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modernComment_15F_0.xml" ContentType="application/vnd.ms-powerpoint.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heme/themeOverride1.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omments/modernComment_1BC_3745605A.xml" ContentType="application/vnd.ms-powerpoint.comments+xml"/>
  <Override PartName="/ppt/notesSlides/notesSlide118.xml" ContentType="application/vnd.openxmlformats-officedocument.presentationml.notesSlide+xml"/>
  <Override PartName="/ppt/comments/modernComment_191_0.xml" ContentType="application/vnd.ms-powerpoint.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227"/>
  </p:notesMasterIdLst>
  <p:handoutMasterIdLst>
    <p:handoutMasterId r:id="rId228"/>
  </p:handoutMasterIdLst>
  <p:sldIdLst>
    <p:sldId id="331" r:id="rId2"/>
    <p:sldId id="257" r:id="rId3"/>
    <p:sldId id="337" r:id="rId4"/>
    <p:sldId id="335" r:id="rId5"/>
    <p:sldId id="336" r:id="rId6"/>
    <p:sldId id="516" r:id="rId7"/>
    <p:sldId id="517" r:id="rId8"/>
    <p:sldId id="518" r:id="rId9"/>
    <p:sldId id="519" r:id="rId10"/>
    <p:sldId id="520" r:id="rId11"/>
    <p:sldId id="451" r:id="rId12"/>
    <p:sldId id="260" r:id="rId13"/>
    <p:sldId id="261" r:id="rId14"/>
    <p:sldId id="262" r:id="rId15"/>
    <p:sldId id="459" r:id="rId16"/>
    <p:sldId id="263" r:id="rId17"/>
    <p:sldId id="264" r:id="rId18"/>
    <p:sldId id="265" r:id="rId19"/>
    <p:sldId id="460" r:id="rId20"/>
    <p:sldId id="461" r:id="rId21"/>
    <p:sldId id="268" r:id="rId22"/>
    <p:sldId id="269" r:id="rId23"/>
    <p:sldId id="270" r:id="rId24"/>
    <p:sldId id="271" r:id="rId25"/>
    <p:sldId id="272" r:id="rId26"/>
    <p:sldId id="266" r:id="rId27"/>
    <p:sldId id="267" r:id="rId28"/>
    <p:sldId id="273" r:id="rId29"/>
    <p:sldId id="274" r:id="rId30"/>
    <p:sldId id="450" r:id="rId31"/>
    <p:sldId id="497" r:id="rId32"/>
    <p:sldId id="277" r:id="rId33"/>
    <p:sldId id="512" r:id="rId34"/>
    <p:sldId id="278" r:id="rId35"/>
    <p:sldId id="279" r:id="rId36"/>
    <p:sldId id="280" r:id="rId37"/>
    <p:sldId id="513" r:id="rId38"/>
    <p:sldId id="281" r:id="rId39"/>
    <p:sldId id="514" r:id="rId40"/>
    <p:sldId id="282" r:id="rId41"/>
    <p:sldId id="283" r:id="rId42"/>
    <p:sldId id="50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440" r:id="rId67"/>
    <p:sldId id="330" r:id="rId68"/>
    <p:sldId id="340" r:id="rId69"/>
    <p:sldId id="332" r:id="rId70"/>
    <p:sldId id="333" r:id="rId71"/>
    <p:sldId id="334" r:id="rId72"/>
    <p:sldId id="504"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441" r:id="rId90"/>
    <p:sldId id="359" r:id="rId91"/>
    <p:sldId id="360" r:id="rId92"/>
    <p:sldId id="361" r:id="rId93"/>
    <p:sldId id="362" r:id="rId94"/>
    <p:sldId id="363" r:id="rId95"/>
    <p:sldId id="364" r:id="rId96"/>
    <p:sldId id="365" r:id="rId97"/>
    <p:sldId id="366" r:id="rId98"/>
    <p:sldId id="367" r:id="rId99"/>
    <p:sldId id="368" r:id="rId100"/>
    <p:sldId id="374" r:id="rId101"/>
    <p:sldId id="375" r:id="rId102"/>
    <p:sldId id="369" r:id="rId103"/>
    <p:sldId id="370" r:id="rId104"/>
    <p:sldId id="371" r:id="rId105"/>
    <p:sldId id="372" r:id="rId106"/>
    <p:sldId id="373" r:id="rId107"/>
    <p:sldId id="506" r:id="rId108"/>
    <p:sldId id="509" r:id="rId109"/>
    <p:sldId id="443" r:id="rId110"/>
    <p:sldId id="391" r:id="rId111"/>
    <p:sldId id="392" r:id="rId112"/>
    <p:sldId id="393" r:id="rId113"/>
    <p:sldId id="394" r:id="rId114"/>
    <p:sldId id="395" r:id="rId115"/>
    <p:sldId id="396" r:id="rId116"/>
    <p:sldId id="397" r:id="rId117"/>
    <p:sldId id="398" r:id="rId118"/>
    <p:sldId id="445" r:id="rId119"/>
    <p:sldId id="446" r:id="rId120"/>
    <p:sldId id="447" r:id="rId121"/>
    <p:sldId id="448" r:id="rId122"/>
    <p:sldId id="474" r:id="rId123"/>
    <p:sldId id="501" r:id="rId124"/>
    <p:sldId id="475" r:id="rId125"/>
    <p:sldId id="502" r:id="rId126"/>
    <p:sldId id="484" r:id="rId127"/>
    <p:sldId id="499" r:id="rId128"/>
    <p:sldId id="500" r:id="rId129"/>
    <p:sldId id="483" r:id="rId130"/>
    <p:sldId id="498" r:id="rId131"/>
    <p:sldId id="485" r:id="rId132"/>
    <p:sldId id="486" r:id="rId133"/>
    <p:sldId id="481" r:id="rId134"/>
    <p:sldId id="515" r:id="rId135"/>
    <p:sldId id="480" r:id="rId136"/>
    <p:sldId id="476" r:id="rId137"/>
    <p:sldId id="477" r:id="rId138"/>
    <p:sldId id="478" r:id="rId139"/>
    <p:sldId id="479" r:id="rId140"/>
    <p:sldId id="256" r:id="rId141"/>
    <p:sldId id="487" r:id="rId142"/>
    <p:sldId id="258" r:id="rId143"/>
    <p:sldId id="259" r:id="rId144"/>
    <p:sldId id="510" r:id="rId145"/>
    <p:sldId id="452" r:id="rId146"/>
    <p:sldId id="472" r:id="rId147"/>
    <p:sldId id="511" r:id="rId148"/>
    <p:sldId id="454" r:id="rId149"/>
    <p:sldId id="473" r:id="rId150"/>
    <p:sldId id="507" r:id="rId151"/>
    <p:sldId id="488" r:id="rId152"/>
    <p:sldId id="490" r:id="rId153"/>
    <p:sldId id="489" r:id="rId154"/>
    <p:sldId id="491" r:id="rId155"/>
    <p:sldId id="492" r:id="rId156"/>
    <p:sldId id="493" r:id="rId157"/>
    <p:sldId id="494" r:id="rId158"/>
    <p:sldId id="508" r:id="rId159"/>
    <p:sldId id="495" r:id="rId160"/>
    <p:sldId id="496" r:id="rId161"/>
    <p:sldId id="449" r:id="rId162"/>
    <p:sldId id="309" r:id="rId163"/>
    <p:sldId id="310" r:id="rId164"/>
    <p:sldId id="311" r:id="rId165"/>
    <p:sldId id="312" r:id="rId166"/>
    <p:sldId id="313" r:id="rId167"/>
    <p:sldId id="314" r:id="rId168"/>
    <p:sldId id="315" r:id="rId169"/>
    <p:sldId id="316" r:id="rId170"/>
    <p:sldId id="317" r:id="rId171"/>
    <p:sldId id="318" r:id="rId172"/>
    <p:sldId id="319" r:id="rId173"/>
    <p:sldId id="320" r:id="rId174"/>
    <p:sldId id="321" r:id="rId175"/>
    <p:sldId id="322" r:id="rId176"/>
    <p:sldId id="323" r:id="rId177"/>
    <p:sldId id="324" r:id="rId178"/>
    <p:sldId id="325" r:id="rId179"/>
    <p:sldId id="326" r:id="rId180"/>
    <p:sldId id="327" r:id="rId181"/>
    <p:sldId id="444" r:id="rId182"/>
    <p:sldId id="401" r:id="rId183"/>
    <p:sldId id="402" r:id="rId184"/>
    <p:sldId id="403" r:id="rId185"/>
    <p:sldId id="404" r:id="rId186"/>
    <p:sldId id="405" r:id="rId187"/>
    <p:sldId id="406" r:id="rId188"/>
    <p:sldId id="407" r:id="rId189"/>
    <p:sldId id="408" r:id="rId190"/>
    <p:sldId id="409" r:id="rId191"/>
    <p:sldId id="410" r:id="rId192"/>
    <p:sldId id="411" r:id="rId193"/>
    <p:sldId id="412" r:id="rId194"/>
    <p:sldId id="413" r:id="rId195"/>
    <p:sldId id="414" r:id="rId196"/>
    <p:sldId id="415" r:id="rId197"/>
    <p:sldId id="416" r:id="rId198"/>
    <p:sldId id="417" r:id="rId199"/>
    <p:sldId id="418" r:id="rId200"/>
    <p:sldId id="419" r:id="rId201"/>
    <p:sldId id="420" r:id="rId202"/>
    <p:sldId id="421" r:id="rId203"/>
    <p:sldId id="422" r:id="rId204"/>
    <p:sldId id="423" r:id="rId205"/>
    <p:sldId id="424" r:id="rId206"/>
    <p:sldId id="425" r:id="rId207"/>
    <p:sldId id="426" r:id="rId208"/>
    <p:sldId id="427" r:id="rId209"/>
    <p:sldId id="428" r:id="rId210"/>
    <p:sldId id="429" r:id="rId211"/>
    <p:sldId id="430" r:id="rId212"/>
    <p:sldId id="431" r:id="rId213"/>
    <p:sldId id="432" r:id="rId214"/>
    <p:sldId id="442" r:id="rId215"/>
    <p:sldId id="378" r:id="rId216"/>
    <p:sldId id="379" r:id="rId217"/>
    <p:sldId id="380" r:id="rId218"/>
    <p:sldId id="381" r:id="rId219"/>
    <p:sldId id="382" r:id="rId220"/>
    <p:sldId id="383" r:id="rId221"/>
    <p:sldId id="384" r:id="rId222"/>
    <p:sldId id="385" r:id="rId223"/>
    <p:sldId id="386" r:id="rId224"/>
    <p:sldId id="387" r:id="rId225"/>
    <p:sldId id="388" r:id="rId22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PDE" id="{0B896E98-F45E-4768-8620-EDDF394BE181}">
          <p14:sldIdLst>
            <p14:sldId id="331"/>
          </p14:sldIdLst>
        </p14:section>
        <p14:section name="Introduction" id="{919E6B8A-76C2-4E30-91FB-A2F02232416B}">
          <p14:sldIdLst>
            <p14:sldId id="257"/>
            <p14:sldId id="337"/>
            <p14:sldId id="335"/>
            <p14:sldId id="336"/>
          </p14:sldIdLst>
        </p14:section>
        <p14:section name="Généralités" id="{51FFE9B6-0955-418E-828A-A1CF219457A5}">
          <p14:sldIdLst>
            <p14:sldId id="516"/>
            <p14:sldId id="517"/>
            <p14:sldId id="518"/>
            <p14:sldId id="519"/>
            <p14:sldId id="520"/>
          </p14:sldIdLst>
        </p14:section>
        <p14:section name="deleted - Définir le cycle de vie d'u logiciel" id="{925E91CB-9AE8-450A-9460-3A0CC000F3B6}">
          <p14:sldIdLst>
            <p14:sldId id="451"/>
            <p14:sldId id="260"/>
            <p14:sldId id="261"/>
            <p14:sldId id="262"/>
            <p14:sldId id="459"/>
            <p14:sldId id="263"/>
            <p14:sldId id="264"/>
            <p14:sldId id="265"/>
            <p14:sldId id="460"/>
            <p14:sldId id="461"/>
            <p14:sldId id="268"/>
            <p14:sldId id="269"/>
            <p14:sldId id="270"/>
            <p14:sldId id="271"/>
            <p14:sldId id="272"/>
            <p14:sldId id="266"/>
            <p14:sldId id="267"/>
            <p14:sldId id="273"/>
            <p14:sldId id="274"/>
          </p14:sldIdLst>
        </p14:section>
        <p14:section name="Bonnes pratiques générales" id="{9B881BF5-A80E-446F-9666-9DE9E3CEC0A8}">
          <p14:sldIdLst>
            <p14:sldId id="450"/>
            <p14:sldId id="497"/>
            <p14:sldId id="277"/>
            <p14:sldId id="512"/>
            <p14:sldId id="278"/>
            <p14:sldId id="279"/>
            <p14:sldId id="280"/>
            <p14:sldId id="513"/>
            <p14:sldId id="281"/>
            <p14:sldId id="514"/>
            <p14:sldId id="282"/>
            <p14:sldId id="283"/>
            <p14:sldId id="50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Bien choisir ses classes" id="{25754E02-78F2-4933-BE78-076574A8E5EA}">
          <p14:sldIdLst>
            <p14:sldId id="440"/>
            <p14:sldId id="330"/>
            <p14:sldId id="340"/>
            <p14:sldId id="332"/>
            <p14:sldId id="333"/>
            <p14:sldId id="334"/>
            <p14:sldId id="504"/>
            <p14:sldId id="341"/>
            <p14:sldId id="342"/>
            <p14:sldId id="343"/>
            <p14:sldId id="344"/>
            <p14:sldId id="345"/>
            <p14:sldId id="346"/>
            <p14:sldId id="347"/>
            <p14:sldId id="348"/>
            <p14:sldId id="349"/>
            <p14:sldId id="350"/>
            <p14:sldId id="351"/>
            <p14:sldId id="352"/>
            <p14:sldId id="353"/>
            <p14:sldId id="354"/>
            <p14:sldId id="355"/>
            <p14:sldId id="356"/>
          </p14:sldIdLst>
        </p14:section>
        <p14:section name="Bien écrire ses méthodes" id="{ACA97506-9197-4B13-B587-696E85D50C0E}">
          <p14:sldIdLst>
            <p14:sldId id="441"/>
            <p14:sldId id="359"/>
            <p14:sldId id="360"/>
            <p14:sldId id="361"/>
            <p14:sldId id="362"/>
            <p14:sldId id="363"/>
            <p14:sldId id="364"/>
            <p14:sldId id="365"/>
            <p14:sldId id="366"/>
            <p14:sldId id="367"/>
            <p14:sldId id="368"/>
            <p14:sldId id="374"/>
            <p14:sldId id="375"/>
            <p14:sldId id="369"/>
            <p14:sldId id="370"/>
            <p14:sldId id="371"/>
            <p14:sldId id="372"/>
            <p14:sldId id="373"/>
            <p14:sldId id="506"/>
          </p14:sldIdLst>
        </p14:section>
        <p14:section name="Refactoring" id="{8F51C7AE-F5BD-40FD-A61A-4D05FCA4C74A}">
          <p14:sldIdLst>
            <p14:sldId id="509"/>
            <p14:sldId id="443"/>
            <p14:sldId id="391"/>
            <p14:sldId id="392"/>
            <p14:sldId id="393"/>
            <p14:sldId id="394"/>
            <p14:sldId id="395"/>
            <p14:sldId id="396"/>
            <p14:sldId id="397"/>
            <p14:sldId id="398"/>
            <p14:sldId id="445"/>
            <p14:sldId id="446"/>
            <p14:sldId id="447"/>
            <p14:sldId id="448"/>
          </p14:sldIdLst>
        </p14:section>
        <p14:section name="Bonnes pratiques EcoDev" id="{23E56F32-1635-40EF-A3EC-9F19C8C55270}">
          <p14:sldIdLst>
            <p14:sldId id="474"/>
            <p14:sldId id="501"/>
            <p14:sldId id="475"/>
            <p14:sldId id="502"/>
            <p14:sldId id="484"/>
            <p14:sldId id="499"/>
            <p14:sldId id="500"/>
            <p14:sldId id="483"/>
            <p14:sldId id="498"/>
            <p14:sldId id="485"/>
            <p14:sldId id="486"/>
            <p14:sldId id="481"/>
            <p14:sldId id="515"/>
            <p14:sldId id="480"/>
            <p14:sldId id="476"/>
            <p14:sldId id="477"/>
            <p14:sldId id="478"/>
            <p14:sldId id="479"/>
            <p14:sldId id="256"/>
            <p14:sldId id="487"/>
            <p14:sldId id="258"/>
            <p14:sldId id="259"/>
            <p14:sldId id="510"/>
          </p14:sldIdLst>
        </p14:section>
        <p14:section name="Bonnes pratiques Lambda" id="{6EB615D8-F3B8-4D64-B3F6-933FBB251387}">
          <p14:sldIdLst>
            <p14:sldId id="452"/>
            <p14:sldId id="472"/>
            <p14:sldId id="511"/>
            <p14:sldId id="454"/>
            <p14:sldId id="473"/>
          </p14:sldIdLst>
        </p14:section>
        <p14:section name="Bonnes pratiques sur le Threading" id="{808F007E-03E6-4D85-B800-4BB3BD21437C}">
          <p14:sldIdLst>
            <p14:sldId id="507"/>
            <p14:sldId id="488"/>
            <p14:sldId id="490"/>
            <p14:sldId id="489"/>
            <p14:sldId id="491"/>
            <p14:sldId id="492"/>
            <p14:sldId id="493"/>
            <p14:sldId id="494"/>
            <p14:sldId id="508"/>
            <p14:sldId id="495"/>
            <p14:sldId id="496"/>
          </p14:sldIdLst>
        </p14:section>
        <p14:section name="Deleted - Organiser et rendre son code lisible" id="{13FBEE33-2A8E-4DD1-9A55-88E6231B4493}">
          <p14:sldIdLst>
            <p14:sldId id="449"/>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 name="Deleted - Outils qualimétrie logicielle" id="{499B78FE-FCEC-45F2-A51B-65B3BE633152}">
          <p14:sldIdLst>
            <p14:sldId id="444"/>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Lst>
        </p14:section>
        <p14:section name="Deleted - Choix pour l’exploitation" id="{F14E6A14-6E25-4D5F-90BF-19B666012228}">
          <p14:sldIdLst>
            <p14:sldId id="442"/>
            <p14:sldId id="378"/>
            <p14:sldId id="379"/>
            <p14:sldId id="380"/>
            <p14:sldId id="381"/>
            <p14:sldId id="382"/>
            <p14:sldId id="383"/>
            <p14:sldId id="384"/>
            <p14:sldId id="385"/>
            <p14:sldId id="386"/>
            <p14:sldId id="387"/>
            <p14:sldId id="388"/>
          </p14:sldIdLst>
        </p14:section>
      </p14:sectionLst>
    </p:ext>
    <p:ext uri="{EFAFB233-063F-42B5-8137-9DF3F51BA10A}">
      <p15:sldGuideLst xmlns:p15="http://schemas.microsoft.com/office/powerpoint/2012/main">
        <p15:guide id="1" orient="horz" pos="1620">
          <p15:clr>
            <a:srgbClr val="A4A3A4"/>
          </p15:clr>
        </p15:guide>
        <p15:guide id="2" orient="horz" pos="191">
          <p15:clr>
            <a:srgbClr val="A4A3A4"/>
          </p15:clr>
        </p15:guide>
        <p15:guide id="3" orient="horz" pos="854">
          <p15:clr>
            <a:srgbClr val="A4A3A4"/>
          </p15:clr>
        </p15:guide>
        <p15:guide id="4" orient="horz" pos="821">
          <p15:clr>
            <a:srgbClr val="A4A3A4"/>
          </p15:clr>
        </p15:guide>
        <p15:guide id="5" orient="horz" pos="3049">
          <p15:clr>
            <a:srgbClr val="A4A3A4"/>
          </p15:clr>
        </p15:guide>
        <p15:guide id="6" orient="horz" pos="3151">
          <p15:clr>
            <a:srgbClr val="A4A3A4"/>
          </p15:clr>
        </p15:guide>
        <p15:guide id="7" pos="2880">
          <p15:clr>
            <a:srgbClr val="A4A3A4"/>
          </p15:clr>
        </p15:guide>
        <p15:guide id="8" pos="476">
          <p15:clr>
            <a:srgbClr val="A4A3A4"/>
          </p15:clr>
        </p15:guide>
        <p15:guide id="9" pos="5193">
          <p15:clr>
            <a:srgbClr val="A4A3A4"/>
          </p15:clr>
        </p15:guide>
        <p15:guide id="10" pos="5465">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FBE627-4126-9F4F-43F6-3912F1F232B2}" name="Erwan Garel" initials="EG" userId="S::erwan.garel@collaboratif-dne.fr::6a3a273d-88a6-4528-a2dd-1ec2b8b7acb4" providerId="AD"/>
  <p188:author id="{BA94148B-301B-3202-43A3-5F9DA5E66938}" name="farid.ait-karra@insee.fr" initials="fa" userId="S::urn:spo:guest#farid.ait-karra@insee.f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B9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6329D-9D90-A7C8-8CFD-6E47BA76582E}" v="28" dt="2025-12-15T14:52:16.343"/>
    <p1510:client id="{DF27E6F7-3E25-6544-D68F-35D689554325}" v="274" dt="2025-12-15T15:43:31.71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orient="horz" pos="191"/>
        <p:guide orient="horz" pos="854"/>
        <p:guide orient="horz" pos="821"/>
        <p:guide orient="horz" pos="3049"/>
        <p:guide orient="horz" pos="3151"/>
        <p:guide pos="2880"/>
        <p:guide pos="476"/>
        <p:guide pos="5193"/>
        <p:guide pos="546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omments/modernComment_15F_0.xml><?xml version="1.0" encoding="utf-8"?>
<p188:cmLst xmlns:a="http://schemas.openxmlformats.org/drawingml/2006/main" xmlns:r="http://schemas.openxmlformats.org/officeDocument/2006/relationships" xmlns:p188="http://schemas.microsoft.com/office/powerpoint/2018/8/main">
  <p188:cm id="{A6ABEB78-4009-4A83-9811-E4C77CB4547F}" authorId="{BA94148B-301B-3202-43A3-5F9DA5E66938}" created="2024-12-23T15:14:52.656">
    <pc:sldMkLst xmlns:pc="http://schemas.microsoft.com/office/powerpoint/2013/main/command">
      <pc:docMk/>
      <pc:sldMk cId="0" sldId="351"/>
    </pc:sldMkLst>
    <p188:txBody>
      <a:bodyPr/>
      <a:lstStyle/>
      <a:p>
        <a:r>
          <a:rPr lang="fr-FR"/>
          <a:t>Stream</a:t>
        </a:r>
      </a:p>
    </p188:txBody>
  </p188:cm>
</p188:cmLst>
</file>

<file path=ppt/comments/modernComment_191_0.xml><?xml version="1.0" encoding="utf-8"?>
<p188:cmLst xmlns:a="http://schemas.openxmlformats.org/drawingml/2006/main" xmlns:r="http://schemas.openxmlformats.org/officeDocument/2006/relationships" xmlns:p188="http://schemas.microsoft.com/office/powerpoint/2018/8/main">
  <p188:cm id="{5BD1DFA8-A158-4D6F-B36B-065963CF8CEB}" authorId="{BA94148B-301B-3202-43A3-5F9DA5E66938}" created="2024-12-23T14:36:05.579">
    <pc:sldMkLst xmlns:pc="http://schemas.microsoft.com/office/powerpoint/2013/main/command">
      <pc:docMk/>
      <pc:sldMk cId="0" sldId="401"/>
    </pc:sldMkLst>
    <p188:txBody>
      <a:bodyPr/>
      <a:lstStyle/>
      <a:p>
        <a:r>
          <a:rPr lang="fr-FR"/>
          <a:t>Doit-on parler de gradle ?</a:t>
        </a:r>
      </a:p>
    </p188:txBody>
  </p188:cm>
</p188:cmLst>
</file>

<file path=ppt/comments/modernComment_1BC_3745605A.xml><?xml version="1.0" encoding="utf-8"?>
<p188:cmLst xmlns:a="http://schemas.openxmlformats.org/drawingml/2006/main" xmlns:r="http://schemas.openxmlformats.org/officeDocument/2006/relationships" xmlns:p188="http://schemas.microsoft.com/office/powerpoint/2018/8/main">
  <p188:cm id="{418EE2C8-AF9D-4650-83DD-284B87F84602}" authorId="{BA94148B-301B-3202-43A3-5F9DA5E66938}" created="2024-12-23T14:35:26.781">
    <pc:sldMkLst xmlns:pc="http://schemas.microsoft.com/office/powerpoint/2013/main/command">
      <pc:docMk/>
      <pc:sldMk cId="927293530" sldId="444"/>
    </pc:sldMkLst>
    <p188:txBody>
      <a:bodyPr/>
      <a:lstStyle/>
      <a:p>
        <a:r>
          <a:rPr lang="fr-FR"/>
          <a:t>trivy (cve), gitleaks, pre-commit, etc...
- SAST
- DAST
https://owasp.org/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B2658-7BE8-4FC5-8F36-ABC54AD38E15}" type="datetimeFigureOut">
              <a:rPr lang="fr-FR" smtClean="0"/>
              <a:t>15/12/2025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3471C-61B7-441C-A48C-C1E234DDF525}" type="slidenum">
              <a:rPr lang="fr-FR" smtClean="0"/>
              <a:t>‹#›</a:t>
            </a:fld>
            <a:endParaRPr lang="fr-FR"/>
          </a:p>
        </p:txBody>
      </p:sp>
    </p:spTree>
    <p:extLst>
      <p:ext uri="{BB962C8B-B14F-4D97-AF65-F5344CB8AC3E}">
        <p14:creationId xmlns:p14="http://schemas.microsoft.com/office/powerpoint/2010/main" val="2306693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15/12/2025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commons.apache.org/"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a:extLst>
              <a:ext uri="{FF2B5EF4-FFF2-40B4-BE49-F238E27FC236}">
                <a16:creationId xmlns:a16="http://schemas.microsoft.com/office/drawing/2014/main" id="{EF50FBFE-7FE3-428E-BFBF-3ECBCC63B218}"/>
              </a:ext>
            </a:extLst>
          </p:cNvPr>
          <p:cNvSpPr>
            <a:spLocks noGrp="1" noRot="1" noChangeAspect="1" noTextEdit="1"/>
          </p:cNvSpPr>
          <p:nvPr>
            <p:ph type="sldImg"/>
          </p:nvPr>
        </p:nvSpPr>
        <p:spPr>
          <a:ln/>
        </p:spPr>
      </p:sp>
      <p:sp>
        <p:nvSpPr>
          <p:cNvPr id="182275" name="Espace réservé des commentaires 2">
            <a:extLst>
              <a:ext uri="{FF2B5EF4-FFF2-40B4-BE49-F238E27FC236}">
                <a16:creationId xmlns:a16="http://schemas.microsoft.com/office/drawing/2014/main" id="{F1E0D1F8-2F9F-4804-B1EB-DD3438CA92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2276" name="Espace réservé du numéro de diapositive 3">
            <a:extLst>
              <a:ext uri="{FF2B5EF4-FFF2-40B4-BE49-F238E27FC236}">
                <a16:creationId xmlns:a16="http://schemas.microsoft.com/office/drawing/2014/main" id="{5E7FF744-F1D9-4967-BEB4-1C4519E766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278E6E-C82D-40E9-BBAD-FC212D7E0FD8}" type="slidenum">
              <a:rPr lang="fr-FR" altLang="fr-FR"/>
              <a:pPr>
                <a:spcBef>
                  <a:spcPct val="0"/>
                </a:spcBef>
              </a:pPr>
              <a:t>2</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a:extLst>
              <a:ext uri="{FF2B5EF4-FFF2-40B4-BE49-F238E27FC236}">
                <a16:creationId xmlns:a16="http://schemas.microsoft.com/office/drawing/2014/main" id="{59EAD5F3-63AA-4AAC-9150-DB927CE71A69}"/>
              </a:ext>
            </a:extLst>
          </p:cNvPr>
          <p:cNvSpPr>
            <a:spLocks noGrp="1" noRot="1" noChangeAspect="1" noTextEdit="1"/>
          </p:cNvSpPr>
          <p:nvPr>
            <p:ph type="sldImg"/>
          </p:nvPr>
        </p:nvSpPr>
        <p:spPr>
          <a:ln/>
        </p:spPr>
      </p:sp>
      <p:sp>
        <p:nvSpPr>
          <p:cNvPr id="186371" name="Espace réservé des commentaires 2">
            <a:extLst>
              <a:ext uri="{FF2B5EF4-FFF2-40B4-BE49-F238E27FC236}">
                <a16:creationId xmlns:a16="http://schemas.microsoft.com/office/drawing/2014/main" id="{0C631672-5256-4653-A199-DCB5722329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Il en ressort que quel que soit le mode projet, mais sans doute plus encore en mode agile, le code produit par un projet est au centre des préoccupations. Il est fréquemment lu et repris par les développeurs pendant l’élaboration du logiciel afin de répondre aux exigences du client.</a:t>
            </a:r>
          </a:p>
        </p:txBody>
      </p:sp>
      <p:sp>
        <p:nvSpPr>
          <p:cNvPr id="186372" name="Espace réservé du numéro de diapositive 3">
            <a:extLst>
              <a:ext uri="{FF2B5EF4-FFF2-40B4-BE49-F238E27FC236}">
                <a16:creationId xmlns:a16="http://schemas.microsoft.com/office/drawing/2014/main" id="{2F1A7772-6027-4206-B4B2-AE2BF12139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D4724B-B9C9-4866-A079-D2F93BFDEA35}" type="slidenum">
              <a:rPr lang="fr-FR" altLang="fr-FR"/>
              <a:pPr>
                <a:spcBef>
                  <a:spcPct val="0"/>
                </a:spcBef>
              </a:pPr>
              <a:t>26</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a:extLst>
              <a:ext uri="{FF2B5EF4-FFF2-40B4-BE49-F238E27FC236}">
                <a16:creationId xmlns:a16="http://schemas.microsoft.com/office/drawing/2014/main" id="{7A7FE2B7-F751-44D7-BD7C-47C60EA03FDC}"/>
              </a:ext>
            </a:extLst>
          </p:cNvPr>
          <p:cNvSpPr>
            <a:spLocks noGrp="1" noRot="1" noChangeAspect="1" noTextEdit="1"/>
          </p:cNvSpPr>
          <p:nvPr>
            <p:ph type="sldImg"/>
          </p:nvPr>
        </p:nvSpPr>
        <p:spPr>
          <a:ln/>
        </p:spPr>
      </p:sp>
      <p:sp>
        <p:nvSpPr>
          <p:cNvPr id="208899" name="Espace réservé des commentaires 2">
            <a:extLst>
              <a:ext uri="{FF2B5EF4-FFF2-40B4-BE49-F238E27FC236}">
                <a16:creationId xmlns:a16="http://schemas.microsoft.com/office/drawing/2014/main" id="{EFEC974E-5FBF-4201-833A-0EA9BCEBB1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8900" name="Espace réservé du numéro de diapositive 3">
            <a:extLst>
              <a:ext uri="{FF2B5EF4-FFF2-40B4-BE49-F238E27FC236}">
                <a16:creationId xmlns:a16="http://schemas.microsoft.com/office/drawing/2014/main" id="{DC52FED5-2842-4E74-B080-475F4D6A12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E5FBB4-DDBE-41A3-975B-8AFA1FD1DA26}" type="slidenum">
              <a:rPr lang="fr-FR" altLang="fr-FR"/>
              <a:pPr>
                <a:spcBef>
                  <a:spcPct val="0"/>
                </a:spcBef>
              </a:pPr>
              <a:t>162</a:t>
            </a:fld>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a:extLst>
              <a:ext uri="{FF2B5EF4-FFF2-40B4-BE49-F238E27FC236}">
                <a16:creationId xmlns:a16="http://schemas.microsoft.com/office/drawing/2014/main" id="{842595D6-809C-467C-B22C-54E02717438C}"/>
              </a:ext>
            </a:extLst>
          </p:cNvPr>
          <p:cNvSpPr>
            <a:spLocks noGrp="1" noRot="1" noChangeAspect="1" noTextEdit="1"/>
          </p:cNvSpPr>
          <p:nvPr>
            <p:ph type="sldImg"/>
          </p:nvPr>
        </p:nvSpPr>
        <p:spPr>
          <a:ln/>
        </p:spPr>
      </p:sp>
      <p:sp>
        <p:nvSpPr>
          <p:cNvPr id="209923" name="Espace réservé des commentaires 2">
            <a:extLst>
              <a:ext uri="{FF2B5EF4-FFF2-40B4-BE49-F238E27FC236}">
                <a16:creationId xmlns:a16="http://schemas.microsoft.com/office/drawing/2014/main" id="{51BCDC97-D0B3-4CE2-BD5D-76A494D78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Utiliser au mieux la notion java de </a:t>
            </a:r>
            <a:r>
              <a:rPr lang="fr-FR" altLang="fr-FR" u="sng"/>
              <a:t>packages</a:t>
            </a:r>
            <a:r>
              <a:rPr lang="fr-FR" altLang="fr-FR"/>
              <a:t> pour </a:t>
            </a:r>
            <a:r>
              <a:rPr lang="fr-FR" altLang="fr-FR" b="1"/>
              <a:t>ranger efficacement</a:t>
            </a:r>
            <a:r>
              <a:rPr lang="fr-FR" altLang="fr-FR"/>
              <a:t> ses classes. Pour ce faire s’appuyer sur les notions de </a:t>
            </a:r>
            <a:r>
              <a:rPr lang="fr-FR" altLang="fr-FR" b="1"/>
              <a:t>découpage technique</a:t>
            </a:r>
            <a:r>
              <a:rPr lang="fr-FR" altLang="fr-FR"/>
              <a:t> (en couches) et </a:t>
            </a:r>
            <a:r>
              <a:rPr lang="fr-FR" altLang="fr-FR" b="1"/>
              <a:t>découpage fonctionnel</a:t>
            </a:r>
            <a:r>
              <a:rPr lang="fr-FR" altLang="fr-FR"/>
              <a:t> en croisant les notions pour coller  à une hiérarchie</a:t>
            </a:r>
          </a:p>
          <a:p>
            <a:endParaRPr lang="fr-FR" altLang="fr-FR"/>
          </a:p>
          <a:p>
            <a:r>
              <a:rPr lang="fr-FR" altLang="fr-FR"/>
              <a:t>Ensuite toute liberté est données au développeur pour nommer à la fois les packages et les classes java.</a:t>
            </a:r>
          </a:p>
          <a:p>
            <a:pPr eaLnBrk="1" hangingPunct="1"/>
            <a:endParaRPr lang="fr-FR" altLang="fr-FR"/>
          </a:p>
        </p:txBody>
      </p:sp>
      <p:sp>
        <p:nvSpPr>
          <p:cNvPr id="209924" name="Espace réservé du numéro de diapositive 3">
            <a:extLst>
              <a:ext uri="{FF2B5EF4-FFF2-40B4-BE49-F238E27FC236}">
                <a16:creationId xmlns:a16="http://schemas.microsoft.com/office/drawing/2014/main" id="{2983B2BA-0515-4FC9-B6FE-201EA880EA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132BB7-0E16-4B7F-AFC3-C1DF119CBB80}" type="slidenum">
              <a:rPr lang="fr-FR" altLang="fr-FR"/>
              <a:pPr>
                <a:spcBef>
                  <a:spcPct val="0"/>
                </a:spcBef>
              </a:pPr>
              <a:t>163</a:t>
            </a:fld>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a:extLst>
              <a:ext uri="{FF2B5EF4-FFF2-40B4-BE49-F238E27FC236}">
                <a16:creationId xmlns:a16="http://schemas.microsoft.com/office/drawing/2014/main" id="{F61423A9-862F-48D6-9F25-6D57EFB11035}"/>
              </a:ext>
            </a:extLst>
          </p:cNvPr>
          <p:cNvSpPr>
            <a:spLocks noGrp="1" noRot="1" noChangeAspect="1" noTextEdit="1"/>
          </p:cNvSpPr>
          <p:nvPr>
            <p:ph type="sldImg"/>
          </p:nvPr>
        </p:nvSpPr>
        <p:spPr>
          <a:ln/>
        </p:spPr>
      </p:sp>
      <p:sp>
        <p:nvSpPr>
          <p:cNvPr id="210947" name="Espace réservé des commentaires 2">
            <a:extLst>
              <a:ext uri="{FF2B5EF4-FFF2-40B4-BE49-F238E27FC236}">
                <a16:creationId xmlns:a16="http://schemas.microsoft.com/office/drawing/2014/main" id="{54155472-3852-4B38-B91C-7C869F62A3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10948" name="Espace réservé du numéro de diapositive 3">
            <a:extLst>
              <a:ext uri="{FF2B5EF4-FFF2-40B4-BE49-F238E27FC236}">
                <a16:creationId xmlns:a16="http://schemas.microsoft.com/office/drawing/2014/main" id="{DC7A89C5-2126-491F-AC55-68F0D678FE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096695-33AA-45BD-8791-072BEC87A598}" type="slidenum">
              <a:rPr lang="fr-FR" altLang="fr-FR"/>
              <a:pPr>
                <a:spcBef>
                  <a:spcPct val="0"/>
                </a:spcBef>
              </a:pPr>
              <a:t>164</a:t>
            </a:fld>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a:extLst>
              <a:ext uri="{FF2B5EF4-FFF2-40B4-BE49-F238E27FC236}">
                <a16:creationId xmlns:a16="http://schemas.microsoft.com/office/drawing/2014/main" id="{FED9B273-7739-4F17-AA71-2108AB16543A}"/>
              </a:ext>
            </a:extLst>
          </p:cNvPr>
          <p:cNvSpPr>
            <a:spLocks noGrp="1" noRot="1" noChangeAspect="1" noTextEdit="1"/>
          </p:cNvSpPr>
          <p:nvPr>
            <p:ph type="sldImg"/>
          </p:nvPr>
        </p:nvSpPr>
        <p:spPr>
          <a:ln/>
        </p:spPr>
      </p:sp>
      <p:sp>
        <p:nvSpPr>
          <p:cNvPr id="211971" name="Espace réservé des commentaires 2">
            <a:extLst>
              <a:ext uri="{FF2B5EF4-FFF2-40B4-BE49-F238E27FC236}">
                <a16:creationId xmlns:a16="http://schemas.microsoft.com/office/drawing/2014/main" id="{16163DA8-5059-4D2D-85A2-FDB000CF7D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1972" name="Espace réservé du numéro de diapositive 3">
            <a:extLst>
              <a:ext uri="{FF2B5EF4-FFF2-40B4-BE49-F238E27FC236}">
                <a16:creationId xmlns:a16="http://schemas.microsoft.com/office/drawing/2014/main" id="{3454A32E-A2B5-4B80-986D-8153AA1A21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4A36BA-49D7-41C2-8544-BF476127FDFB}" type="slidenum">
              <a:rPr lang="fr-FR" altLang="fr-FR"/>
              <a:pPr>
                <a:spcBef>
                  <a:spcPct val="0"/>
                </a:spcBef>
              </a:pPr>
              <a:t>165</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a:extLst>
              <a:ext uri="{FF2B5EF4-FFF2-40B4-BE49-F238E27FC236}">
                <a16:creationId xmlns:a16="http://schemas.microsoft.com/office/drawing/2014/main" id="{153A76AA-0083-4814-97E7-D6215947E406}"/>
              </a:ext>
            </a:extLst>
          </p:cNvPr>
          <p:cNvSpPr>
            <a:spLocks noGrp="1" noRot="1" noChangeAspect="1" noTextEdit="1"/>
          </p:cNvSpPr>
          <p:nvPr>
            <p:ph type="sldImg"/>
          </p:nvPr>
        </p:nvSpPr>
        <p:spPr>
          <a:ln/>
        </p:spPr>
      </p:sp>
      <p:sp>
        <p:nvSpPr>
          <p:cNvPr id="212995" name="Espace réservé des commentaires 2">
            <a:extLst>
              <a:ext uri="{FF2B5EF4-FFF2-40B4-BE49-F238E27FC236}">
                <a16:creationId xmlns:a16="http://schemas.microsoft.com/office/drawing/2014/main" id="{721D23FB-0F8B-4932-A369-C280859652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2996" name="Espace réservé du numéro de diapositive 3">
            <a:extLst>
              <a:ext uri="{FF2B5EF4-FFF2-40B4-BE49-F238E27FC236}">
                <a16:creationId xmlns:a16="http://schemas.microsoft.com/office/drawing/2014/main" id="{4FBA3286-B502-4E76-A64D-F3C53CEF3E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1B19FA-2B68-49C9-996B-927030208177}" type="slidenum">
              <a:rPr lang="fr-FR" altLang="fr-FR"/>
              <a:pPr>
                <a:spcBef>
                  <a:spcPct val="0"/>
                </a:spcBef>
              </a:pPr>
              <a:t>166</a:t>
            </a:fld>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a:extLst>
              <a:ext uri="{FF2B5EF4-FFF2-40B4-BE49-F238E27FC236}">
                <a16:creationId xmlns:a16="http://schemas.microsoft.com/office/drawing/2014/main" id="{87A9844F-EED1-444A-8370-24217BD53DDA}"/>
              </a:ext>
            </a:extLst>
          </p:cNvPr>
          <p:cNvSpPr>
            <a:spLocks noGrp="1" noRot="1" noChangeAspect="1" noTextEdit="1"/>
          </p:cNvSpPr>
          <p:nvPr>
            <p:ph type="sldImg"/>
          </p:nvPr>
        </p:nvSpPr>
        <p:spPr>
          <a:ln/>
        </p:spPr>
      </p:sp>
      <p:sp>
        <p:nvSpPr>
          <p:cNvPr id="214019" name="Espace réservé des commentaires 2">
            <a:extLst>
              <a:ext uri="{FF2B5EF4-FFF2-40B4-BE49-F238E27FC236}">
                <a16:creationId xmlns:a16="http://schemas.microsoft.com/office/drawing/2014/main" id="{8C81165E-2F3A-4E22-91ED-0B9CA94443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4020" name="Espace réservé du numéro de diapositive 3">
            <a:extLst>
              <a:ext uri="{FF2B5EF4-FFF2-40B4-BE49-F238E27FC236}">
                <a16:creationId xmlns:a16="http://schemas.microsoft.com/office/drawing/2014/main" id="{6870886C-B04C-4FA4-AC09-E07DFE7597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628F9-C45C-415A-95A1-1B48304EC496}" type="slidenum">
              <a:rPr lang="fr-FR" altLang="fr-FR"/>
              <a:pPr>
                <a:spcBef>
                  <a:spcPct val="0"/>
                </a:spcBef>
              </a:pPr>
              <a:t>167</a:t>
            </a:fld>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a:extLst>
              <a:ext uri="{FF2B5EF4-FFF2-40B4-BE49-F238E27FC236}">
                <a16:creationId xmlns:a16="http://schemas.microsoft.com/office/drawing/2014/main" id="{52D75FEB-8A16-4A80-A6A6-7C7C4E7F2D18}"/>
              </a:ext>
            </a:extLst>
          </p:cNvPr>
          <p:cNvSpPr>
            <a:spLocks noGrp="1" noRot="1" noChangeAspect="1" noTextEdit="1"/>
          </p:cNvSpPr>
          <p:nvPr>
            <p:ph type="sldImg"/>
          </p:nvPr>
        </p:nvSpPr>
        <p:spPr>
          <a:ln/>
        </p:spPr>
      </p:sp>
      <p:sp>
        <p:nvSpPr>
          <p:cNvPr id="215043" name="Espace réservé des commentaires 2">
            <a:extLst>
              <a:ext uri="{FF2B5EF4-FFF2-40B4-BE49-F238E27FC236}">
                <a16:creationId xmlns:a16="http://schemas.microsoft.com/office/drawing/2014/main" id="{B90EA6DD-6834-47CD-8D25-F6742FF9D4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5044" name="Espace réservé du numéro de diapositive 3">
            <a:extLst>
              <a:ext uri="{FF2B5EF4-FFF2-40B4-BE49-F238E27FC236}">
                <a16:creationId xmlns:a16="http://schemas.microsoft.com/office/drawing/2014/main" id="{E21877CA-A99D-4E15-97A3-C08FE708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C40AF0-7CD4-4F02-93F7-7C6CAA55CC00}" type="slidenum">
              <a:rPr lang="fr-FR" altLang="fr-FR"/>
              <a:pPr>
                <a:spcBef>
                  <a:spcPct val="0"/>
                </a:spcBef>
              </a:pPr>
              <a:t>168</a:t>
            </a:fld>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a:extLst>
              <a:ext uri="{FF2B5EF4-FFF2-40B4-BE49-F238E27FC236}">
                <a16:creationId xmlns:a16="http://schemas.microsoft.com/office/drawing/2014/main" id="{3CDAABBD-F475-4F49-A67C-C2ACB451395F}"/>
              </a:ext>
            </a:extLst>
          </p:cNvPr>
          <p:cNvSpPr>
            <a:spLocks noGrp="1" noRot="1" noChangeAspect="1" noTextEdit="1"/>
          </p:cNvSpPr>
          <p:nvPr>
            <p:ph type="sldImg"/>
          </p:nvPr>
        </p:nvSpPr>
        <p:spPr>
          <a:ln/>
        </p:spPr>
      </p:sp>
      <p:sp>
        <p:nvSpPr>
          <p:cNvPr id="216067" name="Espace réservé des commentaires 2">
            <a:extLst>
              <a:ext uri="{FF2B5EF4-FFF2-40B4-BE49-F238E27FC236}">
                <a16:creationId xmlns:a16="http://schemas.microsoft.com/office/drawing/2014/main" id="{4C243A73-FBAF-42BA-BE0B-2F390C6DBA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6068" name="Espace réservé du numéro de diapositive 3">
            <a:extLst>
              <a:ext uri="{FF2B5EF4-FFF2-40B4-BE49-F238E27FC236}">
                <a16:creationId xmlns:a16="http://schemas.microsoft.com/office/drawing/2014/main" id="{52883ED6-1E73-4593-95EF-C9B0A60223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3865B1-DE1B-4487-85C8-D19ED965298A}" type="slidenum">
              <a:rPr lang="fr-FR" altLang="fr-FR"/>
              <a:pPr>
                <a:spcBef>
                  <a:spcPct val="0"/>
                </a:spcBef>
              </a:pPr>
              <a:t>169</a:t>
            </a:fld>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a:extLst>
              <a:ext uri="{FF2B5EF4-FFF2-40B4-BE49-F238E27FC236}">
                <a16:creationId xmlns:a16="http://schemas.microsoft.com/office/drawing/2014/main" id="{437DBFBF-6304-477D-A52A-6A058A3D9EEA}"/>
              </a:ext>
            </a:extLst>
          </p:cNvPr>
          <p:cNvSpPr>
            <a:spLocks noGrp="1" noRot="1" noChangeAspect="1" noTextEdit="1"/>
          </p:cNvSpPr>
          <p:nvPr>
            <p:ph type="sldImg"/>
          </p:nvPr>
        </p:nvSpPr>
        <p:spPr>
          <a:ln/>
        </p:spPr>
      </p:sp>
      <p:sp>
        <p:nvSpPr>
          <p:cNvPr id="217091" name="Espace réservé des commentaires 2">
            <a:extLst>
              <a:ext uri="{FF2B5EF4-FFF2-40B4-BE49-F238E27FC236}">
                <a16:creationId xmlns:a16="http://schemas.microsoft.com/office/drawing/2014/main" id="{2575A6B4-3884-4731-812F-0739397AE2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7092" name="Espace réservé du numéro de diapositive 3">
            <a:extLst>
              <a:ext uri="{FF2B5EF4-FFF2-40B4-BE49-F238E27FC236}">
                <a16:creationId xmlns:a16="http://schemas.microsoft.com/office/drawing/2014/main" id="{CE3B1097-CA9A-47A7-815A-4BA63E9F84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BD557C-708E-48A1-BFC6-E5E2071BD0CC}" type="slidenum">
              <a:rPr lang="fr-FR" altLang="fr-FR"/>
              <a:pPr>
                <a:spcBef>
                  <a:spcPct val="0"/>
                </a:spcBef>
              </a:pPr>
              <a:t>170</a:t>
            </a:fld>
            <a:endParaRPr lang="fr-FR" alt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a:extLst>
              <a:ext uri="{FF2B5EF4-FFF2-40B4-BE49-F238E27FC236}">
                <a16:creationId xmlns:a16="http://schemas.microsoft.com/office/drawing/2014/main" id="{1CD56C93-2A34-4A78-A9EC-BF0BADCADCA7}"/>
              </a:ext>
            </a:extLst>
          </p:cNvPr>
          <p:cNvSpPr>
            <a:spLocks noGrp="1" noRot="1" noChangeAspect="1" noTextEdit="1"/>
          </p:cNvSpPr>
          <p:nvPr>
            <p:ph type="sldImg"/>
          </p:nvPr>
        </p:nvSpPr>
        <p:spPr>
          <a:ln/>
        </p:spPr>
      </p:sp>
      <p:sp>
        <p:nvSpPr>
          <p:cNvPr id="218115" name="Espace réservé des commentaires 2">
            <a:extLst>
              <a:ext uri="{FF2B5EF4-FFF2-40B4-BE49-F238E27FC236}">
                <a16:creationId xmlns:a16="http://schemas.microsoft.com/office/drawing/2014/main" id="{38C4A00F-B95A-47E4-95C7-56A286E619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8116" name="Espace réservé du numéro de diapositive 3">
            <a:extLst>
              <a:ext uri="{FF2B5EF4-FFF2-40B4-BE49-F238E27FC236}">
                <a16:creationId xmlns:a16="http://schemas.microsoft.com/office/drawing/2014/main" id="{AEFEE894-A6C3-4C10-96F0-91C9F900F7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938A5B2-72D4-411B-BE03-408A62E0F320}" type="slidenum">
              <a:rPr lang="fr-FR" altLang="fr-FR"/>
              <a:pPr>
                <a:spcBef>
                  <a:spcPct val="0"/>
                </a:spcBef>
              </a:pPr>
              <a:t>171</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a:extLst>
              <a:ext uri="{FF2B5EF4-FFF2-40B4-BE49-F238E27FC236}">
                <a16:creationId xmlns:a16="http://schemas.microsoft.com/office/drawing/2014/main" id="{EAC24A59-FD82-433B-A523-8EAA5C3CF1EF}"/>
              </a:ext>
            </a:extLst>
          </p:cNvPr>
          <p:cNvSpPr>
            <a:spLocks noGrp="1" noRot="1" noChangeAspect="1" noTextEdit="1"/>
          </p:cNvSpPr>
          <p:nvPr>
            <p:ph type="sldImg"/>
          </p:nvPr>
        </p:nvSpPr>
        <p:spPr>
          <a:ln/>
        </p:spPr>
      </p:sp>
      <p:sp>
        <p:nvSpPr>
          <p:cNvPr id="187395" name="Espace réservé des commentaires 2">
            <a:extLst>
              <a:ext uri="{FF2B5EF4-FFF2-40B4-BE49-F238E27FC236}">
                <a16:creationId xmlns:a16="http://schemas.microsoft.com/office/drawing/2014/main" id="{DD7B1B94-1921-4203-95A2-AD656E0105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87396" name="Espace réservé du numéro de diapositive 3">
            <a:extLst>
              <a:ext uri="{FF2B5EF4-FFF2-40B4-BE49-F238E27FC236}">
                <a16:creationId xmlns:a16="http://schemas.microsoft.com/office/drawing/2014/main" id="{7088B272-B7D3-4918-A45A-BB1DFFFDC5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AA0118-8DC1-460E-B424-DDB8CDB501E5}" type="slidenum">
              <a:rPr lang="fr-FR" altLang="fr-FR"/>
              <a:pPr>
                <a:spcBef>
                  <a:spcPct val="0"/>
                </a:spcBef>
              </a:pPr>
              <a:t>27</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a:extLst>
              <a:ext uri="{FF2B5EF4-FFF2-40B4-BE49-F238E27FC236}">
                <a16:creationId xmlns:a16="http://schemas.microsoft.com/office/drawing/2014/main" id="{7D1F599C-FE0F-411F-A252-B5FE2D260981}"/>
              </a:ext>
            </a:extLst>
          </p:cNvPr>
          <p:cNvSpPr>
            <a:spLocks noGrp="1" noRot="1" noChangeAspect="1" noTextEdit="1"/>
          </p:cNvSpPr>
          <p:nvPr>
            <p:ph type="sldImg"/>
          </p:nvPr>
        </p:nvSpPr>
        <p:spPr>
          <a:ln/>
        </p:spPr>
      </p:sp>
      <p:sp>
        <p:nvSpPr>
          <p:cNvPr id="219139" name="Espace réservé des commentaires 2">
            <a:extLst>
              <a:ext uri="{FF2B5EF4-FFF2-40B4-BE49-F238E27FC236}">
                <a16:creationId xmlns:a16="http://schemas.microsoft.com/office/drawing/2014/main" id="{57E10747-D20F-4CDD-93B1-C870976B9C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19140" name="Espace réservé du numéro de diapositive 3">
            <a:extLst>
              <a:ext uri="{FF2B5EF4-FFF2-40B4-BE49-F238E27FC236}">
                <a16:creationId xmlns:a16="http://schemas.microsoft.com/office/drawing/2014/main" id="{BF581FE2-BFF1-473C-A6F1-155201184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06BFFF-57FD-4FEC-B6D5-EA4B5748D699}" type="slidenum">
              <a:rPr lang="fr-FR" altLang="fr-FR"/>
              <a:pPr>
                <a:spcBef>
                  <a:spcPct val="0"/>
                </a:spcBef>
              </a:pPr>
              <a:t>172</a:t>
            </a:fld>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a:extLst>
              <a:ext uri="{FF2B5EF4-FFF2-40B4-BE49-F238E27FC236}">
                <a16:creationId xmlns:a16="http://schemas.microsoft.com/office/drawing/2014/main" id="{5CE8B172-3102-41BE-9C3E-403C004E5D76}"/>
              </a:ext>
            </a:extLst>
          </p:cNvPr>
          <p:cNvSpPr>
            <a:spLocks noGrp="1" noRot="1" noChangeAspect="1" noTextEdit="1"/>
          </p:cNvSpPr>
          <p:nvPr>
            <p:ph type="sldImg"/>
          </p:nvPr>
        </p:nvSpPr>
        <p:spPr>
          <a:ln/>
        </p:spPr>
      </p:sp>
      <p:sp>
        <p:nvSpPr>
          <p:cNvPr id="220163" name="Espace réservé des commentaires 2">
            <a:extLst>
              <a:ext uri="{FF2B5EF4-FFF2-40B4-BE49-F238E27FC236}">
                <a16:creationId xmlns:a16="http://schemas.microsoft.com/office/drawing/2014/main" id="{4FD4F6FD-77B7-40E4-AE60-2FF1B64BA8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0164" name="Espace réservé du numéro de diapositive 3">
            <a:extLst>
              <a:ext uri="{FF2B5EF4-FFF2-40B4-BE49-F238E27FC236}">
                <a16:creationId xmlns:a16="http://schemas.microsoft.com/office/drawing/2014/main" id="{2D639D2B-D3FE-4CD9-BFFB-99DFEBA3F8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EC973A-CEFF-40C5-B52E-089A6A15B6B7}" type="slidenum">
              <a:rPr lang="fr-FR" altLang="fr-FR"/>
              <a:pPr>
                <a:spcBef>
                  <a:spcPct val="0"/>
                </a:spcBef>
              </a:pPr>
              <a:t>173</a:t>
            </a:fld>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a:extLst>
              <a:ext uri="{FF2B5EF4-FFF2-40B4-BE49-F238E27FC236}">
                <a16:creationId xmlns:a16="http://schemas.microsoft.com/office/drawing/2014/main" id="{490F6352-C661-480D-B2E7-7A035F9ED8DA}"/>
              </a:ext>
            </a:extLst>
          </p:cNvPr>
          <p:cNvSpPr>
            <a:spLocks noGrp="1" noRot="1" noChangeAspect="1" noTextEdit="1"/>
          </p:cNvSpPr>
          <p:nvPr>
            <p:ph type="sldImg"/>
          </p:nvPr>
        </p:nvSpPr>
        <p:spPr>
          <a:ln/>
        </p:spPr>
      </p:sp>
      <p:sp>
        <p:nvSpPr>
          <p:cNvPr id="221187" name="Espace réservé des commentaires 2">
            <a:extLst>
              <a:ext uri="{FF2B5EF4-FFF2-40B4-BE49-F238E27FC236}">
                <a16:creationId xmlns:a16="http://schemas.microsoft.com/office/drawing/2014/main" id="{EE323414-8481-4133-9AEF-8A3821E0F3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1188" name="Espace réservé du numéro de diapositive 3">
            <a:extLst>
              <a:ext uri="{FF2B5EF4-FFF2-40B4-BE49-F238E27FC236}">
                <a16:creationId xmlns:a16="http://schemas.microsoft.com/office/drawing/2014/main" id="{F8CF8580-6625-421C-A706-562228B9A2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37C4D3-E3E7-4B9B-A549-BFD7BB928D0D}" type="slidenum">
              <a:rPr lang="fr-FR" altLang="fr-FR"/>
              <a:pPr>
                <a:spcBef>
                  <a:spcPct val="0"/>
                </a:spcBef>
              </a:pPr>
              <a:t>174</a:t>
            </a:fld>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a:extLst>
              <a:ext uri="{FF2B5EF4-FFF2-40B4-BE49-F238E27FC236}">
                <a16:creationId xmlns:a16="http://schemas.microsoft.com/office/drawing/2014/main" id="{6847D9A4-5073-47C2-B426-5CB8D0ECAB98}"/>
              </a:ext>
            </a:extLst>
          </p:cNvPr>
          <p:cNvSpPr>
            <a:spLocks noGrp="1" noRot="1" noChangeAspect="1" noTextEdit="1"/>
          </p:cNvSpPr>
          <p:nvPr>
            <p:ph type="sldImg"/>
          </p:nvPr>
        </p:nvSpPr>
        <p:spPr>
          <a:ln/>
        </p:spPr>
      </p:sp>
      <p:sp>
        <p:nvSpPr>
          <p:cNvPr id="222211" name="Espace réservé des commentaires 2">
            <a:extLst>
              <a:ext uri="{FF2B5EF4-FFF2-40B4-BE49-F238E27FC236}">
                <a16:creationId xmlns:a16="http://schemas.microsoft.com/office/drawing/2014/main" id="{FBCA44F1-E3E4-499E-A775-66FF1C3A3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2212" name="Espace réservé du numéro de diapositive 3">
            <a:extLst>
              <a:ext uri="{FF2B5EF4-FFF2-40B4-BE49-F238E27FC236}">
                <a16:creationId xmlns:a16="http://schemas.microsoft.com/office/drawing/2014/main" id="{8FAC3D15-E1A1-4C91-B5B6-4D46C37765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4ED1D2-9082-4AF1-BE52-D6D2DAA9482B}" type="slidenum">
              <a:rPr lang="fr-FR" altLang="fr-FR"/>
              <a:pPr>
                <a:spcBef>
                  <a:spcPct val="0"/>
                </a:spcBef>
              </a:pPr>
              <a:t>175</a:t>
            </a:fld>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Espace réservé de l'image des diapositives 1">
            <a:extLst>
              <a:ext uri="{FF2B5EF4-FFF2-40B4-BE49-F238E27FC236}">
                <a16:creationId xmlns:a16="http://schemas.microsoft.com/office/drawing/2014/main" id="{B9A20733-5238-4A82-AF06-F9E29C7EB782}"/>
              </a:ext>
            </a:extLst>
          </p:cNvPr>
          <p:cNvSpPr>
            <a:spLocks noGrp="1" noRot="1" noChangeAspect="1" noTextEdit="1"/>
          </p:cNvSpPr>
          <p:nvPr>
            <p:ph type="sldImg"/>
          </p:nvPr>
        </p:nvSpPr>
        <p:spPr>
          <a:ln/>
        </p:spPr>
      </p:sp>
      <p:sp>
        <p:nvSpPr>
          <p:cNvPr id="223235" name="Espace réservé des commentaires 2">
            <a:extLst>
              <a:ext uri="{FF2B5EF4-FFF2-40B4-BE49-F238E27FC236}">
                <a16:creationId xmlns:a16="http://schemas.microsoft.com/office/drawing/2014/main" id="{16F7821F-8130-4DCF-9B7A-CB89E1092A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L’indentation automatique est proposée par Eclipse, il faut l’invoquer et ne pas formater le code manuellement. Les développeurs doivent s’accorder sur un même style de formatage si possible celui proposé par défaut par l’EDI si suffisant. Ne rien faire manuellement. Il faut que le code soit agréable à lire…</a:t>
            </a:r>
          </a:p>
        </p:txBody>
      </p:sp>
      <p:sp>
        <p:nvSpPr>
          <p:cNvPr id="223236" name="Espace réservé du numéro de diapositive 3">
            <a:extLst>
              <a:ext uri="{FF2B5EF4-FFF2-40B4-BE49-F238E27FC236}">
                <a16:creationId xmlns:a16="http://schemas.microsoft.com/office/drawing/2014/main" id="{B65934A1-5873-4F9F-8A72-A33A3B40D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18B757-D914-4358-9A70-4A6DD76DEF1B}" type="slidenum">
              <a:rPr lang="fr-FR" altLang="fr-FR"/>
              <a:pPr>
                <a:spcBef>
                  <a:spcPct val="0"/>
                </a:spcBef>
              </a:pPr>
              <a:t>176</a:t>
            </a:fld>
            <a:endParaRPr lang="fr-FR" alt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a:extLst>
              <a:ext uri="{FF2B5EF4-FFF2-40B4-BE49-F238E27FC236}">
                <a16:creationId xmlns:a16="http://schemas.microsoft.com/office/drawing/2014/main" id="{8A14E340-A7FC-4348-9DD3-44FA45C11BEE}"/>
              </a:ext>
            </a:extLst>
          </p:cNvPr>
          <p:cNvSpPr>
            <a:spLocks noGrp="1" noRot="1" noChangeAspect="1" noTextEdit="1"/>
          </p:cNvSpPr>
          <p:nvPr>
            <p:ph type="sldImg"/>
          </p:nvPr>
        </p:nvSpPr>
        <p:spPr>
          <a:ln/>
        </p:spPr>
      </p:sp>
      <p:sp>
        <p:nvSpPr>
          <p:cNvPr id="224259" name="Espace réservé des commentaires 2">
            <a:extLst>
              <a:ext uri="{FF2B5EF4-FFF2-40B4-BE49-F238E27FC236}">
                <a16:creationId xmlns:a16="http://schemas.microsoft.com/office/drawing/2014/main" id="{48A5163F-95C4-4DDA-B895-05FD2E536B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4260" name="Espace réservé du numéro de diapositive 3">
            <a:extLst>
              <a:ext uri="{FF2B5EF4-FFF2-40B4-BE49-F238E27FC236}">
                <a16:creationId xmlns:a16="http://schemas.microsoft.com/office/drawing/2014/main" id="{6C68F96C-643D-4F9F-8ABB-EC25E8F798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01A968-F75E-4971-A843-0E7F78E62DCE}" type="slidenum">
              <a:rPr lang="fr-FR" altLang="fr-FR"/>
              <a:pPr>
                <a:spcBef>
                  <a:spcPct val="0"/>
                </a:spcBef>
              </a:pPr>
              <a:t>177</a:t>
            </a:fld>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Espace réservé de l'image des diapositives 1">
            <a:extLst>
              <a:ext uri="{FF2B5EF4-FFF2-40B4-BE49-F238E27FC236}">
                <a16:creationId xmlns:a16="http://schemas.microsoft.com/office/drawing/2014/main" id="{E2C83B8D-E27E-4B5E-90D6-C61ACBE3BB0D}"/>
              </a:ext>
            </a:extLst>
          </p:cNvPr>
          <p:cNvSpPr>
            <a:spLocks noGrp="1" noRot="1" noChangeAspect="1" noTextEdit="1"/>
          </p:cNvSpPr>
          <p:nvPr>
            <p:ph type="sldImg"/>
          </p:nvPr>
        </p:nvSpPr>
        <p:spPr>
          <a:ln/>
        </p:spPr>
      </p:sp>
      <p:sp>
        <p:nvSpPr>
          <p:cNvPr id="225283" name="Espace réservé des commentaires 2">
            <a:extLst>
              <a:ext uri="{FF2B5EF4-FFF2-40B4-BE49-F238E27FC236}">
                <a16:creationId xmlns:a16="http://schemas.microsoft.com/office/drawing/2014/main" id="{70CFB65F-BADA-4F42-AAC1-BA62D968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25284" name="Espace réservé du numéro de diapositive 3">
            <a:extLst>
              <a:ext uri="{FF2B5EF4-FFF2-40B4-BE49-F238E27FC236}">
                <a16:creationId xmlns:a16="http://schemas.microsoft.com/office/drawing/2014/main" id="{9F678BD0-031C-4A58-BA27-5A0933FC24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7BF46C-97EF-48A9-97D4-84943893ED5F}" type="slidenum">
              <a:rPr lang="fr-FR" altLang="fr-FR"/>
              <a:pPr>
                <a:spcBef>
                  <a:spcPct val="0"/>
                </a:spcBef>
              </a:pPr>
              <a:t>178</a:t>
            </a:fld>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a:extLst>
              <a:ext uri="{FF2B5EF4-FFF2-40B4-BE49-F238E27FC236}">
                <a16:creationId xmlns:a16="http://schemas.microsoft.com/office/drawing/2014/main" id="{AA8A8C5F-D766-4729-B3CE-CF1E7313E3A2}"/>
              </a:ext>
            </a:extLst>
          </p:cNvPr>
          <p:cNvSpPr>
            <a:spLocks noGrp="1" noRot="1" noChangeAspect="1" noTextEdit="1"/>
          </p:cNvSpPr>
          <p:nvPr>
            <p:ph type="sldImg"/>
          </p:nvPr>
        </p:nvSpPr>
        <p:spPr>
          <a:ln/>
        </p:spPr>
      </p:sp>
      <p:sp>
        <p:nvSpPr>
          <p:cNvPr id="226307" name="Espace réservé des commentaires 2">
            <a:extLst>
              <a:ext uri="{FF2B5EF4-FFF2-40B4-BE49-F238E27FC236}">
                <a16:creationId xmlns:a16="http://schemas.microsoft.com/office/drawing/2014/main" id="{B8CBD2D1-418C-4092-9D9B-F5CBEF0206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la </a:t>
            </a:r>
            <a:r>
              <a:rPr lang="fr-FR" altLang="fr-FR" b="1"/>
              <a:t>javadoc</a:t>
            </a:r>
            <a:r>
              <a:rPr lang="fr-FR" altLang="fr-FR"/>
              <a:t> pour documenter les API </a:t>
            </a:r>
            <a:r>
              <a:rPr lang="fr-FR" altLang="fr-FR" b="1"/>
              <a:t>publiques</a:t>
            </a:r>
            <a:r>
              <a:rPr lang="fr-FR" altLang="fr-FR"/>
              <a:t> sinon les commentaires internes. L’ensemble de cette documentation doit être au juste niveau, éviter les commentaires redondants, trompeurs, obligés, de journalisation. En revanche penser dans certains cas à documenter pour avertir des conséquences.</a:t>
            </a:r>
          </a:p>
        </p:txBody>
      </p:sp>
      <p:sp>
        <p:nvSpPr>
          <p:cNvPr id="226308" name="Espace réservé du numéro de diapositive 3">
            <a:extLst>
              <a:ext uri="{FF2B5EF4-FFF2-40B4-BE49-F238E27FC236}">
                <a16:creationId xmlns:a16="http://schemas.microsoft.com/office/drawing/2014/main" id="{EE46F09D-A070-46C5-A60A-E0EF1CC39A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EE5839-2D6F-4023-9C29-26DDE4576D93}" type="slidenum">
              <a:rPr lang="fr-FR" altLang="fr-FR"/>
              <a:pPr>
                <a:spcBef>
                  <a:spcPct val="0"/>
                </a:spcBef>
              </a:pPr>
              <a:t>179</a:t>
            </a:fld>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Espace réservé de l'image des diapositives 1">
            <a:extLst>
              <a:ext uri="{FF2B5EF4-FFF2-40B4-BE49-F238E27FC236}">
                <a16:creationId xmlns:a16="http://schemas.microsoft.com/office/drawing/2014/main" id="{B3FCE6EB-5F71-4987-AFA5-E75B7291B532}"/>
              </a:ext>
            </a:extLst>
          </p:cNvPr>
          <p:cNvSpPr>
            <a:spLocks noGrp="1" noRot="1" noChangeAspect="1" noTextEdit="1"/>
          </p:cNvSpPr>
          <p:nvPr>
            <p:ph type="sldImg"/>
          </p:nvPr>
        </p:nvSpPr>
        <p:spPr>
          <a:ln/>
        </p:spPr>
      </p:sp>
      <p:sp>
        <p:nvSpPr>
          <p:cNvPr id="286723" name="Espace réservé des commentaires 2">
            <a:extLst>
              <a:ext uri="{FF2B5EF4-FFF2-40B4-BE49-F238E27FC236}">
                <a16:creationId xmlns:a16="http://schemas.microsoft.com/office/drawing/2014/main" id="{78104F75-32BA-4222-8A2F-BD805943F9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contrôler la qualité il faut mesurer cette qualité dons disposer d’indicateurs et d’outils capables de montrer périodiquement et automatiquement le résultat ceci afin d’agir.</a:t>
            </a:r>
          </a:p>
        </p:txBody>
      </p:sp>
      <p:sp>
        <p:nvSpPr>
          <p:cNvPr id="286724" name="Espace réservé du numéro de diapositive 3">
            <a:extLst>
              <a:ext uri="{FF2B5EF4-FFF2-40B4-BE49-F238E27FC236}">
                <a16:creationId xmlns:a16="http://schemas.microsoft.com/office/drawing/2014/main" id="{776D44A3-DCA1-4D87-9A57-90A06885E9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3C0B23-BF19-471E-801C-FA94680D5CD4}" type="slidenum">
              <a:rPr lang="fr-FR" altLang="fr-FR"/>
              <a:pPr>
                <a:spcBef>
                  <a:spcPct val="0"/>
                </a:spcBef>
              </a:pPr>
              <a:t>182</a:t>
            </a:fld>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Espace réservé de l'image des diapositives 1">
            <a:extLst>
              <a:ext uri="{FF2B5EF4-FFF2-40B4-BE49-F238E27FC236}">
                <a16:creationId xmlns:a16="http://schemas.microsoft.com/office/drawing/2014/main" id="{8DD7720C-B600-4764-A0D7-4FB9B644ED01}"/>
              </a:ext>
            </a:extLst>
          </p:cNvPr>
          <p:cNvSpPr>
            <a:spLocks noGrp="1" noRot="1" noChangeAspect="1" noTextEdit="1"/>
          </p:cNvSpPr>
          <p:nvPr>
            <p:ph type="sldImg"/>
          </p:nvPr>
        </p:nvSpPr>
        <p:spPr>
          <a:ln/>
        </p:spPr>
      </p:sp>
      <p:sp>
        <p:nvSpPr>
          <p:cNvPr id="287747" name="Espace réservé des commentaires 2">
            <a:extLst>
              <a:ext uri="{FF2B5EF4-FFF2-40B4-BE49-F238E27FC236}">
                <a16:creationId xmlns:a16="http://schemas.microsoft.com/office/drawing/2014/main" id="{ACA76DE7-F389-47EE-AAC6-8E051308FC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7748" name="Espace réservé du numéro de diapositive 3">
            <a:extLst>
              <a:ext uri="{FF2B5EF4-FFF2-40B4-BE49-F238E27FC236}">
                <a16:creationId xmlns:a16="http://schemas.microsoft.com/office/drawing/2014/main" id="{C145B903-91F2-419B-BFA6-3146C458D7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6CC9AC-A452-44C7-9166-52C2B5018227}" type="slidenum">
              <a:rPr lang="fr-FR" altLang="fr-FR"/>
              <a:pPr>
                <a:spcBef>
                  <a:spcPct val="0"/>
                </a:spcBef>
              </a:pPr>
              <a:t>183</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a:extLst>
              <a:ext uri="{FF2B5EF4-FFF2-40B4-BE49-F238E27FC236}">
                <a16:creationId xmlns:a16="http://schemas.microsoft.com/office/drawing/2014/main" id="{FF827EB2-4FA2-4E5B-89C0-02818ECF6109}"/>
              </a:ext>
            </a:extLst>
          </p:cNvPr>
          <p:cNvSpPr>
            <a:spLocks noGrp="1" noRot="1" noChangeAspect="1" noTextEdit="1"/>
          </p:cNvSpPr>
          <p:nvPr>
            <p:ph type="sldImg"/>
          </p:nvPr>
        </p:nvSpPr>
        <p:spPr>
          <a:ln/>
        </p:spPr>
      </p:sp>
      <p:sp>
        <p:nvSpPr>
          <p:cNvPr id="192515" name="Espace réservé des commentaires 2">
            <a:extLst>
              <a:ext uri="{FF2B5EF4-FFF2-40B4-BE49-F238E27FC236}">
                <a16:creationId xmlns:a16="http://schemas.microsoft.com/office/drawing/2014/main" id="{D912B82D-EF09-4B75-ADB2-120A800499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L’utilisation d’un </a:t>
            </a:r>
            <a:r>
              <a:rPr lang="fr-FR" altLang="fr-FR" b="1"/>
              <a:t>logiciel de gestion de configuration</a:t>
            </a:r>
            <a:r>
              <a:rPr lang="fr-FR" altLang="fr-FR"/>
              <a:t> est un pré-requis préalable à toutes les interventions qui vont être occasionnées sur le code, y compris celles liés à la mise en place de bonnes pratiques a postériori</a:t>
            </a:r>
          </a:p>
        </p:txBody>
      </p:sp>
      <p:sp>
        <p:nvSpPr>
          <p:cNvPr id="192516" name="Espace réservé du numéro de diapositive 3">
            <a:extLst>
              <a:ext uri="{FF2B5EF4-FFF2-40B4-BE49-F238E27FC236}">
                <a16:creationId xmlns:a16="http://schemas.microsoft.com/office/drawing/2014/main" id="{354BC0E9-B532-48D5-8040-77C10179CB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2E0E40-1CBE-4BA4-AC3D-C8848EDDF710}" type="slidenum">
              <a:rPr lang="fr-FR" altLang="fr-FR"/>
              <a:pPr>
                <a:spcBef>
                  <a:spcPct val="0"/>
                </a:spcBef>
              </a:pPr>
              <a:t>28</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Espace réservé de l'image des diapositives 1">
            <a:extLst>
              <a:ext uri="{FF2B5EF4-FFF2-40B4-BE49-F238E27FC236}">
                <a16:creationId xmlns:a16="http://schemas.microsoft.com/office/drawing/2014/main" id="{630EFDF8-1671-447A-8D1D-9C322FBB5A50}"/>
              </a:ext>
            </a:extLst>
          </p:cNvPr>
          <p:cNvSpPr>
            <a:spLocks noGrp="1" noRot="1" noChangeAspect="1" noTextEdit="1"/>
          </p:cNvSpPr>
          <p:nvPr>
            <p:ph type="sldImg"/>
          </p:nvPr>
        </p:nvSpPr>
        <p:spPr>
          <a:ln/>
        </p:spPr>
      </p:sp>
      <p:sp>
        <p:nvSpPr>
          <p:cNvPr id="288771" name="Espace réservé des commentaires 2">
            <a:extLst>
              <a:ext uri="{FF2B5EF4-FFF2-40B4-BE49-F238E27FC236}">
                <a16:creationId xmlns:a16="http://schemas.microsoft.com/office/drawing/2014/main" id="{C828320E-2688-4EF8-8236-1BC143704A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8772" name="Espace réservé du numéro de diapositive 3">
            <a:extLst>
              <a:ext uri="{FF2B5EF4-FFF2-40B4-BE49-F238E27FC236}">
                <a16:creationId xmlns:a16="http://schemas.microsoft.com/office/drawing/2014/main" id="{AF3E8A7C-5428-43B1-9353-9726FFC971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03B991-4233-4AFC-A16F-B1792638AA2E}" type="slidenum">
              <a:rPr lang="fr-FR" altLang="fr-FR"/>
              <a:pPr>
                <a:spcBef>
                  <a:spcPct val="0"/>
                </a:spcBef>
              </a:pPr>
              <a:t>184</a:t>
            </a:fld>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Espace réservé de l'image des diapositives 1">
            <a:extLst>
              <a:ext uri="{FF2B5EF4-FFF2-40B4-BE49-F238E27FC236}">
                <a16:creationId xmlns:a16="http://schemas.microsoft.com/office/drawing/2014/main" id="{92DB9312-56ED-4E3F-9D08-C435B78A4232}"/>
              </a:ext>
            </a:extLst>
          </p:cNvPr>
          <p:cNvSpPr>
            <a:spLocks noGrp="1" noRot="1" noChangeAspect="1" noTextEdit="1"/>
          </p:cNvSpPr>
          <p:nvPr>
            <p:ph type="sldImg"/>
          </p:nvPr>
        </p:nvSpPr>
        <p:spPr>
          <a:ln/>
        </p:spPr>
      </p:sp>
      <p:sp>
        <p:nvSpPr>
          <p:cNvPr id="289795" name="Espace réservé des commentaires 2">
            <a:extLst>
              <a:ext uri="{FF2B5EF4-FFF2-40B4-BE49-F238E27FC236}">
                <a16:creationId xmlns:a16="http://schemas.microsoft.com/office/drawing/2014/main" id="{C71FC1C0-4BE2-4C7F-8A81-3716A29F40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9796" name="Espace réservé du numéro de diapositive 3">
            <a:extLst>
              <a:ext uri="{FF2B5EF4-FFF2-40B4-BE49-F238E27FC236}">
                <a16:creationId xmlns:a16="http://schemas.microsoft.com/office/drawing/2014/main" id="{1E51D408-BB81-4957-B87E-EE128ABD9E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1E237B-5168-401A-B7F4-F90FA0917AB6}" type="slidenum">
              <a:rPr lang="fr-FR" altLang="fr-FR"/>
              <a:pPr>
                <a:spcBef>
                  <a:spcPct val="0"/>
                </a:spcBef>
              </a:pPr>
              <a:t>185</a:t>
            </a:fld>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Espace réservé de l'image des diapositives 1">
            <a:extLst>
              <a:ext uri="{FF2B5EF4-FFF2-40B4-BE49-F238E27FC236}">
                <a16:creationId xmlns:a16="http://schemas.microsoft.com/office/drawing/2014/main" id="{E9BF7933-BB0C-4A76-AD3B-D83255AC147D}"/>
              </a:ext>
            </a:extLst>
          </p:cNvPr>
          <p:cNvSpPr>
            <a:spLocks noGrp="1" noRot="1" noChangeAspect="1" noTextEdit="1"/>
          </p:cNvSpPr>
          <p:nvPr>
            <p:ph type="sldImg"/>
          </p:nvPr>
        </p:nvSpPr>
        <p:spPr>
          <a:ln/>
        </p:spPr>
      </p:sp>
      <p:sp>
        <p:nvSpPr>
          <p:cNvPr id="290819" name="Espace réservé des commentaires 2">
            <a:extLst>
              <a:ext uri="{FF2B5EF4-FFF2-40B4-BE49-F238E27FC236}">
                <a16:creationId xmlns:a16="http://schemas.microsoft.com/office/drawing/2014/main" id="{56ED6FEF-88AA-4B39-82FF-943CB52272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0820" name="Espace réservé du numéro de diapositive 3">
            <a:extLst>
              <a:ext uri="{FF2B5EF4-FFF2-40B4-BE49-F238E27FC236}">
                <a16:creationId xmlns:a16="http://schemas.microsoft.com/office/drawing/2014/main" id="{221079D7-9698-4266-89EA-98F9DD908D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8DB690-C167-4A9C-830B-6E0BEB3B7ABE}" type="slidenum">
              <a:rPr lang="fr-FR" altLang="fr-FR"/>
              <a:pPr>
                <a:spcBef>
                  <a:spcPct val="0"/>
                </a:spcBef>
              </a:pPr>
              <a:t>186</a:t>
            </a:fld>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Espace réservé de l'image des diapositives 1">
            <a:extLst>
              <a:ext uri="{FF2B5EF4-FFF2-40B4-BE49-F238E27FC236}">
                <a16:creationId xmlns:a16="http://schemas.microsoft.com/office/drawing/2014/main" id="{E8A972D3-2AC7-4C13-9471-16A6740925F5}"/>
              </a:ext>
            </a:extLst>
          </p:cNvPr>
          <p:cNvSpPr>
            <a:spLocks noGrp="1" noRot="1" noChangeAspect="1" noTextEdit="1"/>
          </p:cNvSpPr>
          <p:nvPr>
            <p:ph type="sldImg"/>
          </p:nvPr>
        </p:nvSpPr>
        <p:spPr>
          <a:ln/>
        </p:spPr>
      </p:sp>
      <p:sp>
        <p:nvSpPr>
          <p:cNvPr id="291843" name="Espace réservé des commentaires 2">
            <a:extLst>
              <a:ext uri="{FF2B5EF4-FFF2-40B4-BE49-F238E27FC236}">
                <a16:creationId xmlns:a16="http://schemas.microsoft.com/office/drawing/2014/main" id="{4B5EF42A-211F-4A32-887A-83CA811AF4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1844" name="Espace réservé du numéro de diapositive 3">
            <a:extLst>
              <a:ext uri="{FF2B5EF4-FFF2-40B4-BE49-F238E27FC236}">
                <a16:creationId xmlns:a16="http://schemas.microsoft.com/office/drawing/2014/main" id="{F0519DA3-63ED-43CA-B147-BABA10A2F3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40869-5C8B-484E-8676-3223E997407C}" type="slidenum">
              <a:rPr lang="fr-FR" altLang="fr-FR"/>
              <a:pPr>
                <a:spcBef>
                  <a:spcPct val="0"/>
                </a:spcBef>
              </a:pPr>
              <a:t>187</a:t>
            </a:fld>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e l'image des diapositives 1">
            <a:extLst>
              <a:ext uri="{FF2B5EF4-FFF2-40B4-BE49-F238E27FC236}">
                <a16:creationId xmlns:a16="http://schemas.microsoft.com/office/drawing/2014/main" id="{4AC7B915-6F6A-409E-B94E-DE19C9FE1C67}"/>
              </a:ext>
            </a:extLst>
          </p:cNvPr>
          <p:cNvSpPr>
            <a:spLocks noGrp="1" noRot="1" noChangeAspect="1" noTextEdit="1"/>
          </p:cNvSpPr>
          <p:nvPr>
            <p:ph type="sldImg"/>
          </p:nvPr>
        </p:nvSpPr>
        <p:spPr>
          <a:ln/>
        </p:spPr>
      </p:sp>
      <p:sp>
        <p:nvSpPr>
          <p:cNvPr id="292867" name="Espace réservé des commentaires 2">
            <a:extLst>
              <a:ext uri="{FF2B5EF4-FFF2-40B4-BE49-F238E27FC236}">
                <a16:creationId xmlns:a16="http://schemas.microsoft.com/office/drawing/2014/main" id="{EF2D197E-010C-42D8-AEDA-AC20F66FA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2868" name="Espace réservé du numéro de diapositive 3">
            <a:extLst>
              <a:ext uri="{FF2B5EF4-FFF2-40B4-BE49-F238E27FC236}">
                <a16:creationId xmlns:a16="http://schemas.microsoft.com/office/drawing/2014/main" id="{1DCC3D0C-50EA-4B35-B9EE-DD908C631A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E916E5-A32E-40B8-96FE-479E5A5DA490}" type="slidenum">
              <a:rPr lang="fr-FR" altLang="fr-FR"/>
              <a:pPr>
                <a:spcBef>
                  <a:spcPct val="0"/>
                </a:spcBef>
              </a:pPr>
              <a:t>188</a:t>
            </a:fld>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e l'image des diapositives 1">
            <a:extLst>
              <a:ext uri="{FF2B5EF4-FFF2-40B4-BE49-F238E27FC236}">
                <a16:creationId xmlns:a16="http://schemas.microsoft.com/office/drawing/2014/main" id="{5529822F-9BFD-4E84-8744-C3BDBC39BC4D}"/>
              </a:ext>
            </a:extLst>
          </p:cNvPr>
          <p:cNvSpPr>
            <a:spLocks noGrp="1" noRot="1" noChangeAspect="1" noTextEdit="1"/>
          </p:cNvSpPr>
          <p:nvPr>
            <p:ph type="sldImg"/>
          </p:nvPr>
        </p:nvSpPr>
        <p:spPr>
          <a:ln/>
        </p:spPr>
      </p:sp>
      <p:sp>
        <p:nvSpPr>
          <p:cNvPr id="293891" name="Espace réservé des commentaires 2">
            <a:extLst>
              <a:ext uri="{FF2B5EF4-FFF2-40B4-BE49-F238E27FC236}">
                <a16:creationId xmlns:a16="http://schemas.microsoft.com/office/drawing/2014/main" id="{B8778E55-471F-40BF-9C87-76748E4672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3892" name="Espace réservé du numéro de diapositive 3">
            <a:extLst>
              <a:ext uri="{FF2B5EF4-FFF2-40B4-BE49-F238E27FC236}">
                <a16:creationId xmlns:a16="http://schemas.microsoft.com/office/drawing/2014/main" id="{6606B047-66C9-43AB-AE82-F0A08F997C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A821F1-6597-417B-B901-66C9E08ECC3C}" type="slidenum">
              <a:rPr lang="fr-FR" altLang="fr-FR"/>
              <a:pPr>
                <a:spcBef>
                  <a:spcPct val="0"/>
                </a:spcBef>
              </a:pPr>
              <a:t>189</a:t>
            </a:fld>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a:extLst>
              <a:ext uri="{FF2B5EF4-FFF2-40B4-BE49-F238E27FC236}">
                <a16:creationId xmlns:a16="http://schemas.microsoft.com/office/drawing/2014/main" id="{1D9A7EC2-056A-49DA-8B96-362C4E938A88}"/>
              </a:ext>
            </a:extLst>
          </p:cNvPr>
          <p:cNvSpPr>
            <a:spLocks noGrp="1" noRot="1" noChangeAspect="1" noTextEdit="1"/>
          </p:cNvSpPr>
          <p:nvPr>
            <p:ph type="sldImg"/>
          </p:nvPr>
        </p:nvSpPr>
        <p:spPr>
          <a:ln/>
        </p:spPr>
      </p:sp>
      <p:sp>
        <p:nvSpPr>
          <p:cNvPr id="294915" name="Espace réservé des commentaires 2">
            <a:extLst>
              <a:ext uri="{FF2B5EF4-FFF2-40B4-BE49-F238E27FC236}">
                <a16:creationId xmlns:a16="http://schemas.microsoft.com/office/drawing/2014/main" id="{7CCEC810-48FC-4876-8242-CD1044200F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4916" name="Espace réservé du numéro de diapositive 3">
            <a:extLst>
              <a:ext uri="{FF2B5EF4-FFF2-40B4-BE49-F238E27FC236}">
                <a16:creationId xmlns:a16="http://schemas.microsoft.com/office/drawing/2014/main" id="{C9DFDF15-6A3F-4413-A82C-0C5AF0B759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5F36EF-650C-4548-8BA1-C4E5A357AFD8}" type="slidenum">
              <a:rPr lang="fr-FR" altLang="fr-FR"/>
              <a:pPr>
                <a:spcBef>
                  <a:spcPct val="0"/>
                </a:spcBef>
              </a:pPr>
              <a:t>191</a:t>
            </a:fld>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a:extLst>
              <a:ext uri="{FF2B5EF4-FFF2-40B4-BE49-F238E27FC236}">
                <a16:creationId xmlns:a16="http://schemas.microsoft.com/office/drawing/2014/main" id="{EE34EA32-A2F8-4CA8-ABFB-DFFD935B4738}"/>
              </a:ext>
            </a:extLst>
          </p:cNvPr>
          <p:cNvSpPr>
            <a:spLocks noGrp="1" noRot="1" noChangeAspect="1" noTextEdit="1"/>
          </p:cNvSpPr>
          <p:nvPr>
            <p:ph type="sldImg"/>
          </p:nvPr>
        </p:nvSpPr>
        <p:spPr>
          <a:ln/>
        </p:spPr>
      </p:sp>
      <p:sp>
        <p:nvSpPr>
          <p:cNvPr id="295939" name="Espace réservé des commentaires 2">
            <a:extLst>
              <a:ext uri="{FF2B5EF4-FFF2-40B4-BE49-F238E27FC236}">
                <a16:creationId xmlns:a16="http://schemas.microsoft.com/office/drawing/2014/main" id="{9EF83EA8-B7EC-484B-AF5D-3A6C588E6A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5940" name="Espace réservé du numéro de diapositive 3">
            <a:extLst>
              <a:ext uri="{FF2B5EF4-FFF2-40B4-BE49-F238E27FC236}">
                <a16:creationId xmlns:a16="http://schemas.microsoft.com/office/drawing/2014/main" id="{37F9E8C9-08CD-42D3-A923-FC53DF65AF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71E038-53B3-4F22-882F-E3E2C99873DF}" type="slidenum">
              <a:rPr lang="fr-FR" altLang="fr-FR"/>
              <a:pPr>
                <a:spcBef>
                  <a:spcPct val="0"/>
                </a:spcBef>
              </a:pPr>
              <a:t>192</a:t>
            </a:fld>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Espace réservé de l'image des diapositives 1">
            <a:extLst>
              <a:ext uri="{FF2B5EF4-FFF2-40B4-BE49-F238E27FC236}">
                <a16:creationId xmlns:a16="http://schemas.microsoft.com/office/drawing/2014/main" id="{C989B27A-B4A6-4A5F-967D-C4275017DF8B}"/>
              </a:ext>
            </a:extLst>
          </p:cNvPr>
          <p:cNvSpPr>
            <a:spLocks noGrp="1" noRot="1" noChangeAspect="1" noTextEdit="1"/>
          </p:cNvSpPr>
          <p:nvPr>
            <p:ph type="sldImg"/>
          </p:nvPr>
        </p:nvSpPr>
        <p:spPr>
          <a:ln/>
        </p:spPr>
      </p:sp>
      <p:sp>
        <p:nvSpPr>
          <p:cNvPr id="296963" name="Espace réservé des commentaires 2">
            <a:extLst>
              <a:ext uri="{FF2B5EF4-FFF2-40B4-BE49-F238E27FC236}">
                <a16:creationId xmlns:a16="http://schemas.microsoft.com/office/drawing/2014/main" id="{7FE9C9E8-639D-40EB-A1FF-90BC00543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6964" name="Espace réservé du numéro de diapositive 3">
            <a:extLst>
              <a:ext uri="{FF2B5EF4-FFF2-40B4-BE49-F238E27FC236}">
                <a16:creationId xmlns:a16="http://schemas.microsoft.com/office/drawing/2014/main" id="{0AE6B1AF-8734-481A-9BEC-51DE7FEA1B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814647-8ED6-405E-B940-1C88D7B8E463}" type="slidenum">
              <a:rPr lang="fr-FR" altLang="fr-FR"/>
              <a:pPr>
                <a:spcBef>
                  <a:spcPct val="0"/>
                </a:spcBef>
              </a:pPr>
              <a:t>193</a:t>
            </a:fld>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Espace réservé de l'image des diapositives 1">
            <a:extLst>
              <a:ext uri="{FF2B5EF4-FFF2-40B4-BE49-F238E27FC236}">
                <a16:creationId xmlns:a16="http://schemas.microsoft.com/office/drawing/2014/main" id="{D47C1BEE-7CFB-415C-A5AD-ACABD9EBEE62}"/>
              </a:ext>
            </a:extLst>
          </p:cNvPr>
          <p:cNvSpPr>
            <a:spLocks noGrp="1" noRot="1" noChangeAspect="1" noTextEdit="1"/>
          </p:cNvSpPr>
          <p:nvPr>
            <p:ph type="sldImg"/>
          </p:nvPr>
        </p:nvSpPr>
        <p:spPr>
          <a:ln/>
        </p:spPr>
      </p:sp>
      <p:sp>
        <p:nvSpPr>
          <p:cNvPr id="297987" name="Espace réservé des commentaires 2">
            <a:extLst>
              <a:ext uri="{FF2B5EF4-FFF2-40B4-BE49-F238E27FC236}">
                <a16:creationId xmlns:a16="http://schemas.microsoft.com/office/drawing/2014/main" id="{D1CD3ED3-EE8E-4A46-8319-17E5323A5A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Utiliser des outils comme PMD, Checkstyle ou Findbug (ou d’autres) pour contrôler la qualité du code Java. Ils s’intègrent à Eclipse largement outil de tous les jours des développeurs. Afin de ne pas décourager tous les développeurs d’un même projet, ne pas activer toutes les règles d'un coup (quel que soit l’outil) mais partager la configuration. Il vaut mieux activer certaines règles et ajouter d'autres règles par la suite. Par exemple activer les règles sur les Exceptions, la gestion des traces (log), pas de system.out. Il faut ensuite inciter à activer l’outil au niveau du projet et insister pour que la vérification et les interventions soient faites avant de  commiter le code</a:t>
            </a:r>
          </a:p>
          <a:p>
            <a:endParaRPr lang="fr-FR" altLang="fr-FR"/>
          </a:p>
        </p:txBody>
      </p:sp>
      <p:sp>
        <p:nvSpPr>
          <p:cNvPr id="297988" name="Espace réservé du numéro de diapositive 3">
            <a:extLst>
              <a:ext uri="{FF2B5EF4-FFF2-40B4-BE49-F238E27FC236}">
                <a16:creationId xmlns:a16="http://schemas.microsoft.com/office/drawing/2014/main" id="{8C11D775-50B7-4BE5-8BAF-A169E97DFA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B1AAE8E-E151-4637-A479-AA42145FD57C}" type="slidenum">
              <a:rPr lang="fr-FR" altLang="fr-FR"/>
              <a:pPr>
                <a:spcBef>
                  <a:spcPct val="0"/>
                </a:spcBef>
              </a:pPr>
              <a:t>194</a:t>
            </a:fld>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32</a:t>
            </a:fld>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Espace réservé de l'image des diapositives 1">
            <a:extLst>
              <a:ext uri="{FF2B5EF4-FFF2-40B4-BE49-F238E27FC236}">
                <a16:creationId xmlns:a16="http://schemas.microsoft.com/office/drawing/2014/main" id="{02B6CDAB-A0B0-43CD-B8F4-A892C6C8A1D8}"/>
              </a:ext>
            </a:extLst>
          </p:cNvPr>
          <p:cNvSpPr>
            <a:spLocks noGrp="1" noRot="1" noChangeAspect="1" noTextEdit="1"/>
          </p:cNvSpPr>
          <p:nvPr>
            <p:ph type="sldImg"/>
          </p:nvPr>
        </p:nvSpPr>
        <p:spPr>
          <a:ln/>
        </p:spPr>
      </p:sp>
      <p:sp>
        <p:nvSpPr>
          <p:cNvPr id="299011" name="Espace réservé des commentaires 2">
            <a:extLst>
              <a:ext uri="{FF2B5EF4-FFF2-40B4-BE49-F238E27FC236}">
                <a16:creationId xmlns:a16="http://schemas.microsoft.com/office/drawing/2014/main" id="{D9EB4992-97E2-48AE-A727-532C23021A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99012" name="Espace réservé du numéro de diapositive 3">
            <a:extLst>
              <a:ext uri="{FF2B5EF4-FFF2-40B4-BE49-F238E27FC236}">
                <a16:creationId xmlns:a16="http://schemas.microsoft.com/office/drawing/2014/main" id="{FE740920-8F18-4388-839B-3016FA6B1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280491-B7D1-4927-8B73-5DCA49EF3529}" type="slidenum">
              <a:rPr lang="fr-FR" altLang="fr-FR"/>
              <a:pPr>
                <a:spcBef>
                  <a:spcPct val="0"/>
                </a:spcBef>
              </a:pPr>
              <a:t>195</a:t>
            </a:fld>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Espace réservé de l'image des diapositives 1">
            <a:extLst>
              <a:ext uri="{FF2B5EF4-FFF2-40B4-BE49-F238E27FC236}">
                <a16:creationId xmlns:a16="http://schemas.microsoft.com/office/drawing/2014/main" id="{1835A5BB-5988-4DE0-91C2-3FF85D7F2067}"/>
              </a:ext>
            </a:extLst>
          </p:cNvPr>
          <p:cNvSpPr>
            <a:spLocks noGrp="1" noRot="1" noChangeAspect="1" noTextEdit="1"/>
          </p:cNvSpPr>
          <p:nvPr>
            <p:ph type="sldImg"/>
          </p:nvPr>
        </p:nvSpPr>
        <p:spPr>
          <a:ln/>
        </p:spPr>
      </p:sp>
      <p:sp>
        <p:nvSpPr>
          <p:cNvPr id="300035" name="Espace réservé des commentaires 2">
            <a:extLst>
              <a:ext uri="{FF2B5EF4-FFF2-40B4-BE49-F238E27FC236}">
                <a16:creationId xmlns:a16="http://schemas.microsoft.com/office/drawing/2014/main" id="{FF1BB460-5032-4731-B1D8-BB270C341A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0036" name="Espace réservé du numéro de diapositive 3">
            <a:extLst>
              <a:ext uri="{FF2B5EF4-FFF2-40B4-BE49-F238E27FC236}">
                <a16:creationId xmlns:a16="http://schemas.microsoft.com/office/drawing/2014/main" id="{2A778EB1-4F60-49C8-A994-D8843C2EA0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60A316-6111-4BBF-81C4-3BD3BE075725}" type="slidenum">
              <a:rPr lang="fr-FR" altLang="fr-FR"/>
              <a:pPr>
                <a:spcBef>
                  <a:spcPct val="0"/>
                </a:spcBef>
              </a:pPr>
              <a:t>196</a:t>
            </a:fld>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Espace réservé de l'image des diapositives 1">
            <a:extLst>
              <a:ext uri="{FF2B5EF4-FFF2-40B4-BE49-F238E27FC236}">
                <a16:creationId xmlns:a16="http://schemas.microsoft.com/office/drawing/2014/main" id="{DBE3DDD4-7E86-4ABD-A263-E6955057AF50}"/>
              </a:ext>
            </a:extLst>
          </p:cNvPr>
          <p:cNvSpPr>
            <a:spLocks noGrp="1" noRot="1" noChangeAspect="1" noTextEdit="1"/>
          </p:cNvSpPr>
          <p:nvPr>
            <p:ph type="sldImg"/>
          </p:nvPr>
        </p:nvSpPr>
        <p:spPr>
          <a:ln/>
        </p:spPr>
      </p:sp>
      <p:sp>
        <p:nvSpPr>
          <p:cNvPr id="301059" name="Espace réservé des commentaires 2">
            <a:extLst>
              <a:ext uri="{FF2B5EF4-FFF2-40B4-BE49-F238E27FC236}">
                <a16:creationId xmlns:a16="http://schemas.microsoft.com/office/drawing/2014/main" id="{F619FD25-BB56-42AE-8916-E9FBF1E598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1060" name="Espace réservé du numéro de diapositive 3">
            <a:extLst>
              <a:ext uri="{FF2B5EF4-FFF2-40B4-BE49-F238E27FC236}">
                <a16:creationId xmlns:a16="http://schemas.microsoft.com/office/drawing/2014/main" id="{8BB49EB6-0131-4434-907E-046CAC24A0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53B8ED-346F-4C40-B4AE-A8FB501C2436}" type="slidenum">
              <a:rPr lang="fr-FR" altLang="fr-FR"/>
              <a:pPr>
                <a:spcBef>
                  <a:spcPct val="0"/>
                </a:spcBef>
              </a:pPr>
              <a:t>197</a:t>
            </a:fld>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Espace réservé de l'image des diapositives 1">
            <a:extLst>
              <a:ext uri="{FF2B5EF4-FFF2-40B4-BE49-F238E27FC236}">
                <a16:creationId xmlns:a16="http://schemas.microsoft.com/office/drawing/2014/main" id="{415E9A5E-72EA-412D-B727-15E87C0CAC00}"/>
              </a:ext>
            </a:extLst>
          </p:cNvPr>
          <p:cNvSpPr>
            <a:spLocks noGrp="1" noRot="1" noChangeAspect="1" noTextEdit="1"/>
          </p:cNvSpPr>
          <p:nvPr>
            <p:ph type="sldImg"/>
          </p:nvPr>
        </p:nvSpPr>
        <p:spPr>
          <a:ln/>
        </p:spPr>
      </p:sp>
      <p:sp>
        <p:nvSpPr>
          <p:cNvPr id="302083" name="Espace réservé des commentaires 2">
            <a:extLst>
              <a:ext uri="{FF2B5EF4-FFF2-40B4-BE49-F238E27FC236}">
                <a16:creationId xmlns:a16="http://schemas.microsoft.com/office/drawing/2014/main" id="{8D9CBC11-40BE-42BE-A003-2F29EA5B03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2084" name="Espace réservé du numéro de diapositive 3">
            <a:extLst>
              <a:ext uri="{FF2B5EF4-FFF2-40B4-BE49-F238E27FC236}">
                <a16:creationId xmlns:a16="http://schemas.microsoft.com/office/drawing/2014/main" id="{099CC06B-EC8F-4537-A648-498D0FA2B9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D84A74-56A0-4E87-A4F5-A782D9D12C31}" type="slidenum">
              <a:rPr lang="fr-FR" altLang="fr-FR"/>
              <a:pPr>
                <a:spcBef>
                  <a:spcPct val="0"/>
                </a:spcBef>
              </a:pPr>
              <a:t>198</a:t>
            </a:fld>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Espace réservé de l'image des diapositives 1">
            <a:extLst>
              <a:ext uri="{FF2B5EF4-FFF2-40B4-BE49-F238E27FC236}">
                <a16:creationId xmlns:a16="http://schemas.microsoft.com/office/drawing/2014/main" id="{A229D700-CC83-4C77-81E2-9BB650C1BCFE}"/>
              </a:ext>
            </a:extLst>
          </p:cNvPr>
          <p:cNvSpPr>
            <a:spLocks noGrp="1" noRot="1" noChangeAspect="1" noTextEdit="1"/>
          </p:cNvSpPr>
          <p:nvPr>
            <p:ph type="sldImg"/>
          </p:nvPr>
        </p:nvSpPr>
        <p:spPr>
          <a:ln/>
        </p:spPr>
      </p:sp>
      <p:sp>
        <p:nvSpPr>
          <p:cNvPr id="303107" name="Espace réservé des commentaires 2">
            <a:extLst>
              <a:ext uri="{FF2B5EF4-FFF2-40B4-BE49-F238E27FC236}">
                <a16:creationId xmlns:a16="http://schemas.microsoft.com/office/drawing/2014/main" id="{58D54FF6-9F01-4C52-96F7-6D39AC718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3108" name="Espace réservé du numéro de diapositive 3">
            <a:extLst>
              <a:ext uri="{FF2B5EF4-FFF2-40B4-BE49-F238E27FC236}">
                <a16:creationId xmlns:a16="http://schemas.microsoft.com/office/drawing/2014/main" id="{0435511D-5230-4245-952E-0CD4CC3F3A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394851-5F69-4761-A6F3-3D6F5DC3CB9A}" type="slidenum">
              <a:rPr lang="fr-FR" altLang="fr-FR"/>
              <a:pPr>
                <a:spcBef>
                  <a:spcPct val="0"/>
                </a:spcBef>
              </a:pPr>
              <a:t>199</a:t>
            </a:fld>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Espace réservé de l'image des diapositives 1">
            <a:extLst>
              <a:ext uri="{FF2B5EF4-FFF2-40B4-BE49-F238E27FC236}">
                <a16:creationId xmlns:a16="http://schemas.microsoft.com/office/drawing/2014/main" id="{5066D75F-147D-46E7-AADB-4F96381041BF}"/>
              </a:ext>
            </a:extLst>
          </p:cNvPr>
          <p:cNvSpPr>
            <a:spLocks noGrp="1" noRot="1" noChangeAspect="1" noTextEdit="1"/>
          </p:cNvSpPr>
          <p:nvPr>
            <p:ph type="sldImg"/>
          </p:nvPr>
        </p:nvSpPr>
        <p:spPr>
          <a:ln/>
        </p:spPr>
      </p:sp>
      <p:sp>
        <p:nvSpPr>
          <p:cNvPr id="304131" name="Espace réservé des commentaires 2">
            <a:extLst>
              <a:ext uri="{FF2B5EF4-FFF2-40B4-BE49-F238E27FC236}">
                <a16:creationId xmlns:a16="http://schemas.microsoft.com/office/drawing/2014/main" id="{AE60CDC5-AE69-46CC-ABE7-32D2A9697F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4132" name="Espace réservé du numéro de diapositive 3">
            <a:extLst>
              <a:ext uri="{FF2B5EF4-FFF2-40B4-BE49-F238E27FC236}">
                <a16:creationId xmlns:a16="http://schemas.microsoft.com/office/drawing/2014/main" id="{5033D4D1-7795-46BE-ABC3-FC62DA5173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CC36E8-6FAF-4FD9-8F0C-ECD9A2940926}" type="slidenum">
              <a:rPr lang="fr-FR" altLang="fr-FR"/>
              <a:pPr>
                <a:spcBef>
                  <a:spcPct val="0"/>
                </a:spcBef>
              </a:pPr>
              <a:t>200</a:t>
            </a:fld>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Espace réservé de l'image des diapositives 1">
            <a:extLst>
              <a:ext uri="{FF2B5EF4-FFF2-40B4-BE49-F238E27FC236}">
                <a16:creationId xmlns:a16="http://schemas.microsoft.com/office/drawing/2014/main" id="{64AB4EE7-7F0E-4E1D-9AAD-272505761E52}"/>
              </a:ext>
            </a:extLst>
          </p:cNvPr>
          <p:cNvSpPr>
            <a:spLocks noGrp="1" noRot="1" noChangeAspect="1" noTextEdit="1"/>
          </p:cNvSpPr>
          <p:nvPr>
            <p:ph type="sldImg"/>
          </p:nvPr>
        </p:nvSpPr>
        <p:spPr>
          <a:ln/>
        </p:spPr>
      </p:sp>
      <p:sp>
        <p:nvSpPr>
          <p:cNvPr id="305155" name="Espace réservé des commentaires 2">
            <a:extLst>
              <a:ext uri="{FF2B5EF4-FFF2-40B4-BE49-F238E27FC236}">
                <a16:creationId xmlns:a16="http://schemas.microsoft.com/office/drawing/2014/main" id="{68316EBB-3C5B-4536-B365-F1FFA5C603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5156" name="Espace réservé du numéro de diapositive 3">
            <a:extLst>
              <a:ext uri="{FF2B5EF4-FFF2-40B4-BE49-F238E27FC236}">
                <a16:creationId xmlns:a16="http://schemas.microsoft.com/office/drawing/2014/main" id="{27471457-2DE3-4777-A77A-B7F3BC5FA7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7B9CE-266E-4586-95F9-EC631498D4A4}" type="slidenum">
              <a:rPr lang="fr-FR" altLang="fr-FR"/>
              <a:pPr>
                <a:spcBef>
                  <a:spcPct val="0"/>
                </a:spcBef>
              </a:pPr>
              <a:t>201</a:t>
            </a:fld>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Espace réservé de l'image des diapositives 1">
            <a:extLst>
              <a:ext uri="{FF2B5EF4-FFF2-40B4-BE49-F238E27FC236}">
                <a16:creationId xmlns:a16="http://schemas.microsoft.com/office/drawing/2014/main" id="{08818C36-36DC-42B3-A2E5-2AA736C28BC5}"/>
              </a:ext>
            </a:extLst>
          </p:cNvPr>
          <p:cNvSpPr>
            <a:spLocks noGrp="1" noRot="1" noChangeAspect="1" noTextEdit="1"/>
          </p:cNvSpPr>
          <p:nvPr>
            <p:ph type="sldImg"/>
          </p:nvPr>
        </p:nvSpPr>
        <p:spPr>
          <a:ln/>
        </p:spPr>
      </p:sp>
      <p:sp>
        <p:nvSpPr>
          <p:cNvPr id="306179" name="Espace réservé des commentaires 2">
            <a:extLst>
              <a:ext uri="{FF2B5EF4-FFF2-40B4-BE49-F238E27FC236}">
                <a16:creationId xmlns:a16="http://schemas.microsoft.com/office/drawing/2014/main" id="{20AB6FEC-0FC9-421C-B86F-DEF599DD09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6180" name="Espace réservé du numéro de diapositive 3">
            <a:extLst>
              <a:ext uri="{FF2B5EF4-FFF2-40B4-BE49-F238E27FC236}">
                <a16:creationId xmlns:a16="http://schemas.microsoft.com/office/drawing/2014/main" id="{D3CFDB4B-9C56-41BF-BFA9-14BCD33B78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5A8A09-F155-4519-9024-808A338AA66E}" type="slidenum">
              <a:rPr lang="fr-FR" altLang="fr-FR"/>
              <a:pPr>
                <a:spcBef>
                  <a:spcPct val="0"/>
                </a:spcBef>
              </a:pPr>
              <a:t>202</a:t>
            </a:fld>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Espace réservé de l'image des diapositives 1">
            <a:extLst>
              <a:ext uri="{FF2B5EF4-FFF2-40B4-BE49-F238E27FC236}">
                <a16:creationId xmlns:a16="http://schemas.microsoft.com/office/drawing/2014/main" id="{7E2396E8-5A60-4299-A188-F5F6D6F1CC9C}"/>
              </a:ext>
            </a:extLst>
          </p:cNvPr>
          <p:cNvSpPr>
            <a:spLocks noGrp="1" noRot="1" noChangeAspect="1" noTextEdit="1"/>
          </p:cNvSpPr>
          <p:nvPr>
            <p:ph type="sldImg"/>
          </p:nvPr>
        </p:nvSpPr>
        <p:spPr>
          <a:ln/>
        </p:spPr>
      </p:sp>
      <p:sp>
        <p:nvSpPr>
          <p:cNvPr id="307203" name="Espace réservé des commentaires 2">
            <a:extLst>
              <a:ext uri="{FF2B5EF4-FFF2-40B4-BE49-F238E27FC236}">
                <a16:creationId xmlns:a16="http://schemas.microsoft.com/office/drawing/2014/main" id="{DD8931D3-7BFE-4921-A226-682C311CF5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7204" name="Espace réservé du numéro de diapositive 3">
            <a:extLst>
              <a:ext uri="{FF2B5EF4-FFF2-40B4-BE49-F238E27FC236}">
                <a16:creationId xmlns:a16="http://schemas.microsoft.com/office/drawing/2014/main" id="{5E30F511-9BD2-4DB5-B314-B22805C19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D89889-3B5A-46B3-B5E9-69676AB81AA2}" type="slidenum">
              <a:rPr lang="fr-FR" altLang="fr-FR"/>
              <a:pPr>
                <a:spcBef>
                  <a:spcPct val="0"/>
                </a:spcBef>
              </a:pPr>
              <a:t>203</a:t>
            </a:fld>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ce réservé de l'image des diapositives 1">
            <a:extLst>
              <a:ext uri="{FF2B5EF4-FFF2-40B4-BE49-F238E27FC236}">
                <a16:creationId xmlns:a16="http://schemas.microsoft.com/office/drawing/2014/main" id="{95571C71-9D7E-4AFD-8B33-525679679745}"/>
              </a:ext>
            </a:extLst>
          </p:cNvPr>
          <p:cNvSpPr>
            <a:spLocks noGrp="1" noRot="1" noChangeAspect="1" noTextEdit="1"/>
          </p:cNvSpPr>
          <p:nvPr>
            <p:ph type="sldImg"/>
          </p:nvPr>
        </p:nvSpPr>
        <p:spPr>
          <a:ln/>
        </p:spPr>
      </p:sp>
      <p:sp>
        <p:nvSpPr>
          <p:cNvPr id="308227" name="Espace réservé des commentaires 2">
            <a:extLst>
              <a:ext uri="{FF2B5EF4-FFF2-40B4-BE49-F238E27FC236}">
                <a16:creationId xmlns:a16="http://schemas.microsoft.com/office/drawing/2014/main" id="{36B8E92C-9097-48DB-B62F-E4E8A58A43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r>
              <a:rPr lang="fr-FR" altLang="fr-FR" b="1" u="sng"/>
              <a:t>Les blocs lignes de code et classes :</a:t>
            </a:r>
            <a:endParaRPr lang="fr-FR" altLang="fr-FR"/>
          </a:p>
          <a:p>
            <a:r>
              <a:rPr lang="fr-FR" altLang="fr-FR"/>
              <a:t>Ils permettent d’avoir une vue quantitative sur le poids du projet en nombre de fichiers, de lignes  de code, de classes, …Les zones sont cliquables afin de localiser certaines parties</a:t>
            </a:r>
          </a:p>
          <a:p>
            <a:r>
              <a:rPr lang="fr-FR" altLang="fr-FR" b="1" u="sng"/>
              <a:t>Le bloc commentaire :</a:t>
            </a:r>
            <a:endParaRPr lang="fr-FR" altLang="fr-FR"/>
          </a:p>
          <a:p>
            <a:r>
              <a:rPr lang="fr-FR" altLang="fr-FR"/>
              <a:t>Il donne le pourcentage de Javadoc du projet. Ce taux doit être fort sur les couches métiers du projet. Les zones sont cliquables afin notamment de localiser les packages et plus finement les classes pour lesquels il faut porter un effort sur la javadoc.</a:t>
            </a:r>
          </a:p>
          <a:p>
            <a:r>
              <a:rPr lang="fr-FR" altLang="fr-FR" b="1" u="sng"/>
              <a:t>Le bloc Duplication :</a:t>
            </a:r>
            <a:endParaRPr lang="fr-FR" altLang="fr-FR"/>
          </a:p>
          <a:p>
            <a:r>
              <a:rPr lang="fr-FR" altLang="fr-FR"/>
              <a:t>Il donne un indicateur synthétique sur la duplication de code du projet (c’est l’outil PMD intégré à Sonar). Ce taux doit être proche de zéro. Les zones sont cliquables afin de localiser les packages et plus finement les classes responsables de code java dupliqué. Une fois positionné sur une classe, un bloc montre un ensemble de ligne répété pour plus d’une classe : la classe sur laquelle vous êtes positionné (en premier) et la ou les autres classes dessous.</a:t>
            </a:r>
          </a:p>
          <a:p>
            <a:r>
              <a:rPr lang="fr-FR" altLang="fr-FR" b="1" u="sng"/>
              <a:t>Le bloc Complexité :</a:t>
            </a:r>
            <a:endParaRPr lang="fr-FR" altLang="fr-FR"/>
          </a:p>
          <a:p>
            <a:r>
              <a:rPr lang="fr-FR" altLang="fr-FR"/>
              <a:t>Il donne un indicateur synthétique sur la complexité, on peut zoomer mais on ne dispose d’éléments plus précis sur la nature de la complexité. Il faut se faire une idée en jetant on œil sur les méthodes et classes à plus fort taux.</a:t>
            </a:r>
          </a:p>
          <a:p>
            <a:r>
              <a:rPr lang="fr-FR" altLang="fr-FR" b="1" u="sng"/>
              <a:t>Le bloc Violations :</a:t>
            </a:r>
            <a:endParaRPr lang="fr-FR" altLang="fr-FR"/>
          </a:p>
          <a:p>
            <a:r>
              <a:rPr lang="fr-FR" altLang="fr-FR"/>
              <a:t>Il donne un indicateur synthétique sur la violations de règles de nommage et de codage avec le détail par niveau de criticité : 5 niveaux sont proposés. L’idée est bien entendu ici de s’attaquer au niveau le plus critique appelé </a:t>
            </a:r>
            <a:r>
              <a:rPr lang="fr-FR" altLang="fr-FR" b="1"/>
              <a:t>Bloquant</a:t>
            </a:r>
            <a:r>
              <a:rPr lang="fr-FR" altLang="fr-FR"/>
              <a:t> puis celui appelé </a:t>
            </a:r>
            <a:r>
              <a:rPr lang="fr-FR" altLang="fr-FR" b="1"/>
              <a:t>Critique</a:t>
            </a:r>
            <a:r>
              <a:rPr lang="fr-FR" altLang="fr-FR"/>
              <a:t> etc et cela en fonctionne de la charge que cela représente. En général on s’arrête au niveau majeur. Les zones sont cliquable pour localiser les règles comme l’illustre la copie d’écran ci après</a:t>
            </a:r>
          </a:p>
        </p:txBody>
      </p:sp>
      <p:sp>
        <p:nvSpPr>
          <p:cNvPr id="308228" name="Espace réservé du numéro de diapositive 3">
            <a:extLst>
              <a:ext uri="{FF2B5EF4-FFF2-40B4-BE49-F238E27FC236}">
                <a16:creationId xmlns:a16="http://schemas.microsoft.com/office/drawing/2014/main" id="{1583262D-DFE6-421D-8F2B-6D13028A85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F1A07B-2DA9-4FB0-AC14-784B97A3EB84}" type="slidenum">
              <a:rPr lang="fr-FR" altLang="fr-FR"/>
              <a:pPr>
                <a:spcBef>
                  <a:spcPct val="0"/>
                </a:spcBef>
              </a:pPr>
              <a:t>204</a:t>
            </a:fld>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9380-7EFB-4EA7-7C69-1649BB590659}"/>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2450B90B-7EE8-D498-06C6-852ED675B09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0DDC7E07-4DCB-217F-688D-0AACF3C45F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623FF8C-188B-A447-627F-614984C4E1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33</a:t>
            </a:fld>
            <a:endParaRPr lang="fr-FR" altLang="fr-FR"/>
          </a:p>
        </p:txBody>
      </p:sp>
    </p:spTree>
    <p:extLst>
      <p:ext uri="{BB962C8B-B14F-4D97-AF65-F5344CB8AC3E}">
        <p14:creationId xmlns:p14="http://schemas.microsoft.com/office/powerpoint/2010/main" val="18587073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Espace réservé de l'image des diapositives 1">
            <a:extLst>
              <a:ext uri="{FF2B5EF4-FFF2-40B4-BE49-F238E27FC236}">
                <a16:creationId xmlns:a16="http://schemas.microsoft.com/office/drawing/2014/main" id="{A00CFDC9-73EC-4410-8598-2C7B18FE6258}"/>
              </a:ext>
            </a:extLst>
          </p:cNvPr>
          <p:cNvSpPr>
            <a:spLocks noGrp="1" noRot="1" noChangeAspect="1" noTextEdit="1"/>
          </p:cNvSpPr>
          <p:nvPr>
            <p:ph type="sldImg"/>
          </p:nvPr>
        </p:nvSpPr>
        <p:spPr>
          <a:ln/>
        </p:spPr>
      </p:sp>
      <p:sp>
        <p:nvSpPr>
          <p:cNvPr id="309251" name="Espace réservé des commentaires 2">
            <a:extLst>
              <a:ext uri="{FF2B5EF4-FFF2-40B4-BE49-F238E27FC236}">
                <a16:creationId xmlns:a16="http://schemas.microsoft.com/office/drawing/2014/main" id="{27CFA31F-E8CA-4D45-B691-7F08518BE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9252" name="Espace réservé du numéro de diapositive 3">
            <a:extLst>
              <a:ext uri="{FF2B5EF4-FFF2-40B4-BE49-F238E27FC236}">
                <a16:creationId xmlns:a16="http://schemas.microsoft.com/office/drawing/2014/main" id="{46877FA9-4A71-47D7-B6A2-3F0104AEDB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2E7909-1D58-4E88-BF48-2ED5B823CD12}" type="slidenum">
              <a:rPr lang="fr-FR" altLang="fr-FR"/>
              <a:pPr>
                <a:spcBef>
                  <a:spcPct val="0"/>
                </a:spcBef>
              </a:pPr>
              <a:t>205</a:t>
            </a:fld>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Espace réservé de l'image des diapositives 1">
            <a:extLst>
              <a:ext uri="{FF2B5EF4-FFF2-40B4-BE49-F238E27FC236}">
                <a16:creationId xmlns:a16="http://schemas.microsoft.com/office/drawing/2014/main" id="{D48F3E1C-90A3-487C-9646-D0525E3022D5}"/>
              </a:ext>
            </a:extLst>
          </p:cNvPr>
          <p:cNvSpPr>
            <a:spLocks noGrp="1" noRot="1" noChangeAspect="1" noTextEdit="1"/>
          </p:cNvSpPr>
          <p:nvPr>
            <p:ph type="sldImg"/>
          </p:nvPr>
        </p:nvSpPr>
        <p:spPr>
          <a:ln/>
        </p:spPr>
      </p:sp>
      <p:sp>
        <p:nvSpPr>
          <p:cNvPr id="310275" name="Espace réservé des commentaires 2">
            <a:extLst>
              <a:ext uri="{FF2B5EF4-FFF2-40B4-BE49-F238E27FC236}">
                <a16:creationId xmlns:a16="http://schemas.microsoft.com/office/drawing/2014/main" id="{9DAA8845-7CA7-4079-AED3-93A04C64C4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0276" name="Espace réservé du numéro de diapositive 3">
            <a:extLst>
              <a:ext uri="{FF2B5EF4-FFF2-40B4-BE49-F238E27FC236}">
                <a16:creationId xmlns:a16="http://schemas.microsoft.com/office/drawing/2014/main" id="{1EAF9861-5537-4059-B3F2-1E06243939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B25C88-6B01-4A7B-AEF6-ACCD419C1F82}" type="slidenum">
              <a:rPr lang="fr-FR" altLang="fr-FR"/>
              <a:pPr>
                <a:spcBef>
                  <a:spcPct val="0"/>
                </a:spcBef>
              </a:pPr>
              <a:t>206</a:t>
            </a:fld>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Espace réservé de l'image des diapositives 1">
            <a:extLst>
              <a:ext uri="{FF2B5EF4-FFF2-40B4-BE49-F238E27FC236}">
                <a16:creationId xmlns:a16="http://schemas.microsoft.com/office/drawing/2014/main" id="{2428C163-4027-4ABD-887B-9426DED1912D}"/>
              </a:ext>
            </a:extLst>
          </p:cNvPr>
          <p:cNvSpPr>
            <a:spLocks noGrp="1" noRot="1" noChangeAspect="1" noTextEdit="1"/>
          </p:cNvSpPr>
          <p:nvPr>
            <p:ph type="sldImg"/>
          </p:nvPr>
        </p:nvSpPr>
        <p:spPr>
          <a:ln/>
        </p:spPr>
      </p:sp>
      <p:sp>
        <p:nvSpPr>
          <p:cNvPr id="311299" name="Espace réservé des commentaires 2">
            <a:extLst>
              <a:ext uri="{FF2B5EF4-FFF2-40B4-BE49-F238E27FC236}">
                <a16:creationId xmlns:a16="http://schemas.microsoft.com/office/drawing/2014/main" id="{C95A92D7-D906-4A0E-B9CC-713610FAA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1300" name="Espace réservé du numéro de diapositive 3">
            <a:extLst>
              <a:ext uri="{FF2B5EF4-FFF2-40B4-BE49-F238E27FC236}">
                <a16:creationId xmlns:a16="http://schemas.microsoft.com/office/drawing/2014/main" id="{AAFD3BA4-FF08-4D67-ADE3-DE21A1FB0A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DF3BD0-BA36-4E5C-B7E1-0B9E923DFBDA}" type="slidenum">
              <a:rPr lang="fr-FR" altLang="fr-FR"/>
              <a:pPr>
                <a:spcBef>
                  <a:spcPct val="0"/>
                </a:spcBef>
              </a:pPr>
              <a:t>207</a:t>
            </a:fld>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Espace réservé de l'image des diapositives 1">
            <a:extLst>
              <a:ext uri="{FF2B5EF4-FFF2-40B4-BE49-F238E27FC236}">
                <a16:creationId xmlns:a16="http://schemas.microsoft.com/office/drawing/2014/main" id="{A57CE425-8EEA-4AE0-87BB-B502198FEF76}"/>
              </a:ext>
            </a:extLst>
          </p:cNvPr>
          <p:cNvSpPr>
            <a:spLocks noGrp="1" noRot="1" noChangeAspect="1" noTextEdit="1"/>
          </p:cNvSpPr>
          <p:nvPr>
            <p:ph type="sldImg"/>
          </p:nvPr>
        </p:nvSpPr>
        <p:spPr>
          <a:ln/>
        </p:spPr>
      </p:sp>
      <p:sp>
        <p:nvSpPr>
          <p:cNvPr id="312323" name="Espace réservé des commentaires 2">
            <a:extLst>
              <a:ext uri="{FF2B5EF4-FFF2-40B4-BE49-F238E27FC236}">
                <a16:creationId xmlns:a16="http://schemas.microsoft.com/office/drawing/2014/main" id="{CA795BFC-D589-4E08-8301-3A5F8CEA5F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2324" name="Espace réservé du numéro de diapositive 3">
            <a:extLst>
              <a:ext uri="{FF2B5EF4-FFF2-40B4-BE49-F238E27FC236}">
                <a16:creationId xmlns:a16="http://schemas.microsoft.com/office/drawing/2014/main" id="{A34B4258-FBB1-44D4-A796-2C30CAFEE7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89EAED-67A5-4606-9B6D-CB28A66C77FA}" type="slidenum">
              <a:rPr lang="fr-FR" altLang="fr-FR"/>
              <a:pPr>
                <a:spcBef>
                  <a:spcPct val="0"/>
                </a:spcBef>
              </a:pPr>
              <a:t>208</a:t>
            </a:fld>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Espace réservé de l'image des diapositives 1">
            <a:extLst>
              <a:ext uri="{FF2B5EF4-FFF2-40B4-BE49-F238E27FC236}">
                <a16:creationId xmlns:a16="http://schemas.microsoft.com/office/drawing/2014/main" id="{96D48D76-57C9-4EA9-875F-E97F4608912D}"/>
              </a:ext>
            </a:extLst>
          </p:cNvPr>
          <p:cNvSpPr>
            <a:spLocks noGrp="1" noRot="1" noChangeAspect="1" noTextEdit="1"/>
          </p:cNvSpPr>
          <p:nvPr>
            <p:ph type="sldImg"/>
          </p:nvPr>
        </p:nvSpPr>
        <p:spPr>
          <a:ln/>
        </p:spPr>
      </p:sp>
      <p:sp>
        <p:nvSpPr>
          <p:cNvPr id="313347" name="Espace réservé des commentaires 2">
            <a:extLst>
              <a:ext uri="{FF2B5EF4-FFF2-40B4-BE49-F238E27FC236}">
                <a16:creationId xmlns:a16="http://schemas.microsoft.com/office/drawing/2014/main" id="{43A45D50-A486-4A6B-BDEC-132A8E78E0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3348" name="Espace réservé du numéro de diapositive 3">
            <a:extLst>
              <a:ext uri="{FF2B5EF4-FFF2-40B4-BE49-F238E27FC236}">
                <a16:creationId xmlns:a16="http://schemas.microsoft.com/office/drawing/2014/main" id="{530B65FB-F389-4329-964E-FFB7083912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2394C7-D8C7-4E79-B5F5-B9DC4DF0DF38}" type="slidenum">
              <a:rPr lang="fr-FR" altLang="fr-FR"/>
              <a:pPr>
                <a:spcBef>
                  <a:spcPct val="0"/>
                </a:spcBef>
              </a:pPr>
              <a:t>209</a:t>
            </a:fld>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Espace réservé de l'image des diapositives 1">
            <a:extLst>
              <a:ext uri="{FF2B5EF4-FFF2-40B4-BE49-F238E27FC236}">
                <a16:creationId xmlns:a16="http://schemas.microsoft.com/office/drawing/2014/main" id="{CC73ED65-655A-49F8-A26C-8D662603C038}"/>
              </a:ext>
            </a:extLst>
          </p:cNvPr>
          <p:cNvSpPr>
            <a:spLocks noGrp="1" noRot="1" noChangeAspect="1" noTextEdit="1"/>
          </p:cNvSpPr>
          <p:nvPr>
            <p:ph type="sldImg"/>
          </p:nvPr>
        </p:nvSpPr>
        <p:spPr>
          <a:ln/>
        </p:spPr>
      </p:sp>
      <p:sp>
        <p:nvSpPr>
          <p:cNvPr id="314371" name="Espace réservé des commentaires 2">
            <a:extLst>
              <a:ext uri="{FF2B5EF4-FFF2-40B4-BE49-F238E27FC236}">
                <a16:creationId xmlns:a16="http://schemas.microsoft.com/office/drawing/2014/main" id="{80C8751B-01B5-4C25-BDB2-9A3A6E9D12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4372" name="Espace réservé du numéro de diapositive 3">
            <a:extLst>
              <a:ext uri="{FF2B5EF4-FFF2-40B4-BE49-F238E27FC236}">
                <a16:creationId xmlns:a16="http://schemas.microsoft.com/office/drawing/2014/main" id="{D48AF129-C1C6-4FD2-9A83-A6B0117D0A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18318B-1B03-447F-86A5-CF7C7608C355}" type="slidenum">
              <a:rPr lang="fr-FR" altLang="fr-FR"/>
              <a:pPr>
                <a:spcBef>
                  <a:spcPct val="0"/>
                </a:spcBef>
              </a:pPr>
              <a:t>210</a:t>
            </a:fld>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ce réservé de l'image des diapositives 1">
            <a:extLst>
              <a:ext uri="{FF2B5EF4-FFF2-40B4-BE49-F238E27FC236}">
                <a16:creationId xmlns:a16="http://schemas.microsoft.com/office/drawing/2014/main" id="{5C716556-88A8-461B-9BF7-601D70215D03}"/>
              </a:ext>
            </a:extLst>
          </p:cNvPr>
          <p:cNvSpPr>
            <a:spLocks noGrp="1" noRot="1" noChangeAspect="1" noTextEdit="1"/>
          </p:cNvSpPr>
          <p:nvPr>
            <p:ph type="sldImg"/>
          </p:nvPr>
        </p:nvSpPr>
        <p:spPr>
          <a:ln/>
        </p:spPr>
      </p:sp>
      <p:sp>
        <p:nvSpPr>
          <p:cNvPr id="315395" name="Espace réservé des commentaires 2">
            <a:extLst>
              <a:ext uri="{FF2B5EF4-FFF2-40B4-BE49-F238E27FC236}">
                <a16:creationId xmlns:a16="http://schemas.microsoft.com/office/drawing/2014/main" id="{33368763-2161-4CE1-880E-0F927082E5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5396" name="Espace réservé du numéro de diapositive 3">
            <a:extLst>
              <a:ext uri="{FF2B5EF4-FFF2-40B4-BE49-F238E27FC236}">
                <a16:creationId xmlns:a16="http://schemas.microsoft.com/office/drawing/2014/main" id="{6B9151F6-25FD-40E6-AAD9-882F29DF68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A0388B-9237-48E1-8D8F-261F01377B03}" type="slidenum">
              <a:rPr lang="fr-FR" altLang="fr-FR"/>
              <a:pPr>
                <a:spcBef>
                  <a:spcPct val="0"/>
                </a:spcBef>
              </a:pPr>
              <a:t>211</a:t>
            </a:fld>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Espace réservé de l'image des diapositives 1">
            <a:extLst>
              <a:ext uri="{FF2B5EF4-FFF2-40B4-BE49-F238E27FC236}">
                <a16:creationId xmlns:a16="http://schemas.microsoft.com/office/drawing/2014/main" id="{2DD88690-EB72-4AB4-9B56-BC4A86DD8E77}"/>
              </a:ext>
            </a:extLst>
          </p:cNvPr>
          <p:cNvSpPr>
            <a:spLocks noGrp="1" noRot="1" noChangeAspect="1" noTextEdit="1"/>
          </p:cNvSpPr>
          <p:nvPr>
            <p:ph type="sldImg"/>
          </p:nvPr>
        </p:nvSpPr>
        <p:spPr>
          <a:ln/>
        </p:spPr>
      </p:sp>
      <p:sp>
        <p:nvSpPr>
          <p:cNvPr id="316419" name="Espace réservé des commentaires 2">
            <a:extLst>
              <a:ext uri="{FF2B5EF4-FFF2-40B4-BE49-F238E27FC236}">
                <a16:creationId xmlns:a16="http://schemas.microsoft.com/office/drawing/2014/main" id="{D9B4B8D7-9B7D-4985-A67F-9741D7C46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6420" name="Espace réservé du numéro de diapositive 3">
            <a:extLst>
              <a:ext uri="{FF2B5EF4-FFF2-40B4-BE49-F238E27FC236}">
                <a16:creationId xmlns:a16="http://schemas.microsoft.com/office/drawing/2014/main" id="{50A2C785-CAA1-4A73-BF2B-D0FBB3FFD0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21726C-E299-4163-B0BA-9331EA210C37}" type="slidenum">
              <a:rPr lang="fr-FR" altLang="fr-FR"/>
              <a:pPr>
                <a:spcBef>
                  <a:spcPct val="0"/>
                </a:spcBef>
              </a:pPr>
              <a:t>212</a:t>
            </a:fld>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Espace réservé de l'image des diapositives 1">
            <a:extLst>
              <a:ext uri="{FF2B5EF4-FFF2-40B4-BE49-F238E27FC236}">
                <a16:creationId xmlns:a16="http://schemas.microsoft.com/office/drawing/2014/main" id="{E2163FFC-130C-4D40-BBEF-B5249FE05841}"/>
              </a:ext>
            </a:extLst>
          </p:cNvPr>
          <p:cNvSpPr>
            <a:spLocks noGrp="1" noRot="1" noChangeAspect="1" noTextEdit="1"/>
          </p:cNvSpPr>
          <p:nvPr>
            <p:ph type="sldImg"/>
          </p:nvPr>
        </p:nvSpPr>
        <p:spPr>
          <a:ln/>
        </p:spPr>
      </p:sp>
      <p:sp>
        <p:nvSpPr>
          <p:cNvPr id="266243" name="Espace réservé des commentaires 2">
            <a:extLst>
              <a:ext uri="{FF2B5EF4-FFF2-40B4-BE49-F238E27FC236}">
                <a16:creationId xmlns:a16="http://schemas.microsoft.com/office/drawing/2014/main" id="{C41B9E77-7BB4-42E1-A065-12D3A4AF05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 </a:t>
            </a:r>
          </a:p>
          <a:p>
            <a:r>
              <a:rPr lang="fr-FR" altLang="fr-FR" dirty="0"/>
              <a:t>on définit les livrables pour assurer la communication entre services. On automatise leur construction pour minimiser les couts de construction et déploiement.</a:t>
            </a:r>
          </a:p>
        </p:txBody>
      </p:sp>
      <p:sp>
        <p:nvSpPr>
          <p:cNvPr id="266244" name="Espace réservé du numéro de diapositive 3">
            <a:extLst>
              <a:ext uri="{FF2B5EF4-FFF2-40B4-BE49-F238E27FC236}">
                <a16:creationId xmlns:a16="http://schemas.microsoft.com/office/drawing/2014/main" id="{EEABCFD9-E8B2-460D-99E4-7DA6C3E96F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0D8B4B-C782-414F-8707-1EF02EF99169}" type="slidenum">
              <a:rPr lang="fr-FR" altLang="fr-FR"/>
              <a:pPr>
                <a:spcBef>
                  <a:spcPct val="0"/>
                </a:spcBef>
              </a:pPr>
              <a:t>215</a:t>
            </a:fld>
            <a:endParaRPr lang="fr-FR" alt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a:extLst>
              <a:ext uri="{FF2B5EF4-FFF2-40B4-BE49-F238E27FC236}">
                <a16:creationId xmlns:a16="http://schemas.microsoft.com/office/drawing/2014/main" id="{47B1AA06-710C-40C1-A559-83852C3199E3}"/>
              </a:ext>
            </a:extLst>
          </p:cNvPr>
          <p:cNvSpPr>
            <a:spLocks noGrp="1" noRot="1" noChangeAspect="1" noTextEdit="1"/>
          </p:cNvSpPr>
          <p:nvPr>
            <p:ph type="sldImg"/>
          </p:nvPr>
        </p:nvSpPr>
        <p:spPr>
          <a:ln/>
        </p:spPr>
      </p:sp>
      <p:sp>
        <p:nvSpPr>
          <p:cNvPr id="267267" name="Espace réservé des commentaires 2">
            <a:extLst>
              <a:ext uri="{FF2B5EF4-FFF2-40B4-BE49-F238E27FC236}">
                <a16:creationId xmlns:a16="http://schemas.microsoft.com/office/drawing/2014/main" id="{14B04804-23EC-4E0C-A5D9-DAA3C0AA7D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7268" name="Espace réservé du numéro de diapositive 3">
            <a:extLst>
              <a:ext uri="{FF2B5EF4-FFF2-40B4-BE49-F238E27FC236}">
                <a16:creationId xmlns:a16="http://schemas.microsoft.com/office/drawing/2014/main" id="{B7168855-9C98-4952-BF9D-3714E232FD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4C6FA2-E9F7-4CDC-84A7-518ADD45144B}" type="slidenum">
              <a:rPr lang="fr-FR" altLang="fr-FR"/>
              <a:pPr>
                <a:spcBef>
                  <a:spcPct val="0"/>
                </a:spcBef>
              </a:pPr>
              <a:t>216</a:t>
            </a:fld>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a:extLst>
              <a:ext uri="{FF2B5EF4-FFF2-40B4-BE49-F238E27FC236}">
                <a16:creationId xmlns:a16="http://schemas.microsoft.com/office/drawing/2014/main" id="{FA8231F1-2A1F-418B-9D58-D88DAF92398D}"/>
              </a:ext>
            </a:extLst>
          </p:cNvPr>
          <p:cNvSpPr>
            <a:spLocks noGrp="1" noRot="1" noChangeAspect="1" noTextEdit="1"/>
          </p:cNvSpPr>
          <p:nvPr>
            <p:ph type="sldImg"/>
          </p:nvPr>
        </p:nvSpPr>
        <p:spPr>
          <a:ln/>
        </p:spPr>
      </p:sp>
      <p:sp>
        <p:nvSpPr>
          <p:cNvPr id="194563" name="Espace réservé des commentaires 2">
            <a:extLst>
              <a:ext uri="{FF2B5EF4-FFF2-40B4-BE49-F238E27FC236}">
                <a16:creationId xmlns:a16="http://schemas.microsoft.com/office/drawing/2014/main" id="{3FC215CC-4CD0-4973-BEA4-E11BC128C5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a:t>améliorer la cohésion</a:t>
            </a:r>
            <a:r>
              <a:rPr lang="fr-FR" altLang="fr-FR"/>
              <a:t> : la cohésion montre à quel point les pièces d’un même composant sont en relation les unes avec les autres.  La cohésion est assurée quand le module (ici en Java c’est la classe) ne fait qu’une seule et même chose. </a:t>
            </a:r>
          </a:p>
          <a:p>
            <a:pPr eaLnBrk="1" hangingPunct="1"/>
            <a:r>
              <a:rPr lang="fr-FR" altLang="fr-FR" b="1"/>
              <a:t>diminuer le couplage</a:t>
            </a:r>
            <a:r>
              <a:rPr lang="fr-FR" altLang="fr-FR"/>
              <a:t> : le couplage mesure l’interconnexion des modules (ici en Java ce sont les classes). Deux modules sont  couplés quand une modification sur l’un impacte l’autre.</a:t>
            </a:r>
          </a:p>
          <a:p>
            <a:pPr eaLnBrk="1" hangingPunct="1"/>
            <a:r>
              <a:rPr lang="fr-FR" altLang="fr-FR" b="1"/>
              <a:t>favoriser l’encapsulation</a:t>
            </a:r>
            <a:r>
              <a:rPr lang="fr-FR" altLang="fr-FR"/>
              <a:t> : l’encapsulation c’est la réunion au sein d’une même entité (en java, la classe),  des fonctions et des données (qui sont en java respectivement les méthodes et les attributs).  Bien encapsuler consiste à montrer aux utilisateurs (les clients) de la classe le juste utile qui ne nécessite pas au client de connaitre le fonctionnement interne de la classe : en somme exposer une « interface minimum »</a:t>
            </a:r>
          </a:p>
        </p:txBody>
      </p:sp>
      <p:sp>
        <p:nvSpPr>
          <p:cNvPr id="194564" name="Espace réservé du numéro de diapositive 3">
            <a:extLst>
              <a:ext uri="{FF2B5EF4-FFF2-40B4-BE49-F238E27FC236}">
                <a16:creationId xmlns:a16="http://schemas.microsoft.com/office/drawing/2014/main" id="{B7494EB8-A06D-4059-8221-C0843F3CE2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E52B6A-993A-43D7-A82B-B88E5EADE709}" type="slidenum">
              <a:rPr lang="fr-FR" altLang="fr-FR"/>
              <a:pPr>
                <a:spcBef>
                  <a:spcPct val="0"/>
                </a:spcBef>
              </a:pPr>
              <a:t>34</a:t>
            </a:fld>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a:extLst>
              <a:ext uri="{FF2B5EF4-FFF2-40B4-BE49-F238E27FC236}">
                <a16:creationId xmlns:a16="http://schemas.microsoft.com/office/drawing/2014/main" id="{65B045EC-1D94-4662-9AE6-C818338DE3B5}"/>
              </a:ext>
            </a:extLst>
          </p:cNvPr>
          <p:cNvSpPr>
            <a:spLocks noGrp="1" noRot="1" noChangeAspect="1" noTextEdit="1"/>
          </p:cNvSpPr>
          <p:nvPr>
            <p:ph type="sldImg"/>
          </p:nvPr>
        </p:nvSpPr>
        <p:spPr>
          <a:ln/>
        </p:spPr>
      </p:sp>
      <p:sp>
        <p:nvSpPr>
          <p:cNvPr id="268291" name="Espace réservé des commentaires 2">
            <a:extLst>
              <a:ext uri="{FF2B5EF4-FFF2-40B4-BE49-F238E27FC236}">
                <a16:creationId xmlns:a16="http://schemas.microsoft.com/office/drawing/2014/main" id="{78E7F0B4-DEB6-415D-BC5A-E4E6AFEC85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8292" name="Espace réservé du numéro de diapositive 3">
            <a:extLst>
              <a:ext uri="{FF2B5EF4-FFF2-40B4-BE49-F238E27FC236}">
                <a16:creationId xmlns:a16="http://schemas.microsoft.com/office/drawing/2014/main" id="{8D855B84-6700-4598-A668-537EEE55A5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9DF83C-11D0-4130-8D4D-FBCC8C803AA8}" type="slidenum">
              <a:rPr lang="fr-FR" altLang="fr-FR"/>
              <a:pPr>
                <a:spcBef>
                  <a:spcPct val="0"/>
                </a:spcBef>
              </a:pPr>
              <a:t>217</a:t>
            </a:fld>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a:extLst>
              <a:ext uri="{FF2B5EF4-FFF2-40B4-BE49-F238E27FC236}">
                <a16:creationId xmlns:a16="http://schemas.microsoft.com/office/drawing/2014/main" id="{4D3DC1E0-99E5-4503-8613-E7B09DE5907B}"/>
              </a:ext>
            </a:extLst>
          </p:cNvPr>
          <p:cNvSpPr>
            <a:spLocks noGrp="1" noRot="1" noChangeAspect="1" noTextEdit="1"/>
          </p:cNvSpPr>
          <p:nvPr>
            <p:ph type="sldImg"/>
          </p:nvPr>
        </p:nvSpPr>
        <p:spPr>
          <a:ln/>
        </p:spPr>
      </p:sp>
      <p:sp>
        <p:nvSpPr>
          <p:cNvPr id="269315" name="Espace réservé des commentaires 2">
            <a:extLst>
              <a:ext uri="{FF2B5EF4-FFF2-40B4-BE49-F238E27FC236}">
                <a16:creationId xmlns:a16="http://schemas.microsoft.com/office/drawing/2014/main" id="{AF526D2C-9729-4C3E-90D5-3574932079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9316" name="Espace réservé du numéro de diapositive 3">
            <a:extLst>
              <a:ext uri="{FF2B5EF4-FFF2-40B4-BE49-F238E27FC236}">
                <a16:creationId xmlns:a16="http://schemas.microsoft.com/office/drawing/2014/main" id="{4FEB985C-EC20-40C6-819B-1EC0B98F06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62EDA7-2F2E-46FB-A737-38EC498534C6}" type="slidenum">
              <a:rPr lang="fr-FR" altLang="fr-FR"/>
              <a:pPr>
                <a:spcBef>
                  <a:spcPct val="0"/>
                </a:spcBef>
              </a:pPr>
              <a:t>218</a:t>
            </a:fld>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Espace réservé de l'image des diapositives 1">
            <a:extLst>
              <a:ext uri="{FF2B5EF4-FFF2-40B4-BE49-F238E27FC236}">
                <a16:creationId xmlns:a16="http://schemas.microsoft.com/office/drawing/2014/main" id="{9F1421D8-ECD8-4E71-A61C-C6569F422726}"/>
              </a:ext>
            </a:extLst>
          </p:cNvPr>
          <p:cNvSpPr>
            <a:spLocks noGrp="1" noRot="1" noChangeAspect="1" noTextEdit="1"/>
          </p:cNvSpPr>
          <p:nvPr>
            <p:ph type="sldImg"/>
          </p:nvPr>
        </p:nvSpPr>
        <p:spPr>
          <a:ln/>
        </p:spPr>
      </p:sp>
      <p:sp>
        <p:nvSpPr>
          <p:cNvPr id="270339" name="Espace réservé des commentaires 2">
            <a:extLst>
              <a:ext uri="{FF2B5EF4-FFF2-40B4-BE49-F238E27FC236}">
                <a16:creationId xmlns:a16="http://schemas.microsoft.com/office/drawing/2014/main" id="{9840C444-710A-4979-AC66-706D5F553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a:t>Bonne pratique :</a:t>
            </a:r>
          </a:p>
          <a:p>
            <a:r>
              <a:rPr lang="fr-FR" altLang="fr-FR" dirty="0"/>
              <a:t> on utilise les variables d’environnement (</a:t>
            </a:r>
            <a:r>
              <a:rPr lang="fr-FR" altLang="fr-FR" dirty="0" err="1"/>
              <a:t>properties</a:t>
            </a:r>
            <a:r>
              <a:rPr lang="fr-FR" altLang="fr-FR" dirty="0"/>
              <a:t>) de Java lorsqu’on désire externaliser les paramètres d’une application, le faire dans des fichiers. On Utilise les variables d’environnement System pour externaliser des paramètres à faire modifier en ligne de commande.</a:t>
            </a:r>
          </a:p>
          <a:p>
            <a:endParaRPr lang="fr-FR" altLang="fr-FR"/>
          </a:p>
        </p:txBody>
      </p:sp>
      <p:sp>
        <p:nvSpPr>
          <p:cNvPr id="270340" name="Espace réservé du numéro de diapositive 3">
            <a:extLst>
              <a:ext uri="{FF2B5EF4-FFF2-40B4-BE49-F238E27FC236}">
                <a16:creationId xmlns:a16="http://schemas.microsoft.com/office/drawing/2014/main" id="{DBFC0145-6813-4723-807D-09A8778ECD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3E6D4C-408E-4355-98E4-1997E3368506}" type="slidenum">
              <a:rPr lang="fr-FR" altLang="fr-FR"/>
              <a:pPr>
                <a:spcBef>
                  <a:spcPct val="0"/>
                </a:spcBef>
              </a:pPr>
              <a:t>219</a:t>
            </a:fld>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a:extLst>
              <a:ext uri="{FF2B5EF4-FFF2-40B4-BE49-F238E27FC236}">
                <a16:creationId xmlns:a16="http://schemas.microsoft.com/office/drawing/2014/main" id="{9422AFE6-54C7-4BC1-A9E4-6B6F98E06EED}"/>
              </a:ext>
            </a:extLst>
          </p:cNvPr>
          <p:cNvSpPr>
            <a:spLocks noGrp="1" noRot="1" noChangeAspect="1" noTextEdit="1"/>
          </p:cNvSpPr>
          <p:nvPr>
            <p:ph type="sldImg"/>
          </p:nvPr>
        </p:nvSpPr>
        <p:spPr>
          <a:ln/>
        </p:spPr>
      </p:sp>
      <p:sp>
        <p:nvSpPr>
          <p:cNvPr id="271363" name="Espace réservé des commentaires 2">
            <a:extLst>
              <a:ext uri="{FF2B5EF4-FFF2-40B4-BE49-F238E27FC236}">
                <a16:creationId xmlns:a16="http://schemas.microsoft.com/office/drawing/2014/main" id="{8ED6B787-8537-4310-91EE-C75252D32A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1364" name="Espace réservé du numéro de diapositive 3">
            <a:extLst>
              <a:ext uri="{FF2B5EF4-FFF2-40B4-BE49-F238E27FC236}">
                <a16:creationId xmlns:a16="http://schemas.microsoft.com/office/drawing/2014/main" id="{489A9627-C31D-4201-81E1-A237D5A39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D88D66-D8B0-40B4-BBC9-D5F1E21327AE}" type="slidenum">
              <a:rPr lang="fr-FR" altLang="fr-FR"/>
              <a:pPr>
                <a:spcBef>
                  <a:spcPct val="0"/>
                </a:spcBef>
              </a:pPr>
              <a:t>220</a:t>
            </a:fld>
            <a:endParaRPr lang="fr-FR" alt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a:extLst>
              <a:ext uri="{FF2B5EF4-FFF2-40B4-BE49-F238E27FC236}">
                <a16:creationId xmlns:a16="http://schemas.microsoft.com/office/drawing/2014/main" id="{10B614A4-EDBA-46E7-B166-32AF1A39B4DB}"/>
              </a:ext>
            </a:extLst>
          </p:cNvPr>
          <p:cNvSpPr>
            <a:spLocks noGrp="1" noRot="1" noChangeAspect="1" noTextEdit="1"/>
          </p:cNvSpPr>
          <p:nvPr>
            <p:ph type="sldImg"/>
          </p:nvPr>
        </p:nvSpPr>
        <p:spPr>
          <a:ln/>
        </p:spPr>
      </p:sp>
      <p:sp>
        <p:nvSpPr>
          <p:cNvPr id="272387" name="Espace réservé des commentaires 2">
            <a:extLst>
              <a:ext uri="{FF2B5EF4-FFF2-40B4-BE49-F238E27FC236}">
                <a16:creationId xmlns:a16="http://schemas.microsoft.com/office/drawing/2014/main" id="{11513E43-8AAD-48BB-B77E-85C46111B6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2388" name="Espace réservé du numéro de diapositive 3">
            <a:extLst>
              <a:ext uri="{FF2B5EF4-FFF2-40B4-BE49-F238E27FC236}">
                <a16:creationId xmlns:a16="http://schemas.microsoft.com/office/drawing/2014/main" id="{7F460E98-98FD-4EA8-829C-21EE50658C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26E62-E2CB-4F20-AAF6-7AE7E49E246F}" type="slidenum">
              <a:rPr lang="fr-FR" altLang="fr-FR"/>
              <a:pPr>
                <a:spcBef>
                  <a:spcPct val="0"/>
                </a:spcBef>
              </a:pPr>
              <a:t>221</a:t>
            </a:fld>
            <a:endParaRPr lang="fr-FR" alt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Espace réservé de l'image des diapositives 1">
            <a:extLst>
              <a:ext uri="{FF2B5EF4-FFF2-40B4-BE49-F238E27FC236}">
                <a16:creationId xmlns:a16="http://schemas.microsoft.com/office/drawing/2014/main" id="{9FC2D873-E6DE-4B93-B088-C74F652A21AF}"/>
              </a:ext>
            </a:extLst>
          </p:cNvPr>
          <p:cNvSpPr>
            <a:spLocks noGrp="1" noRot="1" noChangeAspect="1" noTextEdit="1"/>
          </p:cNvSpPr>
          <p:nvPr>
            <p:ph type="sldImg"/>
          </p:nvPr>
        </p:nvSpPr>
        <p:spPr>
          <a:ln/>
        </p:spPr>
      </p:sp>
      <p:sp>
        <p:nvSpPr>
          <p:cNvPr id="273411" name="Espace réservé des commentaires 2">
            <a:extLst>
              <a:ext uri="{FF2B5EF4-FFF2-40B4-BE49-F238E27FC236}">
                <a16:creationId xmlns:a16="http://schemas.microsoft.com/office/drawing/2014/main" id="{7258955A-F4C1-4996-8026-F3B9594576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3412" name="Espace réservé du numéro de diapositive 3">
            <a:extLst>
              <a:ext uri="{FF2B5EF4-FFF2-40B4-BE49-F238E27FC236}">
                <a16:creationId xmlns:a16="http://schemas.microsoft.com/office/drawing/2014/main" id="{93E3663F-8E4A-4C2A-B576-5B78EECF80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659645-18D5-49E8-921F-B6862192AE61}" type="slidenum">
              <a:rPr lang="fr-FR" altLang="fr-FR"/>
              <a:pPr>
                <a:spcBef>
                  <a:spcPct val="0"/>
                </a:spcBef>
              </a:pPr>
              <a:t>222</a:t>
            </a:fld>
            <a:endParaRPr lang="fr-FR" alt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Espace réservé de l'image des diapositives 1">
            <a:extLst>
              <a:ext uri="{FF2B5EF4-FFF2-40B4-BE49-F238E27FC236}">
                <a16:creationId xmlns:a16="http://schemas.microsoft.com/office/drawing/2014/main" id="{1FF4136C-11B1-4B9B-9DC2-60B621B84B9A}"/>
              </a:ext>
            </a:extLst>
          </p:cNvPr>
          <p:cNvSpPr>
            <a:spLocks noGrp="1" noRot="1" noChangeAspect="1" noTextEdit="1"/>
          </p:cNvSpPr>
          <p:nvPr>
            <p:ph type="sldImg"/>
          </p:nvPr>
        </p:nvSpPr>
        <p:spPr>
          <a:ln/>
        </p:spPr>
      </p:sp>
      <p:sp>
        <p:nvSpPr>
          <p:cNvPr id="274435" name="Espace réservé des commentaires 2">
            <a:extLst>
              <a:ext uri="{FF2B5EF4-FFF2-40B4-BE49-F238E27FC236}">
                <a16:creationId xmlns:a16="http://schemas.microsoft.com/office/drawing/2014/main" id="{38F98D50-396E-4C20-BC1D-5BDD7A9428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4436" name="Espace réservé du numéro de diapositive 3">
            <a:extLst>
              <a:ext uri="{FF2B5EF4-FFF2-40B4-BE49-F238E27FC236}">
                <a16:creationId xmlns:a16="http://schemas.microsoft.com/office/drawing/2014/main" id="{5EDD21FF-CAC5-4354-934C-1FAA088DA7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4B8950-207A-482E-AC24-A14043878B0B}" type="slidenum">
              <a:rPr lang="fr-FR" altLang="fr-FR"/>
              <a:pPr>
                <a:spcBef>
                  <a:spcPct val="0"/>
                </a:spcBef>
              </a:pPr>
              <a:t>223</a:t>
            </a:fld>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ce réservé de l'image des diapositives 1">
            <a:extLst>
              <a:ext uri="{FF2B5EF4-FFF2-40B4-BE49-F238E27FC236}">
                <a16:creationId xmlns:a16="http://schemas.microsoft.com/office/drawing/2014/main" id="{9AE4A547-901D-494A-9C2F-09ACF384EE78}"/>
              </a:ext>
            </a:extLst>
          </p:cNvPr>
          <p:cNvSpPr>
            <a:spLocks noGrp="1" noRot="1" noChangeAspect="1" noTextEdit="1"/>
          </p:cNvSpPr>
          <p:nvPr>
            <p:ph type="sldImg"/>
          </p:nvPr>
        </p:nvSpPr>
        <p:spPr>
          <a:ln/>
        </p:spPr>
      </p:sp>
      <p:sp>
        <p:nvSpPr>
          <p:cNvPr id="275459" name="Espace réservé des commentaires 2">
            <a:extLst>
              <a:ext uri="{FF2B5EF4-FFF2-40B4-BE49-F238E27FC236}">
                <a16:creationId xmlns:a16="http://schemas.microsoft.com/office/drawing/2014/main" id="{3609A201-3104-4FE4-8157-E66A30293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5460" name="Espace réservé du numéro de diapositive 3">
            <a:extLst>
              <a:ext uri="{FF2B5EF4-FFF2-40B4-BE49-F238E27FC236}">
                <a16:creationId xmlns:a16="http://schemas.microsoft.com/office/drawing/2014/main" id="{C1865B78-7830-4DDF-9AD4-81E7AE642B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6CA302-851C-4754-9FE4-446A7AC6DF3D}" type="slidenum">
              <a:rPr lang="fr-FR" altLang="fr-FR"/>
              <a:pPr>
                <a:spcBef>
                  <a:spcPct val="0"/>
                </a:spcBef>
              </a:pPr>
              <a:t>224</a:t>
            </a:fld>
            <a:endParaRPr lang="fr-FR"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a:extLst>
              <a:ext uri="{FF2B5EF4-FFF2-40B4-BE49-F238E27FC236}">
                <a16:creationId xmlns:a16="http://schemas.microsoft.com/office/drawing/2014/main" id="{D5F11F6E-365C-4651-B794-4C2F74B79F1D}"/>
              </a:ext>
            </a:extLst>
          </p:cNvPr>
          <p:cNvSpPr>
            <a:spLocks noGrp="1" noRot="1" noChangeAspect="1" noTextEdit="1"/>
          </p:cNvSpPr>
          <p:nvPr>
            <p:ph type="sldImg"/>
          </p:nvPr>
        </p:nvSpPr>
        <p:spPr>
          <a:ln/>
        </p:spPr>
      </p:sp>
      <p:sp>
        <p:nvSpPr>
          <p:cNvPr id="195587" name="Espace réservé des commentaires 2">
            <a:extLst>
              <a:ext uri="{FF2B5EF4-FFF2-40B4-BE49-F238E27FC236}">
                <a16:creationId xmlns:a16="http://schemas.microsoft.com/office/drawing/2014/main" id="{60987430-CABC-4B65-A249-6DE536690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5588" name="Espace réservé du numéro de diapositive 3">
            <a:extLst>
              <a:ext uri="{FF2B5EF4-FFF2-40B4-BE49-F238E27FC236}">
                <a16:creationId xmlns:a16="http://schemas.microsoft.com/office/drawing/2014/main" id="{07FAD988-AFF5-483C-893D-6C5C2A038A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E1016F-7F5F-4310-A472-625D87DC565D}" type="slidenum">
              <a:rPr lang="fr-FR" altLang="fr-FR"/>
              <a:pPr>
                <a:spcBef>
                  <a:spcPct val="0"/>
                </a:spcBef>
              </a:pPr>
              <a:t>35</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68F2D496-468E-42D7-99CA-616A338D9574}"/>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47E3D0BC-BD55-464A-B63C-1C4A77ECF4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5AEF44F2-B61C-485C-8163-AEEB9BF769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36</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D034-A486-7C22-310C-A000097ADC95}"/>
            </a:ext>
          </a:extLst>
        </p:cNvPr>
        <p:cNvGrpSpPr/>
        <p:nvPr/>
      </p:nvGrpSpPr>
      <p:grpSpPr>
        <a:xfrm>
          <a:off x="0" y="0"/>
          <a:ext cx="0" cy="0"/>
          <a:chOff x="0" y="0"/>
          <a:chExt cx="0" cy="0"/>
        </a:xfrm>
      </p:grpSpPr>
      <p:sp>
        <p:nvSpPr>
          <p:cNvPr id="196610" name="Espace réservé de l'image des diapositives 1">
            <a:extLst>
              <a:ext uri="{FF2B5EF4-FFF2-40B4-BE49-F238E27FC236}">
                <a16:creationId xmlns:a16="http://schemas.microsoft.com/office/drawing/2014/main" id="{2BB2BB31-3C36-4167-7154-DB10B299F90B}"/>
              </a:ext>
            </a:extLst>
          </p:cNvPr>
          <p:cNvSpPr>
            <a:spLocks noGrp="1" noRot="1" noChangeAspect="1" noTextEdit="1"/>
          </p:cNvSpPr>
          <p:nvPr>
            <p:ph type="sldImg"/>
          </p:nvPr>
        </p:nvSpPr>
        <p:spPr>
          <a:ln/>
        </p:spPr>
      </p:sp>
      <p:sp>
        <p:nvSpPr>
          <p:cNvPr id="196611" name="Espace réservé des commentaires 2">
            <a:extLst>
              <a:ext uri="{FF2B5EF4-FFF2-40B4-BE49-F238E27FC236}">
                <a16:creationId xmlns:a16="http://schemas.microsoft.com/office/drawing/2014/main" id="{7AA48889-3000-9EE4-3FE1-F29BDDFF23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6612" name="Espace réservé du numéro de diapositive 3">
            <a:extLst>
              <a:ext uri="{FF2B5EF4-FFF2-40B4-BE49-F238E27FC236}">
                <a16:creationId xmlns:a16="http://schemas.microsoft.com/office/drawing/2014/main" id="{22471B1E-D62C-42FC-0D3A-17E044D500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29C0C7-9E9C-47B4-8B30-EFE41DE31C19}" type="slidenum">
              <a:rPr lang="fr-FR" altLang="fr-FR"/>
              <a:pPr>
                <a:spcBef>
                  <a:spcPct val="0"/>
                </a:spcBef>
              </a:pPr>
              <a:t>37</a:t>
            </a:fld>
            <a:endParaRPr lang="fr-FR" altLang="fr-FR"/>
          </a:p>
        </p:txBody>
      </p:sp>
    </p:spTree>
    <p:extLst>
      <p:ext uri="{BB962C8B-B14F-4D97-AF65-F5344CB8AC3E}">
        <p14:creationId xmlns:p14="http://schemas.microsoft.com/office/powerpoint/2010/main" val="776822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a:extLst>
              <a:ext uri="{FF2B5EF4-FFF2-40B4-BE49-F238E27FC236}">
                <a16:creationId xmlns:a16="http://schemas.microsoft.com/office/drawing/2014/main" id="{DFB9A909-F6BB-43DA-AF90-48664BFF7840}"/>
              </a:ext>
            </a:extLst>
          </p:cNvPr>
          <p:cNvSpPr>
            <a:spLocks noGrp="1" noRot="1" noChangeAspect="1" noTextEdit="1"/>
          </p:cNvSpPr>
          <p:nvPr>
            <p:ph type="sldImg"/>
          </p:nvPr>
        </p:nvSpPr>
        <p:spPr>
          <a:ln/>
        </p:spPr>
      </p:sp>
      <p:sp>
        <p:nvSpPr>
          <p:cNvPr id="197635" name="Espace réservé des commentaires 2">
            <a:extLst>
              <a:ext uri="{FF2B5EF4-FFF2-40B4-BE49-F238E27FC236}">
                <a16:creationId xmlns:a16="http://schemas.microsoft.com/office/drawing/2014/main" id="{9C57E9FB-B638-45A6-A98C-5AFBA53CF4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7636" name="Espace réservé du numéro de diapositive 3">
            <a:extLst>
              <a:ext uri="{FF2B5EF4-FFF2-40B4-BE49-F238E27FC236}">
                <a16:creationId xmlns:a16="http://schemas.microsoft.com/office/drawing/2014/main" id="{74BDB6AC-9392-478A-91E5-B55E3F91CE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B8E08D-72F4-44A6-B0D1-BC44C5490D56}" type="slidenum">
              <a:rPr lang="fr-FR" altLang="fr-FR"/>
              <a:pPr>
                <a:spcBef>
                  <a:spcPct val="0"/>
                </a:spcBef>
              </a:pPr>
              <a:t>38</a:t>
            </a:fld>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B06CD8F-B7ED-4A05-9FB1-A01CC0EF02CC}" type="slidenum">
              <a:rPr lang="fr-FR" smtClean="0"/>
              <a:pPr/>
              <a:t>4</a:t>
            </a:fld>
            <a:endParaRPr lang="fr-FR"/>
          </a:p>
        </p:txBody>
      </p:sp>
    </p:spTree>
    <p:extLst>
      <p:ext uri="{BB962C8B-B14F-4D97-AF65-F5344CB8AC3E}">
        <p14:creationId xmlns:p14="http://schemas.microsoft.com/office/powerpoint/2010/main" val="357925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AE687-76D8-68FB-6A57-561F1536387C}"/>
            </a:ext>
          </a:extLst>
        </p:cNvPr>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99929B87-AE9A-F92A-F1B2-7B4CA52A581A}"/>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12B6C5F0-2DCE-B5A0-28CC-276EC655A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87A85326-9E7B-C236-B66F-A65978C1F8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39</a:t>
            </a:fld>
            <a:endParaRPr lang="fr-FR" altLang="fr-FR"/>
          </a:p>
        </p:txBody>
      </p:sp>
    </p:spTree>
    <p:extLst>
      <p:ext uri="{BB962C8B-B14F-4D97-AF65-F5344CB8AC3E}">
        <p14:creationId xmlns:p14="http://schemas.microsoft.com/office/powerpoint/2010/main" val="1481071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a:extLst>
              <a:ext uri="{FF2B5EF4-FFF2-40B4-BE49-F238E27FC236}">
                <a16:creationId xmlns:a16="http://schemas.microsoft.com/office/drawing/2014/main" id="{59FF89B8-5249-4CBF-9D05-EE8126C2A539}"/>
              </a:ext>
            </a:extLst>
          </p:cNvPr>
          <p:cNvSpPr>
            <a:spLocks noGrp="1" noRot="1" noChangeAspect="1" noTextEdit="1"/>
          </p:cNvSpPr>
          <p:nvPr>
            <p:ph type="sldImg"/>
          </p:nvPr>
        </p:nvSpPr>
        <p:spPr>
          <a:ln/>
        </p:spPr>
      </p:sp>
      <p:sp>
        <p:nvSpPr>
          <p:cNvPr id="198659" name="Espace réservé des commentaires 2">
            <a:extLst>
              <a:ext uri="{FF2B5EF4-FFF2-40B4-BE49-F238E27FC236}">
                <a16:creationId xmlns:a16="http://schemas.microsoft.com/office/drawing/2014/main" id="{3F5BB4B3-7834-4659-879F-F6FACA030B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8660" name="Espace réservé du numéro de diapositive 3">
            <a:extLst>
              <a:ext uri="{FF2B5EF4-FFF2-40B4-BE49-F238E27FC236}">
                <a16:creationId xmlns:a16="http://schemas.microsoft.com/office/drawing/2014/main" id="{31160F1F-B468-43D1-821D-AB8B70E27F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4D797B-BD62-4B69-A81F-3068BB59F1DD}" type="slidenum">
              <a:rPr lang="fr-FR" altLang="fr-FR"/>
              <a:pPr>
                <a:spcBef>
                  <a:spcPct val="0"/>
                </a:spcBef>
              </a:pPr>
              <a:t>40</a:t>
            </a:fld>
            <a:endParaRPr lang="fr-FR"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a:extLst>
              <a:ext uri="{FF2B5EF4-FFF2-40B4-BE49-F238E27FC236}">
                <a16:creationId xmlns:a16="http://schemas.microsoft.com/office/drawing/2014/main" id="{31DFBFCB-EF3E-4476-B355-42CA86ED5685}"/>
              </a:ext>
            </a:extLst>
          </p:cNvPr>
          <p:cNvSpPr>
            <a:spLocks noGrp="1" noRot="1" noChangeAspect="1" noTextEdit="1"/>
          </p:cNvSpPr>
          <p:nvPr>
            <p:ph type="sldImg"/>
          </p:nvPr>
        </p:nvSpPr>
        <p:spPr>
          <a:ln/>
        </p:spPr>
      </p:sp>
      <p:sp>
        <p:nvSpPr>
          <p:cNvPr id="199683" name="Espace réservé des commentaires 2">
            <a:extLst>
              <a:ext uri="{FF2B5EF4-FFF2-40B4-BE49-F238E27FC236}">
                <a16:creationId xmlns:a16="http://schemas.microsoft.com/office/drawing/2014/main" id="{8D07E518-867D-4B9E-8602-45EDFF82A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199684" name="Espace réservé du numéro de diapositive 3">
            <a:extLst>
              <a:ext uri="{FF2B5EF4-FFF2-40B4-BE49-F238E27FC236}">
                <a16:creationId xmlns:a16="http://schemas.microsoft.com/office/drawing/2014/main" id="{5302773C-1575-4E3A-8748-6E77C38C12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C92B8-C7F3-438A-86E2-4CB529A751C1}" type="slidenum">
              <a:rPr lang="fr-FR" altLang="fr-FR"/>
              <a:pPr>
                <a:spcBef>
                  <a:spcPct val="0"/>
                </a:spcBef>
              </a:pPr>
              <a:t>41</a:t>
            </a:fld>
            <a:endParaRPr lang="fr-FR"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C956-0935-9EC4-4338-B1D68AE75438}"/>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512785AF-4281-5D65-4447-E93E66018230}"/>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9438E748-A057-B3FD-4160-0DFEDC7DEB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7698AC2-E9D8-2F5C-3F32-0F1553E73B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42</a:t>
            </a:fld>
            <a:endParaRPr lang="fr-FR" altLang="fr-FR"/>
          </a:p>
        </p:txBody>
      </p:sp>
    </p:spTree>
    <p:extLst>
      <p:ext uri="{BB962C8B-B14F-4D97-AF65-F5344CB8AC3E}">
        <p14:creationId xmlns:p14="http://schemas.microsoft.com/office/powerpoint/2010/main" val="186567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329C7BE5-FE18-4CDB-8DFA-18C39C81A761}"/>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24773E4B-85D1-493D-9E5E-F55E5CEE21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06BB3803-F9A7-462D-820E-A9809400C5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43</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a:extLst>
              <a:ext uri="{FF2B5EF4-FFF2-40B4-BE49-F238E27FC236}">
                <a16:creationId xmlns:a16="http://schemas.microsoft.com/office/drawing/2014/main" id="{579AE3D7-C747-4699-A36E-26B0B538ECAF}"/>
              </a:ext>
            </a:extLst>
          </p:cNvPr>
          <p:cNvSpPr>
            <a:spLocks noGrp="1" noRot="1" noChangeAspect="1" noTextEdit="1"/>
          </p:cNvSpPr>
          <p:nvPr>
            <p:ph type="sldImg"/>
          </p:nvPr>
        </p:nvSpPr>
        <p:spPr>
          <a:ln/>
        </p:spPr>
      </p:sp>
      <p:sp>
        <p:nvSpPr>
          <p:cNvPr id="201731" name="Espace réservé des commentaires 2">
            <a:extLst>
              <a:ext uri="{FF2B5EF4-FFF2-40B4-BE49-F238E27FC236}">
                <a16:creationId xmlns:a16="http://schemas.microsoft.com/office/drawing/2014/main" id="{E3C11901-00E6-4455-BDA6-10993343B9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1732" name="Espace réservé du numéro de diapositive 3">
            <a:extLst>
              <a:ext uri="{FF2B5EF4-FFF2-40B4-BE49-F238E27FC236}">
                <a16:creationId xmlns:a16="http://schemas.microsoft.com/office/drawing/2014/main" id="{0198E3E1-72E1-4B10-957D-4112F6609D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B00D8C-0305-4083-BF67-79126A238583}" type="slidenum">
              <a:rPr lang="fr-FR" altLang="fr-FR"/>
              <a:pPr>
                <a:spcBef>
                  <a:spcPct val="0"/>
                </a:spcBef>
              </a:pPr>
              <a:t>44</a:t>
            </a:fld>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a:extLst>
              <a:ext uri="{FF2B5EF4-FFF2-40B4-BE49-F238E27FC236}">
                <a16:creationId xmlns:a16="http://schemas.microsoft.com/office/drawing/2014/main" id="{AB5D54D8-D22C-436F-80F1-A8EC6633B583}"/>
              </a:ext>
            </a:extLst>
          </p:cNvPr>
          <p:cNvSpPr>
            <a:spLocks noGrp="1" noRot="1" noChangeAspect="1" noTextEdit="1"/>
          </p:cNvSpPr>
          <p:nvPr>
            <p:ph type="sldImg"/>
          </p:nvPr>
        </p:nvSpPr>
        <p:spPr>
          <a:ln/>
        </p:spPr>
      </p:sp>
      <p:sp>
        <p:nvSpPr>
          <p:cNvPr id="202755" name="Espace réservé des commentaires 2">
            <a:extLst>
              <a:ext uri="{FF2B5EF4-FFF2-40B4-BE49-F238E27FC236}">
                <a16:creationId xmlns:a16="http://schemas.microsoft.com/office/drawing/2014/main" id="{4BE8CCBE-E3D2-4FE2-8A30-8F9CD00B45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2756" name="Espace réservé du numéro de diapositive 3">
            <a:extLst>
              <a:ext uri="{FF2B5EF4-FFF2-40B4-BE49-F238E27FC236}">
                <a16:creationId xmlns:a16="http://schemas.microsoft.com/office/drawing/2014/main" id="{1D516D31-CCB6-4A0E-B6B1-6CE72425A2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10602A-1E3F-4296-8A4E-A1BB1FA0556D}" type="slidenum">
              <a:rPr lang="fr-FR" altLang="fr-FR"/>
              <a:pPr>
                <a:spcBef>
                  <a:spcPct val="0"/>
                </a:spcBef>
              </a:pPr>
              <a:t>45</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a:extLst>
              <a:ext uri="{FF2B5EF4-FFF2-40B4-BE49-F238E27FC236}">
                <a16:creationId xmlns:a16="http://schemas.microsoft.com/office/drawing/2014/main" id="{481F9AD6-CEC6-4A23-9D1F-8B49A3147A47}"/>
              </a:ext>
            </a:extLst>
          </p:cNvPr>
          <p:cNvSpPr>
            <a:spLocks noGrp="1" noRot="1" noChangeAspect="1" noTextEdit="1"/>
          </p:cNvSpPr>
          <p:nvPr>
            <p:ph type="sldImg"/>
          </p:nvPr>
        </p:nvSpPr>
        <p:spPr>
          <a:ln/>
        </p:spPr>
      </p:sp>
      <p:sp>
        <p:nvSpPr>
          <p:cNvPr id="203779" name="Espace réservé des commentaires 2">
            <a:extLst>
              <a:ext uri="{FF2B5EF4-FFF2-40B4-BE49-F238E27FC236}">
                <a16:creationId xmlns:a16="http://schemas.microsoft.com/office/drawing/2014/main" id="{DDD9E848-681C-4182-857D-55631215E4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3780" name="Espace réservé du numéro de diapositive 3">
            <a:extLst>
              <a:ext uri="{FF2B5EF4-FFF2-40B4-BE49-F238E27FC236}">
                <a16:creationId xmlns:a16="http://schemas.microsoft.com/office/drawing/2014/main" id="{DE874914-5478-43EE-A97D-4CF7A66D6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51DB94-9C05-45B5-9955-7DB851CA8665}" type="slidenum">
              <a:rPr lang="fr-FR" altLang="fr-FR"/>
              <a:pPr>
                <a:spcBef>
                  <a:spcPct val="0"/>
                </a:spcBef>
              </a:pPr>
              <a:t>46</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a:extLst>
              <a:ext uri="{FF2B5EF4-FFF2-40B4-BE49-F238E27FC236}">
                <a16:creationId xmlns:a16="http://schemas.microsoft.com/office/drawing/2014/main" id="{7B1CC690-F91C-4261-90DF-1C05484448B2}"/>
              </a:ext>
            </a:extLst>
          </p:cNvPr>
          <p:cNvSpPr>
            <a:spLocks noGrp="1" noRot="1" noChangeAspect="1" noTextEdit="1"/>
          </p:cNvSpPr>
          <p:nvPr>
            <p:ph type="sldImg"/>
          </p:nvPr>
        </p:nvSpPr>
        <p:spPr>
          <a:ln/>
        </p:spPr>
      </p:sp>
      <p:sp>
        <p:nvSpPr>
          <p:cNvPr id="204803" name="Espace réservé des commentaires 2">
            <a:extLst>
              <a:ext uri="{FF2B5EF4-FFF2-40B4-BE49-F238E27FC236}">
                <a16:creationId xmlns:a16="http://schemas.microsoft.com/office/drawing/2014/main" id="{D1E34EBA-A72A-4DE4-A127-EE549F18BE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On découpe une application en couches afin d’isoler les parties sensibles, ces couches seront des niveaux de packages en java. Les interventions ultérieures seront localisées en général dans une couche et donc moins couteuses à effectuer. De plus une telle application est plus facile à expliquer ; le nombre de couches à retenir est variable et dépend des choix de l’entreprise.</a:t>
            </a:r>
          </a:p>
        </p:txBody>
      </p:sp>
      <p:sp>
        <p:nvSpPr>
          <p:cNvPr id="204804" name="Espace réservé du numéro de diapositive 3">
            <a:extLst>
              <a:ext uri="{FF2B5EF4-FFF2-40B4-BE49-F238E27FC236}">
                <a16:creationId xmlns:a16="http://schemas.microsoft.com/office/drawing/2014/main" id="{C8B2BB04-440D-4F81-92F9-A70107083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D29192-965A-4ABC-BDF2-DF96F8C71742}" type="slidenum">
              <a:rPr lang="fr-FR" altLang="fr-FR"/>
              <a:pPr>
                <a:spcBef>
                  <a:spcPct val="0"/>
                </a:spcBef>
              </a:pPr>
              <a:t>54</a:t>
            </a:fld>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a:extLst>
              <a:ext uri="{FF2B5EF4-FFF2-40B4-BE49-F238E27FC236}">
                <a16:creationId xmlns:a16="http://schemas.microsoft.com/office/drawing/2014/main" id="{6545A019-217D-46C2-9188-3BF910253065}"/>
              </a:ext>
            </a:extLst>
          </p:cNvPr>
          <p:cNvSpPr>
            <a:spLocks noGrp="1" noRot="1" noChangeAspect="1" noTextEdit="1"/>
          </p:cNvSpPr>
          <p:nvPr>
            <p:ph type="sldImg"/>
          </p:nvPr>
        </p:nvSpPr>
        <p:spPr>
          <a:ln/>
        </p:spPr>
      </p:sp>
      <p:sp>
        <p:nvSpPr>
          <p:cNvPr id="205827" name="Espace réservé des commentaires 2">
            <a:extLst>
              <a:ext uri="{FF2B5EF4-FFF2-40B4-BE49-F238E27FC236}">
                <a16:creationId xmlns:a16="http://schemas.microsoft.com/office/drawing/2014/main" id="{02B0BEB3-DA5F-45BD-AD89-8022A7453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Utiliser le modèle </a:t>
            </a:r>
            <a:r>
              <a:rPr lang="fr-FR" altLang="fr-FR" b="1"/>
              <a:t>MVC</a:t>
            </a:r>
            <a:r>
              <a:rPr lang="fr-FR" altLang="fr-FR"/>
              <a:t> pour une IHM en j2ee (et même quel que soit le langage). Cela importe pour des IHM qui deviennent </a:t>
            </a:r>
            <a:r>
              <a:rPr lang="fr-FR" altLang="fr-FR" b="1"/>
              <a:t>conséquentes en nombre d’écran</a:t>
            </a:r>
            <a:r>
              <a:rPr lang="fr-FR" altLang="fr-FR"/>
              <a:t>s et qui deviennent une véritable toile d’araignée. Le modèle MVC permet en  autre de </a:t>
            </a:r>
            <a:r>
              <a:rPr lang="fr-FR" altLang="fr-FR" b="1"/>
              <a:t>centraliser</a:t>
            </a:r>
            <a:r>
              <a:rPr lang="fr-FR" altLang="fr-FR"/>
              <a:t> les appels d’écrans et séparer les couches applicatives liées aux IHM. </a:t>
            </a:r>
            <a:r>
              <a:rPr lang="fr-FR" altLang="fr-FR" b="1"/>
              <a:t>Struts</a:t>
            </a:r>
            <a:r>
              <a:rPr lang="fr-FR" altLang="fr-FR"/>
              <a:t> en est une implémentation. C’est une forme du pattern command (le pattern command : centraliser les interactions)</a:t>
            </a:r>
          </a:p>
        </p:txBody>
      </p:sp>
      <p:sp>
        <p:nvSpPr>
          <p:cNvPr id="205828" name="Espace réservé du numéro de diapositive 3">
            <a:extLst>
              <a:ext uri="{FF2B5EF4-FFF2-40B4-BE49-F238E27FC236}">
                <a16:creationId xmlns:a16="http://schemas.microsoft.com/office/drawing/2014/main" id="{0149AAE0-0915-49F0-9EE4-C70A0B2A73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55C1A0-3885-44FE-95B7-4B34221CBF74}" type="slidenum">
              <a:rPr lang="fr-FR" altLang="fr-FR"/>
              <a:pPr>
                <a:spcBef>
                  <a:spcPct val="0"/>
                </a:spcBef>
              </a:pPr>
              <a:t>57</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a:extLst>
              <a:ext uri="{FF2B5EF4-FFF2-40B4-BE49-F238E27FC236}">
                <a16:creationId xmlns:a16="http://schemas.microsoft.com/office/drawing/2014/main" id="{06A82387-F55D-4271-9FCF-E7BC37D6FC36}"/>
              </a:ext>
            </a:extLst>
          </p:cNvPr>
          <p:cNvSpPr>
            <a:spLocks noGrp="1" noRot="1" noChangeAspect="1" noTextEdit="1"/>
          </p:cNvSpPr>
          <p:nvPr>
            <p:ph type="sldImg"/>
          </p:nvPr>
        </p:nvSpPr>
        <p:spPr>
          <a:ln/>
        </p:spPr>
      </p:sp>
      <p:sp>
        <p:nvSpPr>
          <p:cNvPr id="184323" name="Espace réservé des commentaires 2">
            <a:extLst>
              <a:ext uri="{FF2B5EF4-FFF2-40B4-BE49-F238E27FC236}">
                <a16:creationId xmlns:a16="http://schemas.microsoft.com/office/drawing/2014/main" id="{37B3E3C3-85EE-4483-A5AC-806B4CB3D4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b="1" u="sng"/>
              <a:t>Le cycle de vie d’un projet</a:t>
            </a:r>
            <a:r>
              <a:rPr lang="fr-FR" altLang="fr-FR"/>
              <a:t> correspond à l’ensemble des phases que l’on va enchainer jusqu’à l’aboutissement au produit</a:t>
            </a:r>
          </a:p>
        </p:txBody>
      </p:sp>
      <p:sp>
        <p:nvSpPr>
          <p:cNvPr id="184324" name="Espace réservé du numéro de diapositive 3">
            <a:extLst>
              <a:ext uri="{FF2B5EF4-FFF2-40B4-BE49-F238E27FC236}">
                <a16:creationId xmlns:a16="http://schemas.microsoft.com/office/drawing/2014/main" id="{15709668-DC6F-4A88-BE88-032AD18DD5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B5F38-871F-4A94-BADD-1A2297DCC844}" type="slidenum">
              <a:rPr lang="fr-FR" altLang="fr-FR"/>
              <a:pPr>
                <a:spcBef>
                  <a:spcPct val="0"/>
                </a:spcBef>
              </a:pPr>
              <a:t>12</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a:extLst>
              <a:ext uri="{FF2B5EF4-FFF2-40B4-BE49-F238E27FC236}">
                <a16:creationId xmlns:a16="http://schemas.microsoft.com/office/drawing/2014/main" id="{7086E00B-54F3-4F89-B4E7-16A3703A191D}"/>
              </a:ext>
            </a:extLst>
          </p:cNvPr>
          <p:cNvSpPr>
            <a:spLocks noGrp="1" noRot="1" noChangeAspect="1" noTextEdit="1"/>
          </p:cNvSpPr>
          <p:nvPr>
            <p:ph type="sldImg"/>
          </p:nvPr>
        </p:nvSpPr>
        <p:spPr>
          <a:ln/>
        </p:spPr>
      </p:sp>
      <p:sp>
        <p:nvSpPr>
          <p:cNvPr id="206851" name="Espace réservé des commentaires 2">
            <a:extLst>
              <a:ext uri="{FF2B5EF4-FFF2-40B4-BE49-F238E27FC236}">
                <a16:creationId xmlns:a16="http://schemas.microsoft.com/office/drawing/2014/main" id="{021B5FF5-19AF-4460-9072-5B0C82CDA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a:t>
            </a:r>
          </a:p>
          <a:p>
            <a:pPr eaLnBrk="1" hangingPunct="1"/>
            <a:r>
              <a:rPr lang="fr-FR" altLang="fr-FR"/>
              <a:t>Dans une application certaines familles de classes ont comme finalité de solliciter des ressources physiques données. Cela consiste en une contrainte pour le développement et les tests ; il faut s’en affranchir </a:t>
            </a:r>
            <a:r>
              <a:rPr lang="fr-FR" altLang="fr-FR" b="1"/>
              <a:t>en écrivant des interfaces</a:t>
            </a:r>
            <a:r>
              <a:rPr lang="fr-FR" altLang="fr-FR"/>
              <a:t> qui décrivent les services de ces classes puis en écrivant les implémentations pour chaque cas d’utilisation : la production, les tests manuel, les tests automatisés,..</a:t>
            </a:r>
          </a:p>
          <a:p>
            <a:pPr eaLnBrk="1" hangingPunct="1"/>
            <a:endParaRPr lang="fr-FR" altLang="fr-FR"/>
          </a:p>
        </p:txBody>
      </p:sp>
      <p:sp>
        <p:nvSpPr>
          <p:cNvPr id="206852" name="Espace réservé du numéro de diapositive 3">
            <a:extLst>
              <a:ext uri="{FF2B5EF4-FFF2-40B4-BE49-F238E27FC236}">
                <a16:creationId xmlns:a16="http://schemas.microsoft.com/office/drawing/2014/main" id="{A441FE9E-969F-49C1-842B-10BD66A3D5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94983E-54DB-4C99-903F-2AD72FDFC257}" type="slidenum">
              <a:rPr lang="fr-FR" altLang="fr-FR"/>
              <a:pPr>
                <a:spcBef>
                  <a:spcPct val="0"/>
                </a:spcBef>
              </a:pPr>
              <a:t>61</a:t>
            </a:fld>
            <a:endParaRPr lang="fr-FR"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a:extLst>
              <a:ext uri="{FF2B5EF4-FFF2-40B4-BE49-F238E27FC236}">
                <a16:creationId xmlns:a16="http://schemas.microsoft.com/office/drawing/2014/main" id="{BC74D596-48B1-433B-BCD0-DF651F9B4C28}"/>
              </a:ext>
            </a:extLst>
          </p:cNvPr>
          <p:cNvSpPr>
            <a:spLocks noGrp="1" noRot="1" noChangeAspect="1" noTextEdit="1"/>
          </p:cNvSpPr>
          <p:nvPr>
            <p:ph type="sldImg"/>
          </p:nvPr>
        </p:nvSpPr>
        <p:spPr>
          <a:ln/>
        </p:spPr>
      </p:sp>
      <p:sp>
        <p:nvSpPr>
          <p:cNvPr id="207875" name="Espace réservé des commentaires 2">
            <a:extLst>
              <a:ext uri="{FF2B5EF4-FFF2-40B4-BE49-F238E27FC236}">
                <a16:creationId xmlns:a16="http://schemas.microsoft.com/office/drawing/2014/main" id="{ECB88635-5820-4CC0-A954-B757E18B71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 Dans une application dans laquelle on compte ou bien on a déjà utilisé de manière non négligeable les hiérarchies de classes, il importe de zoomer sur le niveau de dépendances des classes filles afin de songer à remplaces ce type de lien par un </a:t>
            </a:r>
            <a:r>
              <a:rPr lang="fr-FR" altLang="fr-FR" b="1"/>
              <a:t>lien à couplage moins fort</a:t>
            </a:r>
            <a:r>
              <a:rPr lang="fr-FR" altLang="fr-FR"/>
              <a:t> sous forme d’une relation (qui se manifeste via un attribut de type interface …et des implémentations pour chaque cas de classes fille)</a:t>
            </a:r>
          </a:p>
        </p:txBody>
      </p:sp>
      <p:sp>
        <p:nvSpPr>
          <p:cNvPr id="207876" name="Espace réservé du numéro de diapositive 3">
            <a:extLst>
              <a:ext uri="{FF2B5EF4-FFF2-40B4-BE49-F238E27FC236}">
                <a16:creationId xmlns:a16="http://schemas.microsoft.com/office/drawing/2014/main" id="{3E6915DA-5420-45B2-828A-A5A20F0C17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678159-1978-4D1E-8829-14033B792E94}" type="slidenum">
              <a:rPr lang="fr-FR" altLang="fr-FR"/>
              <a:pPr>
                <a:spcBef>
                  <a:spcPct val="0"/>
                </a:spcBef>
              </a:pPr>
              <a:t>64</a:t>
            </a:fld>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a:extLst>
              <a:ext uri="{FF2B5EF4-FFF2-40B4-BE49-F238E27FC236}">
                <a16:creationId xmlns:a16="http://schemas.microsoft.com/office/drawing/2014/main" id="{E76C70F8-2C33-4FE2-A17A-F3CFC6BBBADC}"/>
              </a:ext>
            </a:extLst>
          </p:cNvPr>
          <p:cNvSpPr>
            <a:spLocks noGrp="1" noRot="1" noChangeAspect="1" noTextEdit="1"/>
          </p:cNvSpPr>
          <p:nvPr>
            <p:ph type="sldImg"/>
          </p:nvPr>
        </p:nvSpPr>
        <p:spPr>
          <a:ln/>
        </p:spPr>
      </p:sp>
      <p:sp>
        <p:nvSpPr>
          <p:cNvPr id="228355" name="Espace réservé des commentaires 2">
            <a:extLst>
              <a:ext uri="{FF2B5EF4-FFF2-40B4-BE49-F238E27FC236}">
                <a16:creationId xmlns:a16="http://schemas.microsoft.com/office/drawing/2014/main" id="{0F209435-B84D-43B5-B03F-833CF6DC51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C’est la même idée que le </a:t>
            </a:r>
            <a:r>
              <a:rPr lang="fr-FR" altLang="fr-FR" u="sng"/>
              <a:t>découpage en couches</a:t>
            </a:r>
            <a:r>
              <a:rPr lang="fr-FR" altLang="fr-FR"/>
              <a:t> qu’il faut veiller à appliquer le plus possible (ne pas seulement limiter aux cas précédemment cités) en se limitant à  un nombre raisonnable de classes</a:t>
            </a:r>
          </a:p>
        </p:txBody>
      </p:sp>
      <p:sp>
        <p:nvSpPr>
          <p:cNvPr id="228356" name="Espace réservé du numéro de diapositive 3">
            <a:extLst>
              <a:ext uri="{FF2B5EF4-FFF2-40B4-BE49-F238E27FC236}">
                <a16:creationId xmlns:a16="http://schemas.microsoft.com/office/drawing/2014/main" id="{26DCA51C-A043-463E-9356-49A6B08EF5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0E7914-CB74-4C83-8D36-5AE0F8E0B8FE}" type="slidenum">
              <a:rPr lang="fr-FR" altLang="fr-FR"/>
              <a:pPr>
                <a:spcBef>
                  <a:spcPct val="0"/>
                </a:spcBef>
              </a:pPr>
              <a:t>67</a:t>
            </a:fld>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a:extLst>
              <a:ext uri="{FF2B5EF4-FFF2-40B4-BE49-F238E27FC236}">
                <a16:creationId xmlns:a16="http://schemas.microsoft.com/office/drawing/2014/main" id="{77B77936-B5D0-4451-BDF6-0AA3B0E601FE}"/>
              </a:ext>
            </a:extLst>
          </p:cNvPr>
          <p:cNvSpPr>
            <a:spLocks noGrp="1" noRot="1" noChangeAspect="1" noTextEdit="1"/>
          </p:cNvSpPr>
          <p:nvPr>
            <p:ph type="sldImg"/>
          </p:nvPr>
        </p:nvSpPr>
        <p:spPr>
          <a:ln/>
        </p:spPr>
      </p:sp>
      <p:sp>
        <p:nvSpPr>
          <p:cNvPr id="229379" name="Espace réservé des commentaires 2">
            <a:extLst>
              <a:ext uri="{FF2B5EF4-FFF2-40B4-BE49-F238E27FC236}">
                <a16:creationId xmlns:a16="http://schemas.microsoft.com/office/drawing/2014/main" id="{140C4C1D-C9F7-4412-9993-FACFA25F76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29380" name="Espace réservé du numéro de diapositive 3">
            <a:extLst>
              <a:ext uri="{FF2B5EF4-FFF2-40B4-BE49-F238E27FC236}">
                <a16:creationId xmlns:a16="http://schemas.microsoft.com/office/drawing/2014/main" id="{0C451937-4FA9-436C-A810-20B29AE698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240A8F-471B-415B-8CE6-0690FBDF69CF}" type="slidenum">
              <a:rPr lang="fr-FR" altLang="fr-FR"/>
              <a:pPr>
                <a:spcBef>
                  <a:spcPct val="0"/>
                </a:spcBef>
              </a:pPr>
              <a:t>68</a:t>
            </a:fld>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a:extLst>
              <a:ext uri="{FF2B5EF4-FFF2-40B4-BE49-F238E27FC236}">
                <a16:creationId xmlns:a16="http://schemas.microsoft.com/office/drawing/2014/main" id="{AE7B4193-BC93-4154-B5EC-934A3436178E}"/>
              </a:ext>
            </a:extLst>
          </p:cNvPr>
          <p:cNvSpPr>
            <a:spLocks noGrp="1" noRot="1" noChangeAspect="1" noTextEdit="1"/>
          </p:cNvSpPr>
          <p:nvPr>
            <p:ph type="sldImg"/>
          </p:nvPr>
        </p:nvSpPr>
        <p:spPr>
          <a:ln/>
        </p:spPr>
      </p:sp>
      <p:sp>
        <p:nvSpPr>
          <p:cNvPr id="230403" name="Espace réservé des commentaires 2">
            <a:extLst>
              <a:ext uri="{FF2B5EF4-FFF2-40B4-BE49-F238E27FC236}">
                <a16:creationId xmlns:a16="http://schemas.microsoft.com/office/drawing/2014/main" id="{41FC8338-25B4-4673-A1CA-6CDB8DEE63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0404" name="Espace réservé du numéro de diapositive 3">
            <a:extLst>
              <a:ext uri="{FF2B5EF4-FFF2-40B4-BE49-F238E27FC236}">
                <a16:creationId xmlns:a16="http://schemas.microsoft.com/office/drawing/2014/main" id="{35EE72E9-8C7B-4D11-8939-DADB2DA10B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A1D281-B4A5-4E77-B312-04819D4207BC}" type="slidenum">
              <a:rPr lang="fr-FR" altLang="fr-FR"/>
              <a:pPr>
                <a:spcBef>
                  <a:spcPct val="0"/>
                </a:spcBef>
              </a:pPr>
              <a:t>69</a:t>
            </a:fld>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a:extLst>
              <a:ext uri="{FF2B5EF4-FFF2-40B4-BE49-F238E27FC236}">
                <a16:creationId xmlns:a16="http://schemas.microsoft.com/office/drawing/2014/main" id="{B05E62CF-3718-4ABD-A37E-90B3A71B71EE}"/>
              </a:ext>
            </a:extLst>
          </p:cNvPr>
          <p:cNvSpPr>
            <a:spLocks noGrp="1" noRot="1" noChangeAspect="1" noTextEdit="1"/>
          </p:cNvSpPr>
          <p:nvPr>
            <p:ph type="sldImg"/>
          </p:nvPr>
        </p:nvSpPr>
        <p:spPr>
          <a:ln/>
        </p:spPr>
      </p:sp>
      <p:sp>
        <p:nvSpPr>
          <p:cNvPr id="231427" name="Espace réservé des commentaires 2">
            <a:extLst>
              <a:ext uri="{FF2B5EF4-FFF2-40B4-BE49-F238E27FC236}">
                <a16:creationId xmlns:a16="http://schemas.microsoft.com/office/drawing/2014/main" id="{D7D68A45-B295-4BAE-B39A-20E7986F6F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Utiliser, en lieu et place de tout autre solution, les </a:t>
            </a:r>
            <a:r>
              <a:rPr lang="fr-FR" altLang="fr-FR" b="1"/>
              <a:t>énumérations Java</a:t>
            </a:r>
            <a:r>
              <a:rPr lang="fr-FR" altLang="fr-FR"/>
              <a:t> (mot clé Enum) dés lors que l’on veut gérer des listes finies de données. Ces classes spéciales sont avant tout des classes, elles sont </a:t>
            </a:r>
            <a:r>
              <a:rPr lang="fr-FR" altLang="fr-FR" i="1"/>
              <a:t>type-safe</a:t>
            </a:r>
            <a:r>
              <a:rPr lang="fr-FR" altLang="fr-FR"/>
              <a:t> et s’apparentent à des données statiques.</a:t>
            </a:r>
          </a:p>
        </p:txBody>
      </p:sp>
      <p:sp>
        <p:nvSpPr>
          <p:cNvPr id="231428" name="Espace réservé du numéro de diapositive 3">
            <a:extLst>
              <a:ext uri="{FF2B5EF4-FFF2-40B4-BE49-F238E27FC236}">
                <a16:creationId xmlns:a16="http://schemas.microsoft.com/office/drawing/2014/main" id="{C093B711-FD3F-4076-BD99-1527AB95AB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06E9A1-E10F-457F-A0F1-B22A6D15D083}" type="slidenum">
              <a:rPr lang="fr-FR" altLang="fr-FR"/>
              <a:pPr>
                <a:spcBef>
                  <a:spcPct val="0"/>
                </a:spcBef>
              </a:pPr>
              <a:t>70</a:t>
            </a:fld>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9E10-D7E9-BBAC-21EA-CD24F7408C8F}"/>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B6FBFEA8-1E08-436D-4024-E240946C6F7E}"/>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ECA3F6CC-0751-4BF3-F090-F5FC6B5F65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14F13DBD-80D7-FAC4-225F-037FFFF637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72</a:t>
            </a:fld>
            <a:endParaRPr lang="fr-FR" altLang="fr-FR"/>
          </a:p>
        </p:txBody>
      </p:sp>
    </p:spTree>
    <p:extLst>
      <p:ext uri="{BB962C8B-B14F-4D97-AF65-F5344CB8AC3E}">
        <p14:creationId xmlns:p14="http://schemas.microsoft.com/office/powerpoint/2010/main" val="315014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a:extLst>
              <a:ext uri="{FF2B5EF4-FFF2-40B4-BE49-F238E27FC236}">
                <a16:creationId xmlns:a16="http://schemas.microsoft.com/office/drawing/2014/main" id="{2F17730F-5056-47DC-9C20-D2DB283778F9}"/>
              </a:ext>
            </a:extLst>
          </p:cNvPr>
          <p:cNvSpPr>
            <a:spLocks noGrp="1" noRot="1" noChangeAspect="1" noTextEdit="1"/>
          </p:cNvSpPr>
          <p:nvPr>
            <p:ph type="sldImg"/>
          </p:nvPr>
        </p:nvSpPr>
        <p:spPr>
          <a:ln/>
        </p:spPr>
      </p:sp>
      <p:sp>
        <p:nvSpPr>
          <p:cNvPr id="232451" name="Espace réservé des commentaires 2">
            <a:extLst>
              <a:ext uri="{FF2B5EF4-FFF2-40B4-BE49-F238E27FC236}">
                <a16:creationId xmlns:a16="http://schemas.microsoft.com/office/drawing/2014/main" id="{93F74752-71A0-4C5E-B81C-0E92187717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2452" name="Espace réservé du numéro de diapositive 3">
            <a:extLst>
              <a:ext uri="{FF2B5EF4-FFF2-40B4-BE49-F238E27FC236}">
                <a16:creationId xmlns:a16="http://schemas.microsoft.com/office/drawing/2014/main" id="{917DEBDB-AAF1-4751-9BA1-6839E4E7E4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C05060-8804-4E9E-91D0-6C5324C07FBD}" type="slidenum">
              <a:rPr lang="fr-FR" altLang="fr-FR"/>
              <a:pPr>
                <a:spcBef>
                  <a:spcPct val="0"/>
                </a:spcBef>
              </a:pPr>
              <a:t>73</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a:extLst>
              <a:ext uri="{FF2B5EF4-FFF2-40B4-BE49-F238E27FC236}">
                <a16:creationId xmlns:a16="http://schemas.microsoft.com/office/drawing/2014/main" id="{3F75EE86-7A63-42BA-BBEC-968D55E7EA0D}"/>
              </a:ext>
            </a:extLst>
          </p:cNvPr>
          <p:cNvSpPr>
            <a:spLocks noGrp="1" noRot="1" noChangeAspect="1" noTextEdit="1"/>
          </p:cNvSpPr>
          <p:nvPr>
            <p:ph type="sldImg"/>
          </p:nvPr>
        </p:nvSpPr>
        <p:spPr>
          <a:ln/>
        </p:spPr>
      </p:sp>
      <p:sp>
        <p:nvSpPr>
          <p:cNvPr id="233475" name="Espace réservé des commentaires 2">
            <a:extLst>
              <a:ext uri="{FF2B5EF4-FFF2-40B4-BE49-F238E27FC236}">
                <a16:creationId xmlns:a16="http://schemas.microsoft.com/office/drawing/2014/main" id="{DE98965E-D662-4090-827F-6F40F77999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3476" name="Espace réservé du numéro de diapositive 3">
            <a:extLst>
              <a:ext uri="{FF2B5EF4-FFF2-40B4-BE49-F238E27FC236}">
                <a16:creationId xmlns:a16="http://schemas.microsoft.com/office/drawing/2014/main" id="{1972FF87-F4DF-4A44-9158-9BC779F8A5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3E2584-5F34-40BB-9E08-DA91CA6F53E9}" type="slidenum">
              <a:rPr lang="fr-FR" altLang="fr-FR"/>
              <a:pPr>
                <a:spcBef>
                  <a:spcPct val="0"/>
                </a:spcBef>
              </a:pPr>
              <a:t>74</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Espace réservé de l'image des diapositives 1">
            <a:extLst>
              <a:ext uri="{FF2B5EF4-FFF2-40B4-BE49-F238E27FC236}">
                <a16:creationId xmlns:a16="http://schemas.microsoft.com/office/drawing/2014/main" id="{3DC15E98-B44B-4B98-B64F-749A9B23B8FC}"/>
              </a:ext>
            </a:extLst>
          </p:cNvPr>
          <p:cNvSpPr>
            <a:spLocks noGrp="1" noRot="1" noChangeAspect="1" noTextEdit="1"/>
          </p:cNvSpPr>
          <p:nvPr>
            <p:ph type="sldImg"/>
          </p:nvPr>
        </p:nvSpPr>
        <p:spPr>
          <a:ln/>
        </p:spPr>
      </p:sp>
      <p:sp>
        <p:nvSpPr>
          <p:cNvPr id="234499" name="Espace réservé des commentaires 2">
            <a:extLst>
              <a:ext uri="{FF2B5EF4-FFF2-40B4-BE49-F238E27FC236}">
                <a16:creationId xmlns:a16="http://schemas.microsoft.com/office/drawing/2014/main" id="{F8074AD0-4617-4337-AE4E-6269436357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4500" name="Espace réservé du numéro de diapositive 3">
            <a:extLst>
              <a:ext uri="{FF2B5EF4-FFF2-40B4-BE49-F238E27FC236}">
                <a16:creationId xmlns:a16="http://schemas.microsoft.com/office/drawing/2014/main" id="{64F64137-8BF3-461C-91B5-A8F6A536B6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161571-93CD-4363-8B93-D5B9351B5E37}" type="slidenum">
              <a:rPr lang="fr-FR" altLang="fr-FR"/>
              <a:pPr>
                <a:spcBef>
                  <a:spcPct val="0"/>
                </a:spcBef>
              </a:pPr>
              <a:t>75</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14</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id="{1317F0A2-D27D-40CD-89C4-E23517DB5E8F}"/>
              </a:ext>
            </a:extLst>
          </p:cNvPr>
          <p:cNvSpPr>
            <a:spLocks noGrp="1" noRot="1" noChangeAspect="1" noTextEdit="1"/>
          </p:cNvSpPr>
          <p:nvPr>
            <p:ph type="sldImg"/>
          </p:nvPr>
        </p:nvSpPr>
        <p:spPr>
          <a:ln/>
        </p:spPr>
      </p:sp>
      <p:sp>
        <p:nvSpPr>
          <p:cNvPr id="235523" name="Espace réservé des commentaires 2">
            <a:extLst>
              <a:ext uri="{FF2B5EF4-FFF2-40B4-BE49-F238E27FC236}">
                <a16:creationId xmlns:a16="http://schemas.microsoft.com/office/drawing/2014/main" id="{BBF35679-46F6-4135-A51E-C100BA9B8D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5524" name="Espace réservé du numéro de diapositive 3">
            <a:extLst>
              <a:ext uri="{FF2B5EF4-FFF2-40B4-BE49-F238E27FC236}">
                <a16:creationId xmlns:a16="http://schemas.microsoft.com/office/drawing/2014/main" id="{2AD40228-AA96-4BC6-A01B-E1D2C0918C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4F6E95-67FE-44AB-A4D2-5BD55F49CAB2}" type="slidenum">
              <a:rPr lang="fr-FR" altLang="fr-FR"/>
              <a:pPr>
                <a:spcBef>
                  <a:spcPct val="0"/>
                </a:spcBef>
              </a:pPr>
              <a:t>76</a:t>
            </a:fld>
            <a:endParaRPr lang="fr-FR"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66EF351F-82A3-46CD-A040-1EB44AFDE3BD}"/>
              </a:ext>
            </a:extLst>
          </p:cNvPr>
          <p:cNvSpPr>
            <a:spLocks noGrp="1" noRot="1" noChangeAspect="1" noTextEdit="1"/>
          </p:cNvSpPr>
          <p:nvPr>
            <p:ph type="sldImg"/>
          </p:nvPr>
        </p:nvSpPr>
        <p:spPr>
          <a:ln/>
        </p:spPr>
      </p:sp>
      <p:sp>
        <p:nvSpPr>
          <p:cNvPr id="236547" name="Espace réservé des commentaires 2">
            <a:extLst>
              <a:ext uri="{FF2B5EF4-FFF2-40B4-BE49-F238E27FC236}">
                <a16:creationId xmlns:a16="http://schemas.microsoft.com/office/drawing/2014/main" id="{1D03B7A7-A4DB-4CF3-ACDA-90468DA4A9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6548" name="Espace réservé du numéro de diapositive 3">
            <a:extLst>
              <a:ext uri="{FF2B5EF4-FFF2-40B4-BE49-F238E27FC236}">
                <a16:creationId xmlns:a16="http://schemas.microsoft.com/office/drawing/2014/main" id="{D6E78131-1903-40AD-A67E-558646A631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F55B8-DCF3-40F2-B447-2AEA61EDE9CA}" type="slidenum">
              <a:rPr lang="fr-FR" altLang="fr-FR"/>
              <a:pPr>
                <a:spcBef>
                  <a:spcPct val="0"/>
                </a:spcBef>
              </a:pPr>
              <a:t>77</a:t>
            </a:fld>
            <a:endParaRPr lang="fr-FR"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Espace réservé de l'image des diapositives 1">
            <a:extLst>
              <a:ext uri="{FF2B5EF4-FFF2-40B4-BE49-F238E27FC236}">
                <a16:creationId xmlns:a16="http://schemas.microsoft.com/office/drawing/2014/main" id="{D961BCDD-A59D-4E0E-9D10-495AD2FF1099}"/>
              </a:ext>
            </a:extLst>
          </p:cNvPr>
          <p:cNvSpPr>
            <a:spLocks noGrp="1" noRot="1" noChangeAspect="1" noTextEdit="1"/>
          </p:cNvSpPr>
          <p:nvPr>
            <p:ph type="sldImg"/>
          </p:nvPr>
        </p:nvSpPr>
        <p:spPr>
          <a:ln/>
        </p:spPr>
      </p:sp>
      <p:sp>
        <p:nvSpPr>
          <p:cNvPr id="237571" name="Espace réservé des commentaires 2">
            <a:extLst>
              <a:ext uri="{FF2B5EF4-FFF2-40B4-BE49-F238E27FC236}">
                <a16:creationId xmlns:a16="http://schemas.microsoft.com/office/drawing/2014/main" id="{74966BE1-0711-4D93-A269-586EDF691D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7572" name="Espace réservé du numéro de diapositive 3">
            <a:extLst>
              <a:ext uri="{FF2B5EF4-FFF2-40B4-BE49-F238E27FC236}">
                <a16:creationId xmlns:a16="http://schemas.microsoft.com/office/drawing/2014/main" id="{FFA3DBAF-5F69-41B5-8F41-5942FDA20E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3F529F-376B-4C8C-8989-A771EF4D6E71}" type="slidenum">
              <a:rPr lang="fr-FR" altLang="fr-FR"/>
              <a:pPr>
                <a:spcBef>
                  <a:spcPct val="0"/>
                </a:spcBef>
              </a:pPr>
              <a:t>78</a:t>
            </a:fld>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Espace réservé de l'image des diapositives 1">
            <a:extLst>
              <a:ext uri="{FF2B5EF4-FFF2-40B4-BE49-F238E27FC236}">
                <a16:creationId xmlns:a16="http://schemas.microsoft.com/office/drawing/2014/main" id="{27D32BD9-172B-4FD7-9698-4251C7B73741}"/>
              </a:ext>
            </a:extLst>
          </p:cNvPr>
          <p:cNvSpPr>
            <a:spLocks noGrp="1" noRot="1" noChangeAspect="1" noTextEdit="1"/>
          </p:cNvSpPr>
          <p:nvPr>
            <p:ph type="sldImg"/>
          </p:nvPr>
        </p:nvSpPr>
        <p:spPr>
          <a:ln/>
        </p:spPr>
      </p:sp>
      <p:sp>
        <p:nvSpPr>
          <p:cNvPr id="238595" name="Espace réservé des commentaires 2">
            <a:extLst>
              <a:ext uri="{FF2B5EF4-FFF2-40B4-BE49-F238E27FC236}">
                <a16:creationId xmlns:a16="http://schemas.microsoft.com/office/drawing/2014/main" id="{A3E54279-F9F1-418C-941C-B0E0AE0B20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38596" name="Espace réservé du numéro de diapositive 3">
            <a:extLst>
              <a:ext uri="{FF2B5EF4-FFF2-40B4-BE49-F238E27FC236}">
                <a16:creationId xmlns:a16="http://schemas.microsoft.com/office/drawing/2014/main" id="{420D321D-FA96-484C-BF50-C6550CB52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AB25A2-70AC-466C-BD11-503FCB12C4F9}" type="slidenum">
              <a:rPr lang="fr-FR" altLang="fr-FR"/>
              <a:pPr>
                <a:spcBef>
                  <a:spcPct val="0"/>
                </a:spcBef>
              </a:pPr>
              <a:t>79</a:t>
            </a:fld>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e l'image des diapositives 1">
            <a:extLst>
              <a:ext uri="{FF2B5EF4-FFF2-40B4-BE49-F238E27FC236}">
                <a16:creationId xmlns:a16="http://schemas.microsoft.com/office/drawing/2014/main" id="{28F47E3A-654F-4117-B850-2CFC017F9BF7}"/>
              </a:ext>
            </a:extLst>
          </p:cNvPr>
          <p:cNvSpPr>
            <a:spLocks noGrp="1" noRot="1" noChangeAspect="1" noTextEdit="1"/>
          </p:cNvSpPr>
          <p:nvPr>
            <p:ph type="sldImg"/>
          </p:nvPr>
        </p:nvSpPr>
        <p:spPr>
          <a:ln/>
        </p:spPr>
      </p:sp>
      <p:sp>
        <p:nvSpPr>
          <p:cNvPr id="239619" name="Espace réservé des commentaires 2">
            <a:extLst>
              <a:ext uri="{FF2B5EF4-FFF2-40B4-BE49-F238E27FC236}">
                <a16:creationId xmlns:a16="http://schemas.microsoft.com/office/drawing/2014/main" id="{A70D96F3-61E8-4120-8288-5AA59EF3B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La classe String est la classe la plus utilisée, elles est immuable, préférer </a:t>
            </a:r>
            <a:r>
              <a:rPr lang="fr-FR" altLang="fr-FR" b="1"/>
              <a:t>StringBuffer</a:t>
            </a:r>
            <a:r>
              <a:rPr lang="fr-FR" altLang="fr-FR"/>
              <a:t> pour modifier des chaines lors de concaténation de façon à éviter des instanciation multiples. Petit truc "toto".equals(s) (au lieu de s.equals("toto")) évite de tester la nullité de s.  Pour les contrôles de données de type chaine utiliser les expressions régulières de la classe </a:t>
            </a:r>
            <a:r>
              <a:rPr lang="fr-FR" altLang="fr-FR" b="1"/>
              <a:t>Pattern</a:t>
            </a:r>
            <a:r>
              <a:rPr lang="fr-FR" altLang="fr-FR"/>
              <a:t> beaucoup plus </a:t>
            </a:r>
            <a:r>
              <a:rPr lang="fr-FR" altLang="fr-FR" b="1"/>
              <a:t>évolutive</a:t>
            </a:r>
            <a:r>
              <a:rPr lang="fr-FR" altLang="fr-FR"/>
              <a:t> et moins couteuse en maintenance qu’une écriture adhoc en java pur.</a:t>
            </a:r>
          </a:p>
        </p:txBody>
      </p:sp>
      <p:sp>
        <p:nvSpPr>
          <p:cNvPr id="239620" name="Espace réservé du numéro de diapositive 3">
            <a:extLst>
              <a:ext uri="{FF2B5EF4-FFF2-40B4-BE49-F238E27FC236}">
                <a16:creationId xmlns:a16="http://schemas.microsoft.com/office/drawing/2014/main" id="{8C298EBD-FBC7-4E91-9EE1-E9C9CAB51D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06C483-141F-4D21-A8F9-79E9AB184BBE}" type="slidenum">
              <a:rPr lang="fr-FR" altLang="fr-FR"/>
              <a:pPr>
                <a:spcBef>
                  <a:spcPct val="0"/>
                </a:spcBef>
              </a:pPr>
              <a:t>80</a:t>
            </a:fld>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Espace réservé de l'image des diapositives 1">
            <a:extLst>
              <a:ext uri="{FF2B5EF4-FFF2-40B4-BE49-F238E27FC236}">
                <a16:creationId xmlns:a16="http://schemas.microsoft.com/office/drawing/2014/main" id="{C7AD64D4-00B4-4BD5-BB33-09549FAAB731}"/>
              </a:ext>
            </a:extLst>
          </p:cNvPr>
          <p:cNvSpPr>
            <a:spLocks noGrp="1" noRot="1" noChangeAspect="1" noTextEdit="1"/>
          </p:cNvSpPr>
          <p:nvPr>
            <p:ph type="sldImg"/>
          </p:nvPr>
        </p:nvSpPr>
        <p:spPr>
          <a:ln/>
        </p:spPr>
      </p:sp>
      <p:sp>
        <p:nvSpPr>
          <p:cNvPr id="240643" name="Espace réservé des commentaires 2">
            <a:extLst>
              <a:ext uri="{FF2B5EF4-FFF2-40B4-BE49-F238E27FC236}">
                <a16:creationId xmlns:a16="http://schemas.microsoft.com/office/drawing/2014/main" id="{76E445FD-9898-438E-A465-4B0F04AD66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0644" name="Espace réservé du numéro de diapositive 3">
            <a:extLst>
              <a:ext uri="{FF2B5EF4-FFF2-40B4-BE49-F238E27FC236}">
                <a16:creationId xmlns:a16="http://schemas.microsoft.com/office/drawing/2014/main" id="{3942AD3C-B981-4B03-B519-D16B21A8DB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73FDE8-5A12-4934-88DE-5894FF17915B}" type="slidenum">
              <a:rPr lang="fr-FR" altLang="fr-FR"/>
              <a:pPr>
                <a:spcBef>
                  <a:spcPct val="0"/>
                </a:spcBef>
              </a:pPr>
              <a:t>81</a:t>
            </a:fld>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Espace réservé de l'image des diapositives 1">
            <a:extLst>
              <a:ext uri="{FF2B5EF4-FFF2-40B4-BE49-F238E27FC236}">
                <a16:creationId xmlns:a16="http://schemas.microsoft.com/office/drawing/2014/main" id="{F794700C-9149-498D-AA1F-93DFCEC7B9C7}"/>
              </a:ext>
            </a:extLst>
          </p:cNvPr>
          <p:cNvSpPr>
            <a:spLocks noGrp="1" noRot="1" noChangeAspect="1" noTextEdit="1"/>
          </p:cNvSpPr>
          <p:nvPr>
            <p:ph type="sldImg"/>
          </p:nvPr>
        </p:nvSpPr>
        <p:spPr>
          <a:ln/>
        </p:spPr>
      </p:sp>
      <p:sp>
        <p:nvSpPr>
          <p:cNvPr id="241667" name="Espace réservé des commentaires 2">
            <a:extLst>
              <a:ext uri="{FF2B5EF4-FFF2-40B4-BE49-F238E27FC236}">
                <a16:creationId xmlns:a16="http://schemas.microsoft.com/office/drawing/2014/main" id="{29D43257-126A-416F-A03C-BF740D51DB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1668" name="Espace réservé du numéro de diapositive 3">
            <a:extLst>
              <a:ext uri="{FF2B5EF4-FFF2-40B4-BE49-F238E27FC236}">
                <a16:creationId xmlns:a16="http://schemas.microsoft.com/office/drawing/2014/main" id="{84032FDD-A6FC-4055-B94D-2FBD9A7BA7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809FDB-A21C-45DC-B743-D4D6B39EA661}" type="slidenum">
              <a:rPr lang="fr-FR" altLang="fr-FR"/>
              <a:pPr>
                <a:spcBef>
                  <a:spcPct val="0"/>
                </a:spcBef>
              </a:pPr>
              <a:t>82</a:t>
            </a:fld>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a:extLst>
              <a:ext uri="{FF2B5EF4-FFF2-40B4-BE49-F238E27FC236}">
                <a16:creationId xmlns:a16="http://schemas.microsoft.com/office/drawing/2014/main" id="{96FE07EB-E5B1-4A1B-A6A7-FC62B4D2F644}"/>
              </a:ext>
            </a:extLst>
          </p:cNvPr>
          <p:cNvSpPr>
            <a:spLocks noGrp="1" noRot="1" noChangeAspect="1" noTextEdit="1"/>
          </p:cNvSpPr>
          <p:nvPr>
            <p:ph type="sldImg"/>
          </p:nvPr>
        </p:nvSpPr>
        <p:spPr>
          <a:ln/>
        </p:spPr>
      </p:sp>
      <p:sp>
        <p:nvSpPr>
          <p:cNvPr id="242691" name="Espace réservé des commentaires 2">
            <a:extLst>
              <a:ext uri="{FF2B5EF4-FFF2-40B4-BE49-F238E27FC236}">
                <a16:creationId xmlns:a16="http://schemas.microsoft.com/office/drawing/2014/main" id="{A64D197E-1A32-4018-ABDC-496732965F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2692" name="Espace réservé du numéro de diapositive 3">
            <a:extLst>
              <a:ext uri="{FF2B5EF4-FFF2-40B4-BE49-F238E27FC236}">
                <a16:creationId xmlns:a16="http://schemas.microsoft.com/office/drawing/2014/main" id="{733B2F26-F4B1-4F9C-81C4-CFA66CE6DC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2818A-5406-4F81-9B41-933667DBB194}" type="slidenum">
              <a:rPr lang="fr-FR" altLang="fr-FR"/>
              <a:pPr>
                <a:spcBef>
                  <a:spcPct val="0"/>
                </a:spcBef>
              </a:pPr>
              <a:t>83</a:t>
            </a:fld>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Espace réservé de l'image des diapositives 1">
            <a:extLst>
              <a:ext uri="{FF2B5EF4-FFF2-40B4-BE49-F238E27FC236}">
                <a16:creationId xmlns:a16="http://schemas.microsoft.com/office/drawing/2014/main" id="{BA7FB462-0197-4554-8E77-A906DC89E437}"/>
              </a:ext>
            </a:extLst>
          </p:cNvPr>
          <p:cNvSpPr>
            <a:spLocks noGrp="1" noRot="1" noChangeAspect="1" noTextEdit="1"/>
          </p:cNvSpPr>
          <p:nvPr>
            <p:ph type="sldImg"/>
          </p:nvPr>
        </p:nvSpPr>
        <p:spPr>
          <a:ln/>
        </p:spPr>
      </p:sp>
      <p:sp>
        <p:nvSpPr>
          <p:cNvPr id="243715" name="Espace réservé des commentaires 2">
            <a:extLst>
              <a:ext uri="{FF2B5EF4-FFF2-40B4-BE49-F238E27FC236}">
                <a16:creationId xmlns:a16="http://schemas.microsoft.com/office/drawing/2014/main" id="{57A0BDC2-4FDD-4233-9EC4-3F015B7E3B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On utilise les collections et map au lieu des tableaux pour gagner en lisibilité et en efficacité (par rapport à un développement spécifique). On utilise les interfaces plutôt que directement leurs implémentations. L’écriture de parcours de liste à retenir est celle ci : For (String s : chaines){….} ….. si List&lt;String&gt; s = ……</a:t>
            </a:r>
          </a:p>
          <a:p>
            <a:endParaRPr lang="fr-FR" altLang="fr-FR"/>
          </a:p>
        </p:txBody>
      </p:sp>
      <p:sp>
        <p:nvSpPr>
          <p:cNvPr id="243716" name="Espace réservé du numéro de diapositive 3">
            <a:extLst>
              <a:ext uri="{FF2B5EF4-FFF2-40B4-BE49-F238E27FC236}">
                <a16:creationId xmlns:a16="http://schemas.microsoft.com/office/drawing/2014/main" id="{41E33C75-56FA-48EB-8980-6005C2371B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C650B9-02BC-4CC7-AC33-7029ADDD2AA9}" type="slidenum">
              <a:rPr lang="fr-FR" altLang="fr-FR"/>
              <a:pPr>
                <a:spcBef>
                  <a:spcPct val="0"/>
                </a:spcBef>
              </a:pPr>
              <a:t>84</a:t>
            </a:fld>
            <a:endParaRPr lang="fr-FR"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Espace réservé de l'image des diapositives 1">
            <a:extLst>
              <a:ext uri="{FF2B5EF4-FFF2-40B4-BE49-F238E27FC236}">
                <a16:creationId xmlns:a16="http://schemas.microsoft.com/office/drawing/2014/main" id="{293C8B88-E766-4DFD-A91A-74DB2ED1B05C}"/>
              </a:ext>
            </a:extLst>
          </p:cNvPr>
          <p:cNvSpPr>
            <a:spLocks noGrp="1" noRot="1" noChangeAspect="1" noTextEdit="1"/>
          </p:cNvSpPr>
          <p:nvPr>
            <p:ph type="sldImg"/>
          </p:nvPr>
        </p:nvSpPr>
        <p:spPr>
          <a:ln/>
        </p:spPr>
      </p:sp>
      <p:sp>
        <p:nvSpPr>
          <p:cNvPr id="244739" name="Espace réservé des commentaires 2">
            <a:extLst>
              <a:ext uri="{FF2B5EF4-FFF2-40B4-BE49-F238E27FC236}">
                <a16:creationId xmlns:a16="http://schemas.microsoft.com/office/drawing/2014/main" id="{46570DBC-7111-4E57-BF59-E0DE4D5746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4740" name="Espace réservé du numéro de diapositive 3">
            <a:extLst>
              <a:ext uri="{FF2B5EF4-FFF2-40B4-BE49-F238E27FC236}">
                <a16:creationId xmlns:a16="http://schemas.microsoft.com/office/drawing/2014/main" id="{802BFF72-D5DB-4AAB-96D5-2DE80E7C84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FC3805-8D77-4D46-82BA-EA80EB92B3C6}" type="slidenum">
              <a:rPr lang="fr-FR" altLang="fr-FR"/>
              <a:pPr>
                <a:spcBef>
                  <a:spcPct val="0"/>
                </a:spcBef>
              </a:pPr>
              <a:t>85</a:t>
            </a:fld>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a:extLst>
              <a:ext uri="{FF2B5EF4-FFF2-40B4-BE49-F238E27FC236}">
                <a16:creationId xmlns:a16="http://schemas.microsoft.com/office/drawing/2014/main" id="{F1B7D6BA-44BB-4D54-A3B6-9A9C1C88EFE0}"/>
              </a:ext>
            </a:extLst>
          </p:cNvPr>
          <p:cNvSpPr>
            <a:spLocks noGrp="1" noRot="1" noChangeAspect="1" noTextEdit="1"/>
          </p:cNvSpPr>
          <p:nvPr>
            <p:ph type="sldImg"/>
          </p:nvPr>
        </p:nvSpPr>
        <p:spPr>
          <a:ln/>
        </p:spPr>
      </p:sp>
      <p:sp>
        <p:nvSpPr>
          <p:cNvPr id="185347" name="Espace réservé des commentaires 2">
            <a:extLst>
              <a:ext uri="{FF2B5EF4-FFF2-40B4-BE49-F238E27FC236}">
                <a16:creationId xmlns:a16="http://schemas.microsoft.com/office/drawing/2014/main" id="{37627943-0F83-4E50-8A3E-EA9F82EE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façon de faire complètement </a:t>
            </a:r>
            <a:r>
              <a:rPr lang="fr-FR" altLang="fr-FR" b="1"/>
              <a:t>séquentielle</a:t>
            </a:r>
          </a:p>
          <a:p>
            <a:pPr eaLnBrk="1" hangingPunct="1"/>
            <a:r>
              <a:rPr lang="fr-FR" altLang="fr-FR"/>
              <a:t>chaque phase produit un </a:t>
            </a:r>
            <a:r>
              <a:rPr lang="fr-FR" altLang="fr-FR" b="1"/>
              <a:t>livrable (</a:t>
            </a:r>
            <a:r>
              <a:rPr lang="fr-FR" altLang="fr-FR"/>
              <a:t> de documents, version de l’application en cours de construction.</a:t>
            </a:r>
          </a:p>
          <a:p>
            <a:pPr eaLnBrk="1" hangingPunct="1"/>
            <a:r>
              <a:rPr lang="fr-FR" altLang="fr-FR"/>
              <a:t>Chaque livrable constitue une </a:t>
            </a:r>
            <a:r>
              <a:rPr lang="fr-FR" altLang="fr-FR" u="sng"/>
              <a:t>référence</a:t>
            </a:r>
            <a:r>
              <a:rPr lang="fr-FR" altLang="fr-FR"/>
              <a:t> au moment où il est produit</a:t>
            </a:r>
          </a:p>
          <a:p>
            <a:pPr eaLnBrk="1" hangingPunct="1"/>
            <a:endParaRPr lang="fr-FR" altLang="fr-FR"/>
          </a:p>
          <a:p>
            <a:pPr eaLnBrk="1" hangingPunct="1"/>
            <a:r>
              <a:rPr lang="fr-FR" altLang="fr-FR"/>
              <a:t>Le </a:t>
            </a:r>
            <a:r>
              <a:rPr lang="fr-FR" altLang="fr-FR" b="1"/>
              <a:t>codage</a:t>
            </a:r>
            <a:r>
              <a:rPr lang="fr-FR" altLang="fr-FR"/>
              <a:t> occupe ici une place </a:t>
            </a:r>
            <a:r>
              <a:rPr lang="fr-FR" altLang="fr-FR" u="sng"/>
              <a:t>importante</a:t>
            </a:r>
            <a:r>
              <a:rPr lang="fr-FR" altLang="fr-FR"/>
              <a:t> en charge et en délai. Il y aura bien lieu de revenir sur les étapes de codage en fonction de ce que donnent les résultats des tests</a:t>
            </a:r>
          </a:p>
          <a:p>
            <a:pPr eaLnBrk="1" hangingPunct="1"/>
            <a:endParaRPr lang="fr-FR" altLang="fr-FR"/>
          </a:p>
          <a:p>
            <a:pPr eaLnBrk="1" hangingPunct="1"/>
            <a:r>
              <a:rPr lang="fr-FR" altLang="fr-FR"/>
              <a:t>En général , plusieurs lots chacun en V DONC </a:t>
            </a:r>
            <a:r>
              <a:rPr lang="fr-FR" altLang="fr-FR" b="1"/>
              <a:t>plusieurs phases  de codage.</a:t>
            </a:r>
            <a:endParaRPr lang="fr-FR" altLang="fr-FR"/>
          </a:p>
          <a:p>
            <a:pPr eaLnBrk="1" hangingPunct="1"/>
            <a:endParaRPr lang="fr-FR" altLang="fr-FR"/>
          </a:p>
        </p:txBody>
      </p:sp>
      <p:sp>
        <p:nvSpPr>
          <p:cNvPr id="185348" name="Espace réservé du numéro de diapositive 3">
            <a:extLst>
              <a:ext uri="{FF2B5EF4-FFF2-40B4-BE49-F238E27FC236}">
                <a16:creationId xmlns:a16="http://schemas.microsoft.com/office/drawing/2014/main" id="{21584704-FB1A-4009-8244-55856EC18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98642C-4A94-451D-BD34-7499C7897924}" type="slidenum">
              <a:rPr lang="fr-FR" altLang="fr-FR"/>
              <a:pPr>
                <a:spcBef>
                  <a:spcPct val="0"/>
                </a:spcBef>
              </a:pPr>
              <a:t>15</a:t>
            </a:fld>
            <a:endParaRPr lang="fr-FR" altLang="fr-FR"/>
          </a:p>
        </p:txBody>
      </p:sp>
    </p:spTree>
    <p:extLst>
      <p:ext uri="{BB962C8B-B14F-4D97-AF65-F5344CB8AC3E}">
        <p14:creationId xmlns:p14="http://schemas.microsoft.com/office/powerpoint/2010/main" val="1787051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e l'image des diapositives 1">
            <a:extLst>
              <a:ext uri="{FF2B5EF4-FFF2-40B4-BE49-F238E27FC236}">
                <a16:creationId xmlns:a16="http://schemas.microsoft.com/office/drawing/2014/main" id="{9B2886ED-CE0B-4358-98E2-6D1BA3E9F7EB}"/>
              </a:ext>
            </a:extLst>
          </p:cNvPr>
          <p:cNvSpPr>
            <a:spLocks noGrp="1" noRot="1" noChangeAspect="1" noTextEdit="1"/>
          </p:cNvSpPr>
          <p:nvPr>
            <p:ph type="sldImg"/>
          </p:nvPr>
        </p:nvSpPr>
        <p:spPr>
          <a:ln/>
        </p:spPr>
      </p:sp>
      <p:sp>
        <p:nvSpPr>
          <p:cNvPr id="245763" name="Espace réservé des commentaires 2">
            <a:extLst>
              <a:ext uri="{FF2B5EF4-FFF2-40B4-BE49-F238E27FC236}">
                <a16:creationId xmlns:a16="http://schemas.microsoft.com/office/drawing/2014/main" id="{60E7BB85-3AE9-4683-AE1B-DD0027C5A7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5764" name="Espace réservé du numéro de diapositive 3">
            <a:extLst>
              <a:ext uri="{FF2B5EF4-FFF2-40B4-BE49-F238E27FC236}">
                <a16:creationId xmlns:a16="http://schemas.microsoft.com/office/drawing/2014/main" id="{46E37659-739E-407E-9F33-CA3BD6278E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4EBCA-9879-437B-B81E-B2E556E32738}" type="slidenum">
              <a:rPr lang="fr-FR" altLang="fr-FR"/>
              <a:pPr>
                <a:spcBef>
                  <a:spcPct val="0"/>
                </a:spcBef>
              </a:pPr>
              <a:t>86</a:t>
            </a:fld>
            <a:endParaRPr lang="fr-FR"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a:extLst>
              <a:ext uri="{FF2B5EF4-FFF2-40B4-BE49-F238E27FC236}">
                <a16:creationId xmlns:a16="http://schemas.microsoft.com/office/drawing/2014/main" id="{A6003731-F1EA-4B2B-B624-54C5E4255A1B}"/>
              </a:ext>
            </a:extLst>
          </p:cNvPr>
          <p:cNvSpPr>
            <a:spLocks noGrp="1" noRot="1" noChangeAspect="1" noTextEdit="1"/>
          </p:cNvSpPr>
          <p:nvPr>
            <p:ph type="sldImg"/>
          </p:nvPr>
        </p:nvSpPr>
        <p:spPr>
          <a:ln/>
        </p:spPr>
      </p:sp>
      <p:sp>
        <p:nvSpPr>
          <p:cNvPr id="246787" name="Espace réservé des commentaires 2">
            <a:extLst>
              <a:ext uri="{FF2B5EF4-FFF2-40B4-BE49-F238E27FC236}">
                <a16:creationId xmlns:a16="http://schemas.microsoft.com/office/drawing/2014/main" id="{4698A49F-47BD-4872-B02E-96A6938217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Lorsque l’on veut comparer des objets on redéfinit la méthode Equals qui par défaut compare les références. Si les objets sont susceptibles d’être des clés de map, il faut redéfinir la méthode hashcode en respectant les règles de répartition (pas trop de hashcode identiques) et de lien avec Equals (même hashcode pour des objets égaux). Par simplicité s’appuyer sur l’assistant Eclipse en cochant les attributs utiles à la comparaison pour le equals</a:t>
            </a:r>
          </a:p>
        </p:txBody>
      </p:sp>
      <p:sp>
        <p:nvSpPr>
          <p:cNvPr id="246788" name="Espace réservé du numéro de diapositive 3">
            <a:extLst>
              <a:ext uri="{FF2B5EF4-FFF2-40B4-BE49-F238E27FC236}">
                <a16:creationId xmlns:a16="http://schemas.microsoft.com/office/drawing/2014/main" id="{731600B2-8E27-432E-9E5E-29B8DEE1F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887FAA-AC46-444F-B10A-455D77E5AC1E}" type="slidenum">
              <a:rPr lang="fr-FR" altLang="fr-FR"/>
              <a:pPr>
                <a:spcBef>
                  <a:spcPct val="0"/>
                </a:spcBef>
              </a:pPr>
              <a:t>87</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90</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e l'image des diapositives 1">
            <a:extLst>
              <a:ext uri="{FF2B5EF4-FFF2-40B4-BE49-F238E27FC236}">
                <a16:creationId xmlns:a16="http://schemas.microsoft.com/office/drawing/2014/main" id="{14ADBD5B-854C-4355-90DA-ADF35345A13A}"/>
              </a:ext>
            </a:extLst>
          </p:cNvPr>
          <p:cNvSpPr>
            <a:spLocks noGrp="1" noRot="1" noChangeAspect="1" noTextEdit="1"/>
          </p:cNvSpPr>
          <p:nvPr>
            <p:ph type="sldImg"/>
          </p:nvPr>
        </p:nvSpPr>
        <p:spPr>
          <a:ln/>
        </p:spPr>
      </p:sp>
      <p:sp>
        <p:nvSpPr>
          <p:cNvPr id="249859" name="Espace réservé des commentaires 2">
            <a:extLst>
              <a:ext uri="{FF2B5EF4-FFF2-40B4-BE49-F238E27FC236}">
                <a16:creationId xmlns:a16="http://schemas.microsoft.com/office/drawing/2014/main" id="{640FDD58-13F6-4B6D-9AC5-30E853B6A4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49860" name="Espace réservé du numéro de diapositive 3">
            <a:extLst>
              <a:ext uri="{FF2B5EF4-FFF2-40B4-BE49-F238E27FC236}">
                <a16:creationId xmlns:a16="http://schemas.microsoft.com/office/drawing/2014/main" id="{47C88C73-DCC1-445E-9D32-B95849ADDF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07F6BB-FFC1-49F1-9229-F665EC1EAA8A}" type="slidenum">
              <a:rPr lang="fr-FR" altLang="fr-FR"/>
              <a:pPr>
                <a:spcBef>
                  <a:spcPct val="0"/>
                </a:spcBef>
              </a:pPr>
              <a:t>91</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e l'image des diapositives 1">
            <a:extLst>
              <a:ext uri="{FF2B5EF4-FFF2-40B4-BE49-F238E27FC236}">
                <a16:creationId xmlns:a16="http://schemas.microsoft.com/office/drawing/2014/main" id="{C5B38856-5D5A-425E-A153-67701DF30A14}"/>
              </a:ext>
            </a:extLst>
          </p:cNvPr>
          <p:cNvSpPr>
            <a:spLocks noGrp="1" noRot="1" noChangeAspect="1" noTextEdit="1"/>
          </p:cNvSpPr>
          <p:nvPr>
            <p:ph type="sldImg"/>
          </p:nvPr>
        </p:nvSpPr>
        <p:spPr>
          <a:ln/>
        </p:spPr>
      </p:sp>
      <p:sp>
        <p:nvSpPr>
          <p:cNvPr id="250883" name="Espace réservé des commentaires 2">
            <a:extLst>
              <a:ext uri="{FF2B5EF4-FFF2-40B4-BE49-F238E27FC236}">
                <a16:creationId xmlns:a16="http://schemas.microsoft.com/office/drawing/2014/main" id="{3534BF5F-BD5A-4C9E-BB9E-E19705D4B5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0884" name="Espace réservé du numéro de diapositive 3">
            <a:extLst>
              <a:ext uri="{FF2B5EF4-FFF2-40B4-BE49-F238E27FC236}">
                <a16:creationId xmlns:a16="http://schemas.microsoft.com/office/drawing/2014/main" id="{2D802044-5345-4C72-9522-B8048C4928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025013-FD35-479C-A47B-87E1E6C99305}" type="slidenum">
              <a:rPr lang="fr-FR" altLang="fr-FR"/>
              <a:pPr>
                <a:spcBef>
                  <a:spcPct val="0"/>
                </a:spcBef>
              </a:pPr>
              <a:t>92</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e l'image des diapositives 1">
            <a:extLst>
              <a:ext uri="{FF2B5EF4-FFF2-40B4-BE49-F238E27FC236}">
                <a16:creationId xmlns:a16="http://schemas.microsoft.com/office/drawing/2014/main" id="{6050D321-140B-4E5B-9561-ADF772FE8CD6}"/>
              </a:ext>
            </a:extLst>
          </p:cNvPr>
          <p:cNvSpPr>
            <a:spLocks noGrp="1" noRot="1" noChangeAspect="1" noTextEdit="1"/>
          </p:cNvSpPr>
          <p:nvPr>
            <p:ph type="sldImg"/>
          </p:nvPr>
        </p:nvSpPr>
        <p:spPr>
          <a:ln/>
        </p:spPr>
      </p:sp>
      <p:sp>
        <p:nvSpPr>
          <p:cNvPr id="251907" name="Espace réservé des commentaires 2">
            <a:extLst>
              <a:ext uri="{FF2B5EF4-FFF2-40B4-BE49-F238E27FC236}">
                <a16:creationId xmlns:a16="http://schemas.microsoft.com/office/drawing/2014/main" id="{61854BDD-4C3A-4121-B23A-EDF78DC71C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1908" name="Espace réservé du numéro de diapositive 3">
            <a:extLst>
              <a:ext uri="{FF2B5EF4-FFF2-40B4-BE49-F238E27FC236}">
                <a16:creationId xmlns:a16="http://schemas.microsoft.com/office/drawing/2014/main" id="{BAE2C4F0-5979-4633-9930-40D4582956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B1FD44-30F6-4407-A15D-47C9B520BD99}" type="slidenum">
              <a:rPr lang="fr-FR" altLang="fr-FR"/>
              <a:pPr>
                <a:spcBef>
                  <a:spcPct val="0"/>
                </a:spcBef>
              </a:pPr>
              <a:t>93</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e l'image des diapositives 1">
            <a:extLst>
              <a:ext uri="{FF2B5EF4-FFF2-40B4-BE49-F238E27FC236}">
                <a16:creationId xmlns:a16="http://schemas.microsoft.com/office/drawing/2014/main" id="{0A48D2E6-8D43-4BB8-AE80-55740F84035E}"/>
              </a:ext>
            </a:extLst>
          </p:cNvPr>
          <p:cNvSpPr>
            <a:spLocks noGrp="1" noRot="1" noChangeAspect="1" noTextEdit="1"/>
          </p:cNvSpPr>
          <p:nvPr>
            <p:ph type="sldImg"/>
          </p:nvPr>
        </p:nvSpPr>
        <p:spPr>
          <a:ln/>
        </p:spPr>
      </p:sp>
      <p:sp>
        <p:nvSpPr>
          <p:cNvPr id="252931" name="Espace réservé des commentaires 2">
            <a:extLst>
              <a:ext uri="{FF2B5EF4-FFF2-40B4-BE49-F238E27FC236}">
                <a16:creationId xmlns:a16="http://schemas.microsoft.com/office/drawing/2014/main" id="{DFCEA5BE-468C-4264-932F-40DAD14017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Le mécanisme de passage de paramètre en java donne la possibilité sur les objets un accès en cascade aux informations. Il faut, dans la mesure où le cout reste raisonnable </a:t>
            </a:r>
            <a:r>
              <a:rPr lang="fr-FR" altLang="fr-FR" b="1"/>
              <a:t>appliquer la loi Demeter</a:t>
            </a:r>
            <a:r>
              <a:rPr lang="fr-FR" altLang="fr-FR"/>
              <a:t> afin le logiciel reste facilement maintenable et surtout adaptable c’est à dire éligible à des interventions faciles.</a:t>
            </a:r>
          </a:p>
          <a:p>
            <a:endParaRPr lang="fr-FR" altLang="fr-FR"/>
          </a:p>
        </p:txBody>
      </p:sp>
      <p:sp>
        <p:nvSpPr>
          <p:cNvPr id="252932" name="Espace réservé du numéro de diapositive 3">
            <a:extLst>
              <a:ext uri="{FF2B5EF4-FFF2-40B4-BE49-F238E27FC236}">
                <a16:creationId xmlns:a16="http://schemas.microsoft.com/office/drawing/2014/main" id="{820B1AC0-B63B-4445-8A07-975FFFE29C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324888-FBA0-4CD8-B61D-B65E275A7D51}" type="slidenum">
              <a:rPr lang="fr-FR" altLang="fr-FR"/>
              <a:pPr>
                <a:spcBef>
                  <a:spcPct val="0"/>
                </a:spcBef>
              </a:pPr>
              <a:t>94</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e l'image des diapositives 1">
            <a:extLst>
              <a:ext uri="{FF2B5EF4-FFF2-40B4-BE49-F238E27FC236}">
                <a16:creationId xmlns:a16="http://schemas.microsoft.com/office/drawing/2014/main" id="{FDF650B9-6CD0-46B1-9B22-7707F72AB841}"/>
              </a:ext>
            </a:extLst>
          </p:cNvPr>
          <p:cNvSpPr>
            <a:spLocks noGrp="1" noRot="1" noChangeAspect="1" noTextEdit="1"/>
          </p:cNvSpPr>
          <p:nvPr>
            <p:ph type="sldImg"/>
          </p:nvPr>
        </p:nvSpPr>
        <p:spPr>
          <a:ln/>
        </p:spPr>
      </p:sp>
      <p:sp>
        <p:nvSpPr>
          <p:cNvPr id="253955" name="Espace réservé des commentaires 2">
            <a:extLst>
              <a:ext uri="{FF2B5EF4-FFF2-40B4-BE49-F238E27FC236}">
                <a16:creationId xmlns:a16="http://schemas.microsoft.com/office/drawing/2014/main" id="{8F9FE4AB-81DE-46B6-A052-548B8AA18D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3956" name="Espace réservé du numéro de diapositive 3">
            <a:extLst>
              <a:ext uri="{FF2B5EF4-FFF2-40B4-BE49-F238E27FC236}">
                <a16:creationId xmlns:a16="http://schemas.microsoft.com/office/drawing/2014/main" id="{648F17CD-5C0C-4D33-979C-13BB740E8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26F9B0-7793-4027-A408-AB49FEB54CFC}" type="slidenum">
              <a:rPr lang="fr-FR" altLang="fr-FR"/>
              <a:pPr>
                <a:spcBef>
                  <a:spcPct val="0"/>
                </a:spcBef>
              </a:pPr>
              <a:t>95</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a:extLst>
              <a:ext uri="{FF2B5EF4-FFF2-40B4-BE49-F238E27FC236}">
                <a16:creationId xmlns:a16="http://schemas.microsoft.com/office/drawing/2014/main" id="{E450FD5B-7651-42A5-9112-80B6E4E30C1D}"/>
              </a:ext>
            </a:extLst>
          </p:cNvPr>
          <p:cNvSpPr>
            <a:spLocks noGrp="1" noRot="1" noChangeAspect="1" noTextEdit="1"/>
          </p:cNvSpPr>
          <p:nvPr>
            <p:ph type="sldImg"/>
          </p:nvPr>
        </p:nvSpPr>
        <p:spPr>
          <a:ln/>
        </p:spPr>
      </p:sp>
      <p:sp>
        <p:nvSpPr>
          <p:cNvPr id="254979" name="Espace réservé des commentaires 2">
            <a:extLst>
              <a:ext uri="{FF2B5EF4-FFF2-40B4-BE49-F238E27FC236}">
                <a16:creationId xmlns:a16="http://schemas.microsoft.com/office/drawing/2014/main" id="{FF4FDE68-5553-4D3B-9150-837C26A1AF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4980" name="Espace réservé du numéro de diapositive 3">
            <a:extLst>
              <a:ext uri="{FF2B5EF4-FFF2-40B4-BE49-F238E27FC236}">
                <a16:creationId xmlns:a16="http://schemas.microsoft.com/office/drawing/2014/main" id="{D6013DD6-B7E0-4192-9253-5B7973C773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2C1E32-1564-4A2D-A962-ECFE36F0F120}" type="slidenum">
              <a:rPr lang="fr-FR" altLang="fr-FR"/>
              <a:pPr>
                <a:spcBef>
                  <a:spcPct val="0"/>
                </a:spcBef>
              </a:pPr>
              <a:t>96</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Espace réservé de l'image des diapositives 1">
            <a:extLst>
              <a:ext uri="{FF2B5EF4-FFF2-40B4-BE49-F238E27FC236}">
                <a16:creationId xmlns:a16="http://schemas.microsoft.com/office/drawing/2014/main" id="{B5FD30F3-B56C-4801-8FD0-4B8F54AD0E8C}"/>
              </a:ext>
            </a:extLst>
          </p:cNvPr>
          <p:cNvSpPr>
            <a:spLocks noGrp="1" noRot="1" noChangeAspect="1" noTextEdit="1"/>
          </p:cNvSpPr>
          <p:nvPr>
            <p:ph type="sldImg"/>
          </p:nvPr>
        </p:nvSpPr>
        <p:spPr>
          <a:ln/>
        </p:spPr>
      </p:sp>
      <p:sp>
        <p:nvSpPr>
          <p:cNvPr id="256003" name="Espace réservé des commentaires 2">
            <a:extLst>
              <a:ext uri="{FF2B5EF4-FFF2-40B4-BE49-F238E27FC236}">
                <a16:creationId xmlns:a16="http://schemas.microsoft.com/office/drawing/2014/main" id="{2778BFE7-115C-4DBD-85FF-1C2E3BB426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6004" name="Espace réservé du numéro de diapositive 3">
            <a:extLst>
              <a:ext uri="{FF2B5EF4-FFF2-40B4-BE49-F238E27FC236}">
                <a16:creationId xmlns:a16="http://schemas.microsoft.com/office/drawing/2014/main" id="{8CF5E6CA-4245-4383-AF5B-D99748CFA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E96527-EF3B-464E-AD4B-202319887D29}" type="slidenum">
              <a:rPr lang="fr-FR" altLang="fr-FR"/>
              <a:pPr>
                <a:spcBef>
                  <a:spcPct val="0"/>
                </a:spcBef>
              </a:pPr>
              <a:t>97</a:t>
            </a:fld>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a:extLst>
              <a:ext uri="{FF2B5EF4-FFF2-40B4-BE49-F238E27FC236}">
                <a16:creationId xmlns:a16="http://schemas.microsoft.com/office/drawing/2014/main" id="{B5E4A627-E46C-4AD6-96DC-752B7AFBD655}"/>
              </a:ext>
            </a:extLst>
          </p:cNvPr>
          <p:cNvSpPr>
            <a:spLocks noGrp="1" noRot="1" noChangeAspect="1" noTextEdit="1"/>
          </p:cNvSpPr>
          <p:nvPr>
            <p:ph type="sldImg"/>
          </p:nvPr>
        </p:nvSpPr>
        <p:spPr>
          <a:ln/>
        </p:spPr>
      </p:sp>
      <p:sp>
        <p:nvSpPr>
          <p:cNvPr id="188419" name="Espace réservé des commentaires 2">
            <a:extLst>
              <a:ext uri="{FF2B5EF4-FFF2-40B4-BE49-F238E27FC236}">
                <a16:creationId xmlns:a16="http://schemas.microsoft.com/office/drawing/2014/main" id="{1ACFA114-BBCD-4E95-8619-03B4C8712A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Le code écrit sera donc lu, modifié et relu, modifié, enrichi puis relu, etc. et ce par des personnes qui vont changer au fil du temps et qui n’auront pas forcément les mêmes réflexes, le même parcours</a:t>
            </a:r>
          </a:p>
          <a:p>
            <a:pPr eaLnBrk="1" hangingPunct="1"/>
            <a:endParaRPr lang="fr-FR" altLang="fr-FR"/>
          </a:p>
          <a:p>
            <a:pPr eaLnBrk="1" hangingPunct="1"/>
            <a:r>
              <a:rPr lang="fr-FR" altLang="fr-FR"/>
              <a:t>Conclusion : L’utilisation de bonnes pratiques de développement est nécessaire face aux interventions sur le code qui sont très nombreuses. Elles doivent s’appliquer dés le mode projet mais également en maintenance préventive quitte à arbitrer aux dépens des autres types de maintenance</a:t>
            </a:r>
          </a:p>
          <a:p>
            <a:pPr eaLnBrk="1" hangingPunct="1"/>
            <a:endParaRPr lang="fr-FR" altLang="fr-FR"/>
          </a:p>
        </p:txBody>
      </p:sp>
      <p:sp>
        <p:nvSpPr>
          <p:cNvPr id="188420" name="Espace réservé du numéro de diapositive 3">
            <a:extLst>
              <a:ext uri="{FF2B5EF4-FFF2-40B4-BE49-F238E27FC236}">
                <a16:creationId xmlns:a16="http://schemas.microsoft.com/office/drawing/2014/main" id="{DEE2786A-5C71-4153-8E53-B0153F6E01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91FFBB-5A4D-4C60-8AFB-BB963C047225}" type="slidenum">
              <a:rPr lang="fr-FR" altLang="fr-FR"/>
              <a:pPr>
                <a:spcBef>
                  <a:spcPct val="0"/>
                </a:spcBef>
              </a:pPr>
              <a:t>21</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ce réservé de l'image des diapositives 1">
            <a:extLst>
              <a:ext uri="{FF2B5EF4-FFF2-40B4-BE49-F238E27FC236}">
                <a16:creationId xmlns:a16="http://schemas.microsoft.com/office/drawing/2014/main" id="{10F7F7DA-C403-40ED-B518-5EA8E6AA4C77}"/>
              </a:ext>
            </a:extLst>
          </p:cNvPr>
          <p:cNvSpPr>
            <a:spLocks noGrp="1" noRot="1" noChangeAspect="1" noTextEdit="1"/>
          </p:cNvSpPr>
          <p:nvPr>
            <p:ph type="sldImg"/>
          </p:nvPr>
        </p:nvSpPr>
        <p:spPr>
          <a:ln/>
        </p:spPr>
      </p:sp>
      <p:sp>
        <p:nvSpPr>
          <p:cNvPr id="257027" name="Espace réservé des commentaires 2">
            <a:extLst>
              <a:ext uri="{FF2B5EF4-FFF2-40B4-BE49-F238E27FC236}">
                <a16:creationId xmlns:a16="http://schemas.microsoft.com/office/drawing/2014/main" id="{A5EE91B6-CF7A-435C-BC53-4333A5D794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Il faut surveiller la complexité cyclomatique des méthodes et en particulier on peut considérer qu’une méthode devrait avoir une </a:t>
            </a:r>
            <a:r>
              <a:rPr lang="fr-FR" altLang="fr-FR" b="1"/>
              <a:t>nombre cyclomatique inférieur à 15</a:t>
            </a:r>
            <a:r>
              <a:rPr lang="fr-FR" altLang="fr-FR"/>
              <a:t>. Si une méthode a plus de 15 chemins d'exécution, il est difficile de la comprendre et de la tester (pour un fichier on peut convenir d’un maximum de 100)</a:t>
            </a:r>
          </a:p>
        </p:txBody>
      </p:sp>
      <p:sp>
        <p:nvSpPr>
          <p:cNvPr id="257028" name="Espace réservé du numéro de diapositive 3">
            <a:extLst>
              <a:ext uri="{FF2B5EF4-FFF2-40B4-BE49-F238E27FC236}">
                <a16:creationId xmlns:a16="http://schemas.microsoft.com/office/drawing/2014/main" id="{665CB19E-962A-4E3C-92D4-07FDB4B79B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CF7957-58E2-47AC-BDDB-36004182775A}" type="slidenum">
              <a:rPr lang="fr-FR" altLang="fr-FR"/>
              <a:pPr>
                <a:spcBef>
                  <a:spcPct val="0"/>
                </a:spcBef>
              </a:pPr>
              <a:t>98</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Espace réservé de l'image des diapositives 1">
            <a:extLst>
              <a:ext uri="{FF2B5EF4-FFF2-40B4-BE49-F238E27FC236}">
                <a16:creationId xmlns:a16="http://schemas.microsoft.com/office/drawing/2014/main" id="{69B134AA-D321-4F8A-AA9B-F90FCFDA4890}"/>
              </a:ext>
            </a:extLst>
          </p:cNvPr>
          <p:cNvSpPr>
            <a:spLocks noGrp="1" noRot="1" noChangeAspect="1" noTextEdit="1"/>
          </p:cNvSpPr>
          <p:nvPr>
            <p:ph type="sldImg"/>
          </p:nvPr>
        </p:nvSpPr>
        <p:spPr>
          <a:ln/>
        </p:spPr>
      </p:sp>
      <p:sp>
        <p:nvSpPr>
          <p:cNvPr id="263171" name="Espace réservé des commentaires 2">
            <a:extLst>
              <a:ext uri="{FF2B5EF4-FFF2-40B4-BE49-F238E27FC236}">
                <a16:creationId xmlns:a16="http://schemas.microsoft.com/office/drawing/2014/main" id="{356717BA-92BA-4FA8-8CA3-22FFEE187C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3172" name="Espace réservé du numéro de diapositive 3">
            <a:extLst>
              <a:ext uri="{FF2B5EF4-FFF2-40B4-BE49-F238E27FC236}">
                <a16:creationId xmlns:a16="http://schemas.microsoft.com/office/drawing/2014/main" id="{F1B44C7D-A82B-40E4-A1D9-072E5112FA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86E38A-BBCB-4ED0-AAB4-22F93727402B}" type="slidenum">
              <a:rPr lang="fr-FR" altLang="fr-FR"/>
              <a:pPr>
                <a:spcBef>
                  <a:spcPct val="0"/>
                </a:spcBef>
              </a:pPr>
              <a:t>100</a:t>
            </a:fld>
            <a:endParaRPr lang="fr-FR" alt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a:extLst>
              <a:ext uri="{FF2B5EF4-FFF2-40B4-BE49-F238E27FC236}">
                <a16:creationId xmlns:a16="http://schemas.microsoft.com/office/drawing/2014/main" id="{10F5562F-BCD1-4471-AFA3-FBBB668D80F2}"/>
              </a:ext>
            </a:extLst>
          </p:cNvPr>
          <p:cNvSpPr>
            <a:spLocks noGrp="1" noRot="1" noChangeAspect="1" noTextEdit="1"/>
          </p:cNvSpPr>
          <p:nvPr>
            <p:ph type="sldImg"/>
          </p:nvPr>
        </p:nvSpPr>
        <p:spPr>
          <a:ln/>
        </p:spPr>
      </p:sp>
      <p:sp>
        <p:nvSpPr>
          <p:cNvPr id="264195" name="Espace réservé des commentaires 2">
            <a:extLst>
              <a:ext uri="{FF2B5EF4-FFF2-40B4-BE49-F238E27FC236}">
                <a16:creationId xmlns:a16="http://schemas.microsoft.com/office/drawing/2014/main" id="{88844163-2AD4-4DCF-9EEA-FC699E4BB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4196" name="Espace réservé du numéro de diapositive 3">
            <a:extLst>
              <a:ext uri="{FF2B5EF4-FFF2-40B4-BE49-F238E27FC236}">
                <a16:creationId xmlns:a16="http://schemas.microsoft.com/office/drawing/2014/main" id="{E3FCBF98-8F05-4F0E-80B9-92730F6247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1C2E8A-FC89-4C0B-8FFD-2B59922EBB07}" type="slidenum">
              <a:rPr lang="fr-FR" altLang="fr-FR"/>
              <a:pPr>
                <a:spcBef>
                  <a:spcPct val="0"/>
                </a:spcBef>
              </a:pPr>
              <a:t>101</a:t>
            </a:fld>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a:extLst>
              <a:ext uri="{FF2B5EF4-FFF2-40B4-BE49-F238E27FC236}">
                <a16:creationId xmlns:a16="http://schemas.microsoft.com/office/drawing/2014/main" id="{94BF7332-FB6F-4228-8C21-13340E5CF97A}"/>
              </a:ext>
            </a:extLst>
          </p:cNvPr>
          <p:cNvSpPr>
            <a:spLocks noGrp="1" noRot="1" noChangeAspect="1" noTextEdit="1"/>
          </p:cNvSpPr>
          <p:nvPr>
            <p:ph type="sldImg"/>
          </p:nvPr>
        </p:nvSpPr>
        <p:spPr>
          <a:ln/>
        </p:spPr>
      </p:sp>
      <p:sp>
        <p:nvSpPr>
          <p:cNvPr id="258051" name="Espace réservé des commentaires 2">
            <a:extLst>
              <a:ext uri="{FF2B5EF4-FFF2-40B4-BE49-F238E27FC236}">
                <a16:creationId xmlns:a16="http://schemas.microsoft.com/office/drawing/2014/main" id="{FE20AC9F-E565-4178-B1B0-8AF7AE0B57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8052" name="Espace réservé du numéro de diapositive 3">
            <a:extLst>
              <a:ext uri="{FF2B5EF4-FFF2-40B4-BE49-F238E27FC236}">
                <a16:creationId xmlns:a16="http://schemas.microsoft.com/office/drawing/2014/main" id="{ED3E8FA2-2554-4EB0-AD02-4BEDD1770B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08A838-5093-44D1-B529-9BD546E25755}" type="slidenum">
              <a:rPr lang="fr-FR" altLang="fr-FR"/>
              <a:pPr>
                <a:spcBef>
                  <a:spcPct val="0"/>
                </a:spcBef>
              </a:pPr>
              <a:t>102</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52332896-6261-4363-B41A-B849E08D32ED}"/>
              </a:ext>
            </a:extLst>
          </p:cNvPr>
          <p:cNvSpPr>
            <a:spLocks noGrp="1" noRot="1" noChangeAspect="1" noTextEdit="1"/>
          </p:cNvSpPr>
          <p:nvPr>
            <p:ph type="sldImg"/>
          </p:nvPr>
        </p:nvSpPr>
        <p:spPr>
          <a:ln/>
        </p:spPr>
      </p:sp>
      <p:sp>
        <p:nvSpPr>
          <p:cNvPr id="259075" name="Espace réservé des commentaires 2">
            <a:extLst>
              <a:ext uri="{FF2B5EF4-FFF2-40B4-BE49-F238E27FC236}">
                <a16:creationId xmlns:a16="http://schemas.microsoft.com/office/drawing/2014/main" id="{BDF0B1F1-D3CA-4593-8679-2AE5DEA2DC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59076" name="Espace réservé du numéro de diapositive 3">
            <a:extLst>
              <a:ext uri="{FF2B5EF4-FFF2-40B4-BE49-F238E27FC236}">
                <a16:creationId xmlns:a16="http://schemas.microsoft.com/office/drawing/2014/main" id="{96AE1DEF-087A-40BB-88A9-BD3631610B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EF1D45-1448-459F-8E62-FFC3D17FBF43}" type="slidenum">
              <a:rPr lang="fr-FR" altLang="fr-FR"/>
              <a:pPr>
                <a:spcBef>
                  <a:spcPct val="0"/>
                </a:spcBef>
              </a:pPr>
              <a:t>103</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a:extLst>
              <a:ext uri="{FF2B5EF4-FFF2-40B4-BE49-F238E27FC236}">
                <a16:creationId xmlns:a16="http://schemas.microsoft.com/office/drawing/2014/main" id="{F47356DA-04BF-4B0B-8358-E806D97791B6}"/>
              </a:ext>
            </a:extLst>
          </p:cNvPr>
          <p:cNvSpPr>
            <a:spLocks noGrp="1" noRot="1" noChangeAspect="1" noTextEdit="1"/>
          </p:cNvSpPr>
          <p:nvPr>
            <p:ph type="sldImg"/>
          </p:nvPr>
        </p:nvSpPr>
        <p:spPr>
          <a:ln/>
        </p:spPr>
      </p:sp>
      <p:sp>
        <p:nvSpPr>
          <p:cNvPr id="260099" name="Espace réservé des commentaires 2">
            <a:extLst>
              <a:ext uri="{FF2B5EF4-FFF2-40B4-BE49-F238E27FC236}">
                <a16:creationId xmlns:a16="http://schemas.microsoft.com/office/drawing/2014/main" id="{57A44B6F-43D9-45B0-9E94-F80275829A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0100" name="Espace réservé du numéro de diapositive 3">
            <a:extLst>
              <a:ext uri="{FF2B5EF4-FFF2-40B4-BE49-F238E27FC236}">
                <a16:creationId xmlns:a16="http://schemas.microsoft.com/office/drawing/2014/main" id="{5DEA5DF7-4794-4F84-8CD8-3E971A23CF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EAE693-3C47-41B6-914D-B20DC57B8B4E}" type="slidenum">
              <a:rPr lang="fr-FR" altLang="fr-FR"/>
              <a:pPr>
                <a:spcBef>
                  <a:spcPct val="0"/>
                </a:spcBef>
              </a:pPr>
              <a:t>104</a:t>
            </a:fld>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Espace réservé de l'image des diapositives 1">
            <a:extLst>
              <a:ext uri="{FF2B5EF4-FFF2-40B4-BE49-F238E27FC236}">
                <a16:creationId xmlns:a16="http://schemas.microsoft.com/office/drawing/2014/main" id="{477A49D7-57E4-4C45-99EF-EB9848F9F4DF}"/>
              </a:ext>
            </a:extLst>
          </p:cNvPr>
          <p:cNvSpPr>
            <a:spLocks noGrp="1" noRot="1" noChangeAspect="1" noTextEdit="1"/>
          </p:cNvSpPr>
          <p:nvPr>
            <p:ph type="sldImg"/>
          </p:nvPr>
        </p:nvSpPr>
        <p:spPr>
          <a:ln/>
        </p:spPr>
      </p:sp>
      <p:sp>
        <p:nvSpPr>
          <p:cNvPr id="261123" name="Espace réservé des commentaires 2">
            <a:extLst>
              <a:ext uri="{FF2B5EF4-FFF2-40B4-BE49-F238E27FC236}">
                <a16:creationId xmlns:a16="http://schemas.microsoft.com/office/drawing/2014/main" id="{93ECB9F8-007C-41E4-A7B4-650EBE637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a:t>
            </a:r>
          </a:p>
          <a:p>
            <a:r>
              <a:rPr lang="fr-FR" altLang="fr-FR"/>
              <a:t> Une bonne gestion d’erreur nous assure d’un code </a:t>
            </a:r>
            <a:r>
              <a:rPr lang="fr-FR" altLang="fr-FR" b="1"/>
              <a:t>robuste</a:t>
            </a:r>
            <a:r>
              <a:rPr lang="fr-FR" altLang="fr-FR"/>
              <a:t>. Il faut utiliser le mécanisme des exceptions (plus de code retour) en écrivant le cas finally (on écrit le bloc try-catch-finally) dés le départ (libération des ressources,..). Tout cas doit être traité soit localement soir remonté. On peut aller plus loin en créant sa propre classe d’exception et en enveloppant tous les cas d’appels à des bibliothèques externes. Enfin ne pas retourner null ni le passer en paramètres d’une méthode</a:t>
            </a:r>
          </a:p>
        </p:txBody>
      </p:sp>
      <p:sp>
        <p:nvSpPr>
          <p:cNvPr id="261124" name="Espace réservé du numéro de diapositive 3">
            <a:extLst>
              <a:ext uri="{FF2B5EF4-FFF2-40B4-BE49-F238E27FC236}">
                <a16:creationId xmlns:a16="http://schemas.microsoft.com/office/drawing/2014/main" id="{69E2BDDD-E3A9-47EE-9645-AE38EAD19C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A440D1-CCFD-4A09-ABF3-BDC0CDFECDDD}" type="slidenum">
              <a:rPr lang="fr-FR" altLang="fr-FR"/>
              <a:pPr>
                <a:spcBef>
                  <a:spcPct val="0"/>
                </a:spcBef>
              </a:pPr>
              <a:t>105</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e l'image des diapositives 1">
            <a:extLst>
              <a:ext uri="{FF2B5EF4-FFF2-40B4-BE49-F238E27FC236}">
                <a16:creationId xmlns:a16="http://schemas.microsoft.com/office/drawing/2014/main" id="{1274F6CE-7487-428A-9FAB-2AD043BC8280}"/>
              </a:ext>
            </a:extLst>
          </p:cNvPr>
          <p:cNvSpPr>
            <a:spLocks noGrp="1" noRot="1" noChangeAspect="1" noTextEdit="1"/>
          </p:cNvSpPr>
          <p:nvPr>
            <p:ph type="sldImg"/>
          </p:nvPr>
        </p:nvSpPr>
        <p:spPr>
          <a:ln/>
        </p:spPr>
      </p:sp>
      <p:sp>
        <p:nvSpPr>
          <p:cNvPr id="262147" name="Espace réservé des commentaires 2">
            <a:extLst>
              <a:ext uri="{FF2B5EF4-FFF2-40B4-BE49-F238E27FC236}">
                <a16:creationId xmlns:a16="http://schemas.microsoft.com/office/drawing/2014/main" id="{6EA30F1A-2F81-4D25-8B74-9AB7EC52E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2148" name="Espace réservé du numéro de diapositive 3">
            <a:extLst>
              <a:ext uri="{FF2B5EF4-FFF2-40B4-BE49-F238E27FC236}">
                <a16:creationId xmlns:a16="http://schemas.microsoft.com/office/drawing/2014/main" id="{D5A46982-8864-4267-ADA3-6B573F086C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DFB32F-69F4-4850-9C7F-BEFF5165DB4C}" type="slidenum">
              <a:rPr lang="fr-FR" altLang="fr-FR"/>
              <a:pPr>
                <a:spcBef>
                  <a:spcPct val="0"/>
                </a:spcBef>
              </a:pPr>
              <a:t>106</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F41D-3621-556E-63E3-7910D9111941}"/>
            </a:ext>
          </a:extLst>
        </p:cNvPr>
        <p:cNvGrpSpPr/>
        <p:nvPr/>
      </p:nvGrpSpPr>
      <p:grpSpPr>
        <a:xfrm>
          <a:off x="0" y="0"/>
          <a:ext cx="0" cy="0"/>
          <a:chOff x="0" y="0"/>
          <a:chExt cx="0" cy="0"/>
        </a:xfrm>
      </p:grpSpPr>
      <p:sp>
        <p:nvSpPr>
          <p:cNvPr id="200706" name="Espace réservé de l'image des diapositives 1">
            <a:extLst>
              <a:ext uri="{FF2B5EF4-FFF2-40B4-BE49-F238E27FC236}">
                <a16:creationId xmlns:a16="http://schemas.microsoft.com/office/drawing/2014/main" id="{7736B695-CA58-87A0-8DBB-0CCB1149961B}"/>
              </a:ext>
            </a:extLst>
          </p:cNvPr>
          <p:cNvSpPr>
            <a:spLocks noGrp="1" noRot="1" noChangeAspect="1" noTextEdit="1"/>
          </p:cNvSpPr>
          <p:nvPr>
            <p:ph type="sldImg"/>
          </p:nvPr>
        </p:nvSpPr>
        <p:spPr>
          <a:ln/>
        </p:spPr>
      </p:sp>
      <p:sp>
        <p:nvSpPr>
          <p:cNvPr id="200707" name="Espace réservé des commentaires 2">
            <a:extLst>
              <a:ext uri="{FF2B5EF4-FFF2-40B4-BE49-F238E27FC236}">
                <a16:creationId xmlns:a16="http://schemas.microsoft.com/office/drawing/2014/main" id="{BEF26CD4-4CC7-1A6E-22AD-82A7CEA927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fr-FR"/>
          </a:p>
        </p:txBody>
      </p:sp>
      <p:sp>
        <p:nvSpPr>
          <p:cNvPr id="200708" name="Espace réservé du numéro de diapositive 3">
            <a:extLst>
              <a:ext uri="{FF2B5EF4-FFF2-40B4-BE49-F238E27FC236}">
                <a16:creationId xmlns:a16="http://schemas.microsoft.com/office/drawing/2014/main" id="{B6B7F807-7DF3-A6FE-64C0-984A558D2F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8B3F9-6BE9-426B-9369-11EE2D2C97ED}" type="slidenum">
              <a:rPr lang="fr-FR" altLang="fr-FR"/>
              <a:pPr>
                <a:spcBef>
                  <a:spcPct val="0"/>
                </a:spcBef>
              </a:pPr>
              <a:t>108</a:t>
            </a:fld>
            <a:endParaRPr lang="fr-FR" altLang="fr-FR"/>
          </a:p>
        </p:txBody>
      </p:sp>
    </p:spTree>
    <p:extLst>
      <p:ext uri="{BB962C8B-B14F-4D97-AF65-F5344CB8AC3E}">
        <p14:creationId xmlns:p14="http://schemas.microsoft.com/office/powerpoint/2010/main" val="1711175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Espace réservé de l'image des diapositives 1">
            <a:extLst>
              <a:ext uri="{FF2B5EF4-FFF2-40B4-BE49-F238E27FC236}">
                <a16:creationId xmlns:a16="http://schemas.microsoft.com/office/drawing/2014/main" id="{A0BEE115-BABE-4BDD-BB50-78451C195B8C}"/>
              </a:ext>
            </a:extLst>
          </p:cNvPr>
          <p:cNvSpPr>
            <a:spLocks noGrp="1" noRot="1" noChangeAspect="1" noTextEdit="1"/>
          </p:cNvSpPr>
          <p:nvPr>
            <p:ph type="sldImg"/>
          </p:nvPr>
        </p:nvSpPr>
        <p:spPr>
          <a:ln/>
        </p:spPr>
      </p:sp>
      <p:sp>
        <p:nvSpPr>
          <p:cNvPr id="277507" name="Espace réservé des commentaires 2">
            <a:extLst>
              <a:ext uri="{FF2B5EF4-FFF2-40B4-BE49-F238E27FC236}">
                <a16:creationId xmlns:a16="http://schemas.microsoft.com/office/drawing/2014/main" id="{5FA0496A-E3ED-4AEA-8CF8-B980FFDF9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 augmenter la qualité Càd appliquer les bonnes pratiques</a:t>
            </a:r>
          </a:p>
        </p:txBody>
      </p:sp>
      <p:sp>
        <p:nvSpPr>
          <p:cNvPr id="277508" name="Espace réservé du numéro de diapositive 3">
            <a:extLst>
              <a:ext uri="{FF2B5EF4-FFF2-40B4-BE49-F238E27FC236}">
                <a16:creationId xmlns:a16="http://schemas.microsoft.com/office/drawing/2014/main" id="{3497B4FC-1DBC-48A4-A377-B3181F1AFD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5B739-AD05-47BA-9A8A-86299038080C}" type="slidenum">
              <a:rPr lang="fr-FR" altLang="fr-FR"/>
              <a:pPr>
                <a:spcBef>
                  <a:spcPct val="0"/>
                </a:spcBef>
              </a:pPr>
              <a:t>110</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6268D122-88E8-4223-A877-B7585E31AC72}"/>
              </a:ext>
            </a:extLst>
          </p:cNvPr>
          <p:cNvSpPr>
            <a:spLocks noGrp="1" noRot="1" noChangeAspect="1" noTextEdit="1"/>
          </p:cNvSpPr>
          <p:nvPr>
            <p:ph type="sldImg"/>
          </p:nvPr>
        </p:nvSpPr>
        <p:spPr>
          <a:ln/>
        </p:spPr>
      </p:sp>
      <p:sp>
        <p:nvSpPr>
          <p:cNvPr id="189443" name="Espace réservé des commentaires 2">
            <a:extLst>
              <a:ext uri="{FF2B5EF4-FFF2-40B4-BE49-F238E27FC236}">
                <a16:creationId xmlns:a16="http://schemas.microsoft.com/office/drawing/2014/main" id="{0698A354-E60E-4BA9-B2A1-2EBBE69B2F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Bonne pratique: </a:t>
            </a:r>
          </a:p>
          <a:p>
            <a:pPr eaLnBrk="1" hangingPunct="1"/>
            <a:r>
              <a:rPr lang="fr-FR" altLang="fr-FR"/>
              <a:t>L’existence d’une </a:t>
            </a:r>
            <a:r>
              <a:rPr lang="fr-FR" altLang="fr-FR" b="1"/>
              <a:t>couverture suffisante de tests automatisés</a:t>
            </a:r>
            <a:r>
              <a:rPr lang="fr-FR" altLang="fr-FR"/>
              <a:t> (des tests unitaires Junit dans un premier temps) est un pré-requis préalable à toutes les interventions qui vont être occasionnées sur le code, y compris celles liés à la mise en place de bonnes pratiques a postériori</a:t>
            </a:r>
          </a:p>
        </p:txBody>
      </p:sp>
      <p:sp>
        <p:nvSpPr>
          <p:cNvPr id="189444" name="Espace réservé du numéro de diapositive 3">
            <a:extLst>
              <a:ext uri="{FF2B5EF4-FFF2-40B4-BE49-F238E27FC236}">
                <a16:creationId xmlns:a16="http://schemas.microsoft.com/office/drawing/2014/main" id="{CA188101-19A6-4D0C-96E1-67DE6F16B6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43D7EF-2519-4B37-890C-F916863BF1CC}" type="slidenum">
              <a:rPr lang="fr-FR" altLang="fr-FR"/>
              <a:pPr>
                <a:spcBef>
                  <a:spcPct val="0"/>
                </a:spcBef>
              </a:pPr>
              <a:t>23</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Espace réservé de l'image des diapositives 1">
            <a:extLst>
              <a:ext uri="{FF2B5EF4-FFF2-40B4-BE49-F238E27FC236}">
                <a16:creationId xmlns:a16="http://schemas.microsoft.com/office/drawing/2014/main" id="{684E811A-EAE1-415C-998F-5344D86624B2}"/>
              </a:ext>
            </a:extLst>
          </p:cNvPr>
          <p:cNvSpPr>
            <a:spLocks noGrp="1" noRot="1" noChangeAspect="1" noTextEdit="1"/>
          </p:cNvSpPr>
          <p:nvPr>
            <p:ph type="sldImg"/>
          </p:nvPr>
        </p:nvSpPr>
        <p:spPr>
          <a:ln/>
        </p:spPr>
      </p:sp>
      <p:sp>
        <p:nvSpPr>
          <p:cNvPr id="278531" name="Espace réservé des commentaires 2">
            <a:extLst>
              <a:ext uri="{FF2B5EF4-FFF2-40B4-BE49-F238E27FC236}">
                <a16:creationId xmlns:a16="http://schemas.microsoft.com/office/drawing/2014/main" id="{0FF730E0-14FE-4DC7-AE8E-DFE81772F4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Un refactoring chirurgical : il s’agit d’une opération limitée et bien localisée dans le code sur quelques composants. L’objectif est d’améliorer la qualité de ces parties en gardant le même lien avec les parties auxquelles on ne touche pas ; Ce sont sans doute les cas les plus fréquents d’intervention.</a:t>
            </a:r>
          </a:p>
          <a:p>
            <a:endParaRPr lang="fr-FR" altLang="fr-FR"/>
          </a:p>
          <a:p>
            <a:r>
              <a:rPr lang="fr-FR" altLang="fr-FR"/>
              <a:t>Un refactoring tactique : il s’agit d’un refonte plus globale pour par exemple mettre en place des design pattern, une famille d’interfaces,… donc des interventions qui potentiellement touche l’intégralité de notre application. On comprend l’importance des pré requis pour ce type d’intervention.</a:t>
            </a:r>
          </a:p>
          <a:p>
            <a:endParaRPr lang="fr-FR" altLang="fr-FR"/>
          </a:p>
          <a:p>
            <a:r>
              <a:rPr lang="fr-FR" altLang="fr-FR"/>
              <a:t>Un refactoring stratégique : Il s’agit ici de changer la conception d’une partie (qui peut être grande) de notre application pour s’adapter à des exigences futures des utilisateurs. Attention on n’ajoute pas de fonctionnalité à ce niveau mais on prépare le terrain pour l’effectuer dans un proche avenir. On atteint ici la limite haute du refactoring et on s’approche de la ré écriture complète de l’application. Ces cas sont plus rares</a:t>
            </a:r>
          </a:p>
        </p:txBody>
      </p:sp>
      <p:sp>
        <p:nvSpPr>
          <p:cNvPr id="278532" name="Espace réservé du numéro de diapositive 3">
            <a:extLst>
              <a:ext uri="{FF2B5EF4-FFF2-40B4-BE49-F238E27FC236}">
                <a16:creationId xmlns:a16="http://schemas.microsoft.com/office/drawing/2014/main" id="{A4B97CE2-3D90-4779-B076-087FB915A9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CB58FD-8003-4DA6-B5F4-4036B9967819}" type="slidenum">
              <a:rPr lang="fr-FR" altLang="fr-FR"/>
              <a:pPr>
                <a:spcBef>
                  <a:spcPct val="0"/>
                </a:spcBef>
              </a:pPr>
              <a:t>111</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Espace réservé de l'image des diapositives 1">
            <a:extLst>
              <a:ext uri="{FF2B5EF4-FFF2-40B4-BE49-F238E27FC236}">
                <a16:creationId xmlns:a16="http://schemas.microsoft.com/office/drawing/2014/main" id="{6CAD1A27-C4FD-4D56-8EE1-FBE0903E5253}"/>
              </a:ext>
            </a:extLst>
          </p:cNvPr>
          <p:cNvSpPr>
            <a:spLocks noGrp="1" noRot="1" noChangeAspect="1" noTextEdit="1"/>
          </p:cNvSpPr>
          <p:nvPr>
            <p:ph type="sldImg"/>
          </p:nvPr>
        </p:nvSpPr>
        <p:spPr>
          <a:ln/>
        </p:spPr>
      </p:sp>
      <p:sp>
        <p:nvSpPr>
          <p:cNvPr id="279555" name="Espace réservé des commentaires 2">
            <a:extLst>
              <a:ext uri="{FF2B5EF4-FFF2-40B4-BE49-F238E27FC236}">
                <a16:creationId xmlns:a16="http://schemas.microsoft.com/office/drawing/2014/main" id="{3B847407-442C-4079-BCD2-00A79AD9AB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9556" name="Espace réservé du numéro de diapositive 3">
            <a:extLst>
              <a:ext uri="{FF2B5EF4-FFF2-40B4-BE49-F238E27FC236}">
                <a16:creationId xmlns:a16="http://schemas.microsoft.com/office/drawing/2014/main" id="{2A2E0FA0-4961-4C96-8D14-6601655DA4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CB0FB5-527E-41ED-8A68-FCC496D523C4}" type="slidenum">
              <a:rPr lang="fr-FR" altLang="fr-FR"/>
              <a:pPr>
                <a:spcBef>
                  <a:spcPct val="0"/>
                </a:spcBef>
              </a:pPr>
              <a:t>112</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Espace réservé de l'image des diapositives 1">
            <a:extLst>
              <a:ext uri="{FF2B5EF4-FFF2-40B4-BE49-F238E27FC236}">
                <a16:creationId xmlns:a16="http://schemas.microsoft.com/office/drawing/2014/main" id="{14F948D8-AA55-4B1E-8939-B6CBE736CA52}"/>
              </a:ext>
            </a:extLst>
          </p:cNvPr>
          <p:cNvSpPr>
            <a:spLocks noGrp="1" noRot="1" noChangeAspect="1" noTextEdit="1"/>
          </p:cNvSpPr>
          <p:nvPr>
            <p:ph type="sldImg"/>
          </p:nvPr>
        </p:nvSpPr>
        <p:spPr>
          <a:ln/>
        </p:spPr>
      </p:sp>
      <p:sp>
        <p:nvSpPr>
          <p:cNvPr id="280579" name="Espace réservé des commentaires 2">
            <a:extLst>
              <a:ext uri="{FF2B5EF4-FFF2-40B4-BE49-F238E27FC236}">
                <a16:creationId xmlns:a16="http://schemas.microsoft.com/office/drawing/2014/main" id="{DADD766D-117E-410C-BF23-E7490BC099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0580" name="Espace réservé du numéro de diapositive 3">
            <a:extLst>
              <a:ext uri="{FF2B5EF4-FFF2-40B4-BE49-F238E27FC236}">
                <a16:creationId xmlns:a16="http://schemas.microsoft.com/office/drawing/2014/main" id="{534CAAFA-519E-412F-B637-D5C8B779C7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AEC2B7-CEA9-491A-8CB5-C63915B8CCE3}" type="slidenum">
              <a:rPr lang="fr-FR" altLang="fr-FR"/>
              <a:pPr>
                <a:spcBef>
                  <a:spcPct val="0"/>
                </a:spcBef>
              </a:pPr>
              <a:t>113</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Espace réservé de l'image des diapositives 1">
            <a:extLst>
              <a:ext uri="{FF2B5EF4-FFF2-40B4-BE49-F238E27FC236}">
                <a16:creationId xmlns:a16="http://schemas.microsoft.com/office/drawing/2014/main" id="{F7E83DA8-279D-4F19-BB68-189885DFF417}"/>
              </a:ext>
            </a:extLst>
          </p:cNvPr>
          <p:cNvSpPr>
            <a:spLocks noGrp="1" noRot="1" noChangeAspect="1" noTextEdit="1"/>
          </p:cNvSpPr>
          <p:nvPr>
            <p:ph type="sldImg"/>
          </p:nvPr>
        </p:nvSpPr>
        <p:spPr>
          <a:ln/>
        </p:spPr>
      </p:sp>
      <p:sp>
        <p:nvSpPr>
          <p:cNvPr id="281603" name="Espace réservé des commentaires 2">
            <a:extLst>
              <a:ext uri="{FF2B5EF4-FFF2-40B4-BE49-F238E27FC236}">
                <a16:creationId xmlns:a16="http://schemas.microsoft.com/office/drawing/2014/main" id="{99128DCA-A990-4D1D-8A7F-6E7A2C8335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1604" name="Espace réservé du numéro de diapositive 3">
            <a:extLst>
              <a:ext uri="{FF2B5EF4-FFF2-40B4-BE49-F238E27FC236}">
                <a16:creationId xmlns:a16="http://schemas.microsoft.com/office/drawing/2014/main" id="{2FFD30D2-0A87-4A0C-AE0F-9CA815103C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C8DD69-BADE-47DF-A5F7-14284AA694AE}" type="slidenum">
              <a:rPr lang="fr-FR" altLang="fr-FR"/>
              <a:pPr>
                <a:spcBef>
                  <a:spcPct val="0"/>
                </a:spcBef>
              </a:pPr>
              <a:t>114</a:t>
            </a:fld>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Espace réservé de l'image des diapositives 1">
            <a:extLst>
              <a:ext uri="{FF2B5EF4-FFF2-40B4-BE49-F238E27FC236}">
                <a16:creationId xmlns:a16="http://schemas.microsoft.com/office/drawing/2014/main" id="{88C53152-CAC2-4120-8CEE-81EA2621CD04}"/>
              </a:ext>
            </a:extLst>
          </p:cNvPr>
          <p:cNvSpPr>
            <a:spLocks noGrp="1" noRot="1" noChangeAspect="1" noTextEdit="1"/>
          </p:cNvSpPr>
          <p:nvPr>
            <p:ph type="sldImg"/>
          </p:nvPr>
        </p:nvSpPr>
        <p:spPr>
          <a:ln/>
        </p:spPr>
      </p:sp>
      <p:sp>
        <p:nvSpPr>
          <p:cNvPr id="282627" name="Espace réservé des commentaires 2">
            <a:extLst>
              <a:ext uri="{FF2B5EF4-FFF2-40B4-BE49-F238E27FC236}">
                <a16:creationId xmlns:a16="http://schemas.microsoft.com/office/drawing/2014/main" id="{8C4D2E54-BC02-4898-B96F-0BAF0B02F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2628" name="Espace réservé du numéro de diapositive 3">
            <a:extLst>
              <a:ext uri="{FF2B5EF4-FFF2-40B4-BE49-F238E27FC236}">
                <a16:creationId xmlns:a16="http://schemas.microsoft.com/office/drawing/2014/main" id="{204FE110-6517-4A86-9C2E-1D800CCD7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AD2300A-D6D9-4201-B653-50D4FEBDCB47}" type="slidenum">
              <a:rPr lang="fr-FR" altLang="fr-FR"/>
              <a:pPr>
                <a:spcBef>
                  <a:spcPct val="0"/>
                </a:spcBef>
              </a:pPr>
              <a:t>115</a:t>
            </a:fld>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Espace réservé de l'image des diapositives 1">
            <a:extLst>
              <a:ext uri="{FF2B5EF4-FFF2-40B4-BE49-F238E27FC236}">
                <a16:creationId xmlns:a16="http://schemas.microsoft.com/office/drawing/2014/main" id="{9E832F7D-A446-437F-A4A9-F9746099E8D0}"/>
              </a:ext>
            </a:extLst>
          </p:cNvPr>
          <p:cNvSpPr>
            <a:spLocks noGrp="1" noRot="1" noChangeAspect="1" noTextEdit="1"/>
          </p:cNvSpPr>
          <p:nvPr>
            <p:ph type="sldImg"/>
          </p:nvPr>
        </p:nvSpPr>
        <p:spPr>
          <a:ln/>
        </p:spPr>
      </p:sp>
      <p:sp>
        <p:nvSpPr>
          <p:cNvPr id="283651" name="Espace réservé des commentaires 2">
            <a:extLst>
              <a:ext uri="{FF2B5EF4-FFF2-40B4-BE49-F238E27FC236}">
                <a16:creationId xmlns:a16="http://schemas.microsoft.com/office/drawing/2014/main" id="{29CD1F2D-5FBD-43B3-B6C1-CCBA034D48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3652" name="Espace réservé du numéro de diapositive 3">
            <a:extLst>
              <a:ext uri="{FF2B5EF4-FFF2-40B4-BE49-F238E27FC236}">
                <a16:creationId xmlns:a16="http://schemas.microsoft.com/office/drawing/2014/main" id="{58E9EC1D-AE18-492E-85C2-ED29D9A702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948D79-54AB-4420-B5AF-BBF05DEC2192}" type="slidenum">
              <a:rPr lang="fr-FR" altLang="fr-FR"/>
              <a:pPr>
                <a:spcBef>
                  <a:spcPct val="0"/>
                </a:spcBef>
              </a:pPr>
              <a:t>116</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Espace réservé de l'image des diapositives 1">
            <a:extLst>
              <a:ext uri="{FF2B5EF4-FFF2-40B4-BE49-F238E27FC236}">
                <a16:creationId xmlns:a16="http://schemas.microsoft.com/office/drawing/2014/main" id="{AA629992-277A-4C44-B4C2-05336603318C}"/>
              </a:ext>
            </a:extLst>
          </p:cNvPr>
          <p:cNvSpPr>
            <a:spLocks noGrp="1" noRot="1" noChangeAspect="1" noTextEdit="1"/>
          </p:cNvSpPr>
          <p:nvPr>
            <p:ph type="sldImg"/>
          </p:nvPr>
        </p:nvSpPr>
        <p:spPr>
          <a:ln/>
        </p:spPr>
      </p:sp>
      <p:sp>
        <p:nvSpPr>
          <p:cNvPr id="284675" name="Espace réservé des commentaires 2">
            <a:extLst>
              <a:ext uri="{FF2B5EF4-FFF2-40B4-BE49-F238E27FC236}">
                <a16:creationId xmlns:a16="http://schemas.microsoft.com/office/drawing/2014/main" id="{E94A823E-3037-45FF-920A-A66E1FFB3A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Bonne pratique : </a:t>
            </a:r>
          </a:p>
          <a:p>
            <a:r>
              <a:rPr lang="fr-FR" altLang="fr-FR"/>
              <a:t>Pour toutes les opérations de </a:t>
            </a:r>
            <a:r>
              <a:rPr lang="fr-FR" altLang="fr-FR" b="1"/>
              <a:t>renommage</a:t>
            </a:r>
            <a:r>
              <a:rPr lang="fr-FR" altLang="fr-FR"/>
              <a:t> utiliser </a:t>
            </a:r>
            <a:r>
              <a:rPr lang="fr-FR" altLang="fr-FR" b="1" u="sng"/>
              <a:t>SYSTEMATIQUEMENT</a:t>
            </a:r>
            <a:r>
              <a:rPr lang="fr-FR" altLang="fr-FR" u="sng"/>
              <a:t> </a:t>
            </a:r>
            <a:r>
              <a:rPr lang="fr-FR" altLang="fr-FR" b="1" u="sng"/>
              <a:t>le menu d’Eclipse « Refactor »</a:t>
            </a:r>
            <a:r>
              <a:rPr lang="fr-FR" altLang="fr-FR"/>
              <a:t> (du haut ou clic droit) qui est contextuel ou la combinaison clavier Alt + Shit + R qui l’est tout autant. Il en est de même pour les opérations de </a:t>
            </a:r>
            <a:r>
              <a:rPr lang="fr-FR" altLang="fr-FR" b="1"/>
              <a:t>déplacement</a:t>
            </a:r>
            <a:r>
              <a:rPr lang="fr-FR" altLang="fr-FR"/>
              <a:t>, de </a:t>
            </a:r>
            <a:r>
              <a:rPr lang="fr-FR" altLang="fr-FR" b="1"/>
              <a:t>changement de signature</a:t>
            </a:r>
            <a:r>
              <a:rPr lang="fr-FR" altLang="fr-FR"/>
              <a:t> ou </a:t>
            </a:r>
            <a:r>
              <a:rPr lang="fr-FR" altLang="fr-FR" b="1"/>
              <a:t>d’extraction</a:t>
            </a:r>
            <a:r>
              <a:rPr lang="fr-FR" altLang="fr-FR"/>
              <a:t> de méthode, de variable, de constantes ou d’interface. Une prévisualisation est proposée qui vous montre les répercutions  de  chaque étape du changement. Enfin vous pourrez annuler le tout juste après en cas de remords</a:t>
            </a:r>
          </a:p>
        </p:txBody>
      </p:sp>
      <p:sp>
        <p:nvSpPr>
          <p:cNvPr id="284676" name="Espace réservé du numéro de diapositive 3">
            <a:extLst>
              <a:ext uri="{FF2B5EF4-FFF2-40B4-BE49-F238E27FC236}">
                <a16:creationId xmlns:a16="http://schemas.microsoft.com/office/drawing/2014/main" id="{3EAD9797-9560-4403-BFE7-6179AAC414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698B9B-802C-4548-A3E3-B68D88A0C94C}" type="slidenum">
              <a:rPr lang="fr-FR" altLang="fr-FR"/>
              <a:pPr>
                <a:spcBef>
                  <a:spcPct val="0"/>
                </a:spcBef>
              </a:pPr>
              <a:t>117</a:t>
            </a:fld>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Espace réservé de l'image des diapositives 1">
            <a:extLst>
              <a:ext uri="{FF2B5EF4-FFF2-40B4-BE49-F238E27FC236}">
                <a16:creationId xmlns:a16="http://schemas.microsoft.com/office/drawing/2014/main" id="{3F2FA24A-C474-4A65-8A81-6F04D971E20A}"/>
              </a:ext>
            </a:extLst>
          </p:cNvPr>
          <p:cNvSpPr>
            <a:spLocks noGrp="1" noRot="1" noChangeAspect="1" noTextEdit="1"/>
          </p:cNvSpPr>
          <p:nvPr>
            <p:ph type="sldImg"/>
          </p:nvPr>
        </p:nvSpPr>
        <p:spPr>
          <a:ln/>
        </p:spPr>
      </p:sp>
      <p:sp>
        <p:nvSpPr>
          <p:cNvPr id="317443" name="Espace réservé des commentaires 2">
            <a:extLst>
              <a:ext uri="{FF2B5EF4-FFF2-40B4-BE49-F238E27FC236}">
                <a16:creationId xmlns:a16="http://schemas.microsoft.com/office/drawing/2014/main" id="{EB8EA225-BE0B-4908-AD49-DEF49A269E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7444" name="Espace réservé du numéro de diapositive 3">
            <a:extLst>
              <a:ext uri="{FF2B5EF4-FFF2-40B4-BE49-F238E27FC236}">
                <a16:creationId xmlns:a16="http://schemas.microsoft.com/office/drawing/2014/main" id="{44BA8B86-0C86-4898-8C85-220F29B9F8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4AE4BA-E2C8-4AAD-8CF9-51613A0835E8}" type="slidenum">
              <a:rPr lang="fr-FR" altLang="fr-FR"/>
              <a:pPr>
                <a:spcBef>
                  <a:spcPct val="0"/>
                </a:spcBef>
              </a:pPr>
              <a:t>118</a:t>
            </a:fld>
            <a:endParaRPr lang="fr-FR" altLang="fr-FR"/>
          </a:p>
        </p:txBody>
      </p:sp>
    </p:spTree>
    <p:extLst>
      <p:ext uri="{BB962C8B-B14F-4D97-AF65-F5344CB8AC3E}">
        <p14:creationId xmlns:p14="http://schemas.microsoft.com/office/powerpoint/2010/main" val="1006909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Espace réservé de l'image des diapositives 1">
            <a:extLst>
              <a:ext uri="{FF2B5EF4-FFF2-40B4-BE49-F238E27FC236}">
                <a16:creationId xmlns:a16="http://schemas.microsoft.com/office/drawing/2014/main" id="{68CAB2A0-530C-43BA-9315-0A83EF6DCA51}"/>
              </a:ext>
            </a:extLst>
          </p:cNvPr>
          <p:cNvSpPr>
            <a:spLocks noGrp="1" noRot="1" noChangeAspect="1" noTextEdit="1"/>
          </p:cNvSpPr>
          <p:nvPr>
            <p:ph type="sldImg"/>
          </p:nvPr>
        </p:nvSpPr>
        <p:spPr>
          <a:ln/>
        </p:spPr>
      </p:sp>
      <p:sp>
        <p:nvSpPr>
          <p:cNvPr id="318467" name="Espace réservé des commentaires 2">
            <a:extLst>
              <a:ext uri="{FF2B5EF4-FFF2-40B4-BE49-F238E27FC236}">
                <a16:creationId xmlns:a16="http://schemas.microsoft.com/office/drawing/2014/main" id="{8F2F87FF-F3AB-4877-A74D-1B47270DAC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8468" name="Espace réservé du numéro de diapositive 3">
            <a:extLst>
              <a:ext uri="{FF2B5EF4-FFF2-40B4-BE49-F238E27FC236}">
                <a16:creationId xmlns:a16="http://schemas.microsoft.com/office/drawing/2014/main" id="{4C7898DD-9C43-47BC-ACAE-66A737F44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43F682-4E3C-4311-811F-3B51B2CCDF7D}" type="slidenum">
              <a:rPr lang="fr-FR" altLang="fr-FR"/>
              <a:pPr>
                <a:spcBef>
                  <a:spcPct val="0"/>
                </a:spcBef>
              </a:pPr>
              <a:t>119</a:t>
            </a:fld>
            <a:endParaRPr lang="fr-FR" altLang="fr-FR"/>
          </a:p>
        </p:txBody>
      </p:sp>
    </p:spTree>
    <p:extLst>
      <p:ext uri="{BB962C8B-B14F-4D97-AF65-F5344CB8AC3E}">
        <p14:creationId xmlns:p14="http://schemas.microsoft.com/office/powerpoint/2010/main" val="5573474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Espace réservé de l'image des diapositives 1">
            <a:extLst>
              <a:ext uri="{FF2B5EF4-FFF2-40B4-BE49-F238E27FC236}">
                <a16:creationId xmlns:a16="http://schemas.microsoft.com/office/drawing/2014/main" id="{F6CA26D7-598F-434A-99E3-D2A1B5FE9858}"/>
              </a:ext>
            </a:extLst>
          </p:cNvPr>
          <p:cNvSpPr>
            <a:spLocks noGrp="1" noRot="1" noChangeAspect="1" noTextEdit="1"/>
          </p:cNvSpPr>
          <p:nvPr>
            <p:ph type="sldImg"/>
          </p:nvPr>
        </p:nvSpPr>
        <p:spPr>
          <a:ln/>
        </p:spPr>
      </p:sp>
      <p:sp>
        <p:nvSpPr>
          <p:cNvPr id="319491" name="Espace réservé des commentaires 2">
            <a:extLst>
              <a:ext uri="{FF2B5EF4-FFF2-40B4-BE49-F238E27FC236}">
                <a16:creationId xmlns:a16="http://schemas.microsoft.com/office/drawing/2014/main" id="{3937E28F-5DE5-4FAD-AD9F-9265705BC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19492" name="Espace réservé du numéro de diapositive 3">
            <a:extLst>
              <a:ext uri="{FF2B5EF4-FFF2-40B4-BE49-F238E27FC236}">
                <a16:creationId xmlns:a16="http://schemas.microsoft.com/office/drawing/2014/main" id="{56673CE2-9DA8-47CA-9DFD-61A8D6F37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5FBA8B-2CBD-4FBC-955D-CA07BE71EF17}" type="slidenum">
              <a:rPr lang="fr-FR" altLang="fr-FR"/>
              <a:pPr>
                <a:spcBef>
                  <a:spcPct val="0"/>
                </a:spcBef>
              </a:pPr>
              <a:t>120</a:t>
            </a:fld>
            <a:endParaRPr lang="fr-FR" altLang="fr-FR"/>
          </a:p>
        </p:txBody>
      </p:sp>
    </p:spTree>
    <p:extLst>
      <p:ext uri="{BB962C8B-B14F-4D97-AF65-F5344CB8AC3E}">
        <p14:creationId xmlns:p14="http://schemas.microsoft.com/office/powerpoint/2010/main" val="230516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a:extLst>
              <a:ext uri="{FF2B5EF4-FFF2-40B4-BE49-F238E27FC236}">
                <a16:creationId xmlns:a16="http://schemas.microsoft.com/office/drawing/2014/main" id="{00AE1C8B-AF6D-44FC-8280-834184836CE7}"/>
              </a:ext>
            </a:extLst>
          </p:cNvPr>
          <p:cNvSpPr>
            <a:spLocks noGrp="1" noRot="1" noChangeAspect="1" noTextEdit="1"/>
          </p:cNvSpPr>
          <p:nvPr>
            <p:ph type="sldImg"/>
          </p:nvPr>
        </p:nvSpPr>
        <p:spPr>
          <a:ln/>
        </p:spPr>
      </p:sp>
      <p:sp>
        <p:nvSpPr>
          <p:cNvPr id="190467" name="Espace réservé des commentaires 2">
            <a:extLst>
              <a:ext uri="{FF2B5EF4-FFF2-40B4-BE49-F238E27FC236}">
                <a16:creationId xmlns:a16="http://schemas.microsoft.com/office/drawing/2014/main" id="{09179C35-4BCC-4800-BEB0-CBE1F151C3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0468" name="Espace réservé du numéro de diapositive 3">
            <a:extLst>
              <a:ext uri="{FF2B5EF4-FFF2-40B4-BE49-F238E27FC236}">
                <a16:creationId xmlns:a16="http://schemas.microsoft.com/office/drawing/2014/main" id="{BB9066DD-4737-4DFE-B1AD-DF132C7FB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7A97DB-4C14-4C5F-9566-2C7A247DF953}" type="slidenum">
              <a:rPr lang="fr-FR" altLang="fr-FR"/>
              <a:pPr>
                <a:spcBef>
                  <a:spcPct val="0"/>
                </a:spcBef>
              </a:pPr>
              <a:t>24</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DD66-222F-8D9B-E6CA-35EB9EDA7894}"/>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B5B1B06B-2314-CA26-FF43-53B4D2B021D3}"/>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3D784B4B-4B03-A118-D3BD-CF224667C5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3E53182-58FD-8E89-7B2E-989A74A86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123</a:t>
            </a:fld>
            <a:endParaRPr lang="fr-FR" altLang="fr-FR"/>
          </a:p>
        </p:txBody>
      </p:sp>
    </p:spTree>
    <p:extLst>
      <p:ext uri="{BB962C8B-B14F-4D97-AF65-F5344CB8AC3E}">
        <p14:creationId xmlns:p14="http://schemas.microsoft.com/office/powerpoint/2010/main" val="432437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124</a:t>
            </a:fld>
            <a:endParaRPr lang="fr-FR" altLang="fr-FR"/>
          </a:p>
        </p:txBody>
      </p:sp>
    </p:spTree>
    <p:extLst>
      <p:ext uri="{BB962C8B-B14F-4D97-AF65-F5344CB8AC3E}">
        <p14:creationId xmlns:p14="http://schemas.microsoft.com/office/powerpoint/2010/main" val="210448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FE84A-7D0B-465C-831D-D600923C559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A73673EE-1232-281F-5FA0-8C382431D74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E00383FE-20BE-E41D-FD67-6C81198FF9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5585DFA-FEDF-127A-F024-FE1AA97F70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125</a:t>
            </a:fld>
            <a:endParaRPr lang="fr-FR" altLang="fr-FR"/>
          </a:p>
        </p:txBody>
      </p:sp>
    </p:spTree>
    <p:extLst>
      <p:ext uri="{BB962C8B-B14F-4D97-AF65-F5344CB8AC3E}">
        <p14:creationId xmlns:p14="http://schemas.microsoft.com/office/powerpoint/2010/main" val="1499160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126</a:t>
            </a:fld>
            <a:endParaRPr lang="fr-FR" altLang="fr-FR"/>
          </a:p>
        </p:txBody>
      </p:sp>
    </p:spTree>
    <p:extLst>
      <p:ext uri="{BB962C8B-B14F-4D97-AF65-F5344CB8AC3E}">
        <p14:creationId xmlns:p14="http://schemas.microsoft.com/office/powerpoint/2010/main" val="2389622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39241-56E2-1B08-30F5-F51B2D2AC666}"/>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5A479101-C076-4B85-141B-6DFE3F4528FD}"/>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F6B02686-DD61-F116-6FCF-0195282A07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6A71E8A5-E365-FDB8-8316-60EDCB5505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127</a:t>
            </a:fld>
            <a:endParaRPr lang="fr-FR" altLang="fr-FR"/>
          </a:p>
        </p:txBody>
      </p:sp>
    </p:spTree>
    <p:extLst>
      <p:ext uri="{BB962C8B-B14F-4D97-AF65-F5344CB8AC3E}">
        <p14:creationId xmlns:p14="http://schemas.microsoft.com/office/powerpoint/2010/main" val="2337657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C175-F5D1-07B3-B6E0-BD7CA2E1984A}"/>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094F52B9-7793-B8B1-8157-271D404D7E60}"/>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97BA2BE8-9530-C363-43C0-2A6680C382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152DC058-4926-EC0A-924C-851C019D1B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128</a:t>
            </a:fld>
            <a:endParaRPr lang="fr-FR" altLang="fr-FR"/>
          </a:p>
        </p:txBody>
      </p:sp>
    </p:spTree>
    <p:extLst>
      <p:ext uri="{BB962C8B-B14F-4D97-AF65-F5344CB8AC3E}">
        <p14:creationId xmlns:p14="http://schemas.microsoft.com/office/powerpoint/2010/main" val="2340001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129</a:t>
            </a:fld>
            <a:endParaRPr lang="fr-FR" altLang="fr-FR"/>
          </a:p>
        </p:txBody>
      </p:sp>
    </p:spTree>
    <p:extLst>
      <p:ext uri="{BB962C8B-B14F-4D97-AF65-F5344CB8AC3E}">
        <p14:creationId xmlns:p14="http://schemas.microsoft.com/office/powerpoint/2010/main" val="161044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2DFA-460E-83D8-5E54-70644A34FA7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8D03FFA6-51F2-DDAE-77A5-213585C35F37}"/>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45E9279C-0C6E-168F-59BA-7FE84E7A9D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215EB47-DC96-79CE-5C9F-E80E8B9D13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130</a:t>
            </a:fld>
            <a:endParaRPr lang="fr-FR" altLang="fr-FR"/>
          </a:p>
        </p:txBody>
      </p:sp>
    </p:spTree>
    <p:extLst>
      <p:ext uri="{BB962C8B-B14F-4D97-AF65-F5344CB8AC3E}">
        <p14:creationId xmlns:p14="http://schemas.microsoft.com/office/powerpoint/2010/main" val="2962543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131</a:t>
            </a:fld>
            <a:endParaRPr lang="fr-FR" altLang="fr-FR"/>
          </a:p>
        </p:txBody>
      </p:sp>
    </p:spTree>
    <p:extLst>
      <p:ext uri="{BB962C8B-B14F-4D97-AF65-F5344CB8AC3E}">
        <p14:creationId xmlns:p14="http://schemas.microsoft.com/office/powerpoint/2010/main" val="1266374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132</a:t>
            </a:fld>
            <a:endParaRPr lang="fr-FR" altLang="fr-FR"/>
          </a:p>
        </p:txBody>
      </p:sp>
    </p:spTree>
    <p:extLst>
      <p:ext uri="{BB962C8B-B14F-4D97-AF65-F5344CB8AC3E}">
        <p14:creationId xmlns:p14="http://schemas.microsoft.com/office/powerpoint/2010/main" val="36494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ce réservé de l'image des diapositives 1">
            <a:extLst>
              <a:ext uri="{FF2B5EF4-FFF2-40B4-BE49-F238E27FC236}">
                <a16:creationId xmlns:a16="http://schemas.microsoft.com/office/drawing/2014/main" id="{480D565C-8909-454C-A3DE-F8D80BD19928}"/>
              </a:ext>
            </a:extLst>
          </p:cNvPr>
          <p:cNvSpPr>
            <a:spLocks noGrp="1" noRot="1" noChangeAspect="1" noTextEdit="1"/>
          </p:cNvSpPr>
          <p:nvPr>
            <p:ph type="sldImg"/>
          </p:nvPr>
        </p:nvSpPr>
        <p:spPr>
          <a:ln/>
        </p:spPr>
      </p:sp>
      <p:sp>
        <p:nvSpPr>
          <p:cNvPr id="191491" name="Espace réservé des commentaires 2">
            <a:extLst>
              <a:ext uri="{FF2B5EF4-FFF2-40B4-BE49-F238E27FC236}">
                <a16:creationId xmlns:a16="http://schemas.microsoft.com/office/drawing/2014/main" id="{EB2B2B36-A669-4781-9C89-03D01AE2BE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191492" name="Espace réservé du numéro de diapositive 3">
            <a:extLst>
              <a:ext uri="{FF2B5EF4-FFF2-40B4-BE49-F238E27FC236}">
                <a16:creationId xmlns:a16="http://schemas.microsoft.com/office/drawing/2014/main" id="{9E1E225D-9CE5-4ACA-9ACD-0BA2E4095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2BA3BB-285E-47DA-98A0-ABDC1BE87926}" type="slidenum">
              <a:rPr lang="fr-FR" altLang="fr-FR"/>
              <a:pPr>
                <a:spcBef>
                  <a:spcPct val="0"/>
                </a:spcBef>
              </a:pPr>
              <a:t>25</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133</a:t>
            </a:fld>
            <a:endParaRPr lang="fr-FR" altLang="fr-FR"/>
          </a:p>
        </p:txBody>
      </p:sp>
    </p:spTree>
    <p:extLst>
      <p:ext uri="{BB962C8B-B14F-4D97-AF65-F5344CB8AC3E}">
        <p14:creationId xmlns:p14="http://schemas.microsoft.com/office/powerpoint/2010/main" val="38792426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2018-C2EE-405F-125F-A4DEEBF5BF8E}"/>
            </a:ext>
          </a:extLst>
        </p:cNvPr>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7D2554BF-5684-2601-EE8E-F18616857FB8}"/>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D104D133-E072-E425-80E7-7776A72BFF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746BA7E8-1B10-4952-9754-3D97CE49D4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134</a:t>
            </a:fld>
            <a:endParaRPr lang="fr-FR" altLang="fr-FR"/>
          </a:p>
        </p:txBody>
      </p:sp>
    </p:spTree>
    <p:extLst>
      <p:ext uri="{BB962C8B-B14F-4D97-AF65-F5344CB8AC3E}">
        <p14:creationId xmlns:p14="http://schemas.microsoft.com/office/powerpoint/2010/main" val="21569955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135</a:t>
            </a:fld>
            <a:endParaRPr lang="fr-FR" altLang="fr-FR"/>
          </a:p>
        </p:txBody>
      </p:sp>
    </p:spTree>
    <p:extLst>
      <p:ext uri="{BB962C8B-B14F-4D97-AF65-F5344CB8AC3E}">
        <p14:creationId xmlns:p14="http://schemas.microsoft.com/office/powerpoint/2010/main" val="24503954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136</a:t>
            </a:fld>
            <a:endParaRPr lang="fr-FR" altLang="fr-FR"/>
          </a:p>
        </p:txBody>
      </p:sp>
    </p:spTree>
    <p:extLst>
      <p:ext uri="{BB962C8B-B14F-4D97-AF65-F5344CB8AC3E}">
        <p14:creationId xmlns:p14="http://schemas.microsoft.com/office/powerpoint/2010/main" val="198935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137</a:t>
            </a:fld>
            <a:endParaRPr lang="fr-FR" altLang="fr-FR"/>
          </a:p>
        </p:txBody>
      </p:sp>
    </p:spTree>
    <p:extLst>
      <p:ext uri="{BB962C8B-B14F-4D97-AF65-F5344CB8AC3E}">
        <p14:creationId xmlns:p14="http://schemas.microsoft.com/office/powerpoint/2010/main" val="41830461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138</a:t>
            </a:fld>
            <a:endParaRPr lang="fr-FR" altLang="fr-FR"/>
          </a:p>
        </p:txBody>
      </p:sp>
    </p:spTree>
    <p:extLst>
      <p:ext uri="{BB962C8B-B14F-4D97-AF65-F5344CB8AC3E}">
        <p14:creationId xmlns:p14="http://schemas.microsoft.com/office/powerpoint/2010/main" val="35450437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a:extLst>
              <a:ext uri="{FF2B5EF4-FFF2-40B4-BE49-F238E27FC236}">
                <a16:creationId xmlns:a16="http://schemas.microsoft.com/office/drawing/2014/main" id="{354A549F-6A8E-4A7F-B150-B6663ABC947A}"/>
              </a:ext>
            </a:extLst>
          </p:cNvPr>
          <p:cNvSpPr>
            <a:spLocks noGrp="1" noRot="1" noChangeAspect="1" noTextEdit="1"/>
          </p:cNvSpPr>
          <p:nvPr>
            <p:ph type="sldImg"/>
          </p:nvPr>
        </p:nvSpPr>
        <p:spPr>
          <a:ln/>
        </p:spPr>
      </p:sp>
      <p:sp>
        <p:nvSpPr>
          <p:cNvPr id="193539" name="Espace réservé des commentaires 2">
            <a:extLst>
              <a:ext uri="{FF2B5EF4-FFF2-40B4-BE49-F238E27FC236}">
                <a16:creationId xmlns:a16="http://schemas.microsoft.com/office/drawing/2014/main" id="{5ACE74AD-076B-4202-9EBB-C044EC685B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fr-FR"/>
              <a:t>L’avènement d’internet a rendu possible et surtout facile la communication et l’échange de modules Java.  Il a permis également que se développent un grand nombre de projets libres Java notamment</a:t>
            </a:r>
          </a:p>
          <a:p>
            <a:pPr eaLnBrk="1" hangingPunct="1"/>
            <a:endParaRPr lang="fr-FR" altLang="fr-FR"/>
          </a:p>
          <a:p>
            <a:pPr eaLnBrk="1" hangingPunct="1"/>
            <a:r>
              <a:rPr lang="fr-FR" altLang="fr-FR"/>
              <a:t>1 ) Y a t’il un </a:t>
            </a:r>
            <a:r>
              <a:rPr lang="fr-FR" altLang="fr-FR" b="1"/>
              <a:t>Framework</a:t>
            </a:r>
            <a:r>
              <a:rPr lang="fr-FR" altLang="fr-FR"/>
              <a:t> qui réponde à ma problématique. Bien sur ce ci est à mettre en regard de la durée de vie de l’applicatif en cours de construction car l’utilisation d’un Framework suppose un investissement non négligeable. Un Framework est plus qu’une simple librairie car s’attaque en général. Exemple : Hibernate pour le mapping O/R, Struts pour le modèle MVC, Spring pour l’injection de dépendance, Log4j pour la gestion des logs,….</a:t>
            </a:r>
          </a:p>
          <a:p>
            <a:pPr eaLnBrk="1" hangingPunct="1"/>
            <a:r>
              <a:rPr lang="fr-FR" altLang="fr-FR"/>
              <a:t>2) </a:t>
            </a:r>
            <a:r>
              <a:rPr lang="fr-FR" altLang="fr-FR" b="1"/>
              <a:t>Sinon</a:t>
            </a:r>
            <a:r>
              <a:rPr lang="fr-FR" altLang="fr-FR"/>
              <a:t> Existe il </a:t>
            </a:r>
            <a:r>
              <a:rPr lang="fr-FR" altLang="fr-FR" b="1"/>
              <a:t>une bibliothèque libre</a:t>
            </a:r>
            <a:r>
              <a:rPr lang="fr-FR" altLang="fr-FR"/>
              <a:t> d’utilisation qui résolve mon problème sous entendu de manière plus générale. On pense notamment aux bibliothèques des </a:t>
            </a:r>
            <a:r>
              <a:rPr lang="fr-FR" altLang="fr-FR" u="sng">
                <a:hlinkClick r:id="rId3"/>
              </a:rPr>
              <a:t>commons</a:t>
            </a:r>
            <a:r>
              <a:rPr lang="fr-FR" altLang="fr-FR"/>
              <a:t> qui sont des utilitaires qui sont utilisés dans un grand nombre de projets libres (envoi de mail, fichiers CSV, utilitaires de manipulation de collections. Ce pourrait être également JfreeChart pour les graphiques.</a:t>
            </a:r>
          </a:p>
        </p:txBody>
      </p:sp>
      <p:sp>
        <p:nvSpPr>
          <p:cNvPr id="193540" name="Espace réservé du numéro de diapositive 3">
            <a:extLst>
              <a:ext uri="{FF2B5EF4-FFF2-40B4-BE49-F238E27FC236}">
                <a16:creationId xmlns:a16="http://schemas.microsoft.com/office/drawing/2014/main" id="{80D89416-3DB7-457E-A549-D0A4ADD6D7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ED6DDD-9F9E-450A-A0C7-784E9FB86E51}" type="slidenum">
              <a:rPr lang="fr-FR" altLang="fr-FR"/>
              <a:pPr>
                <a:spcBef>
                  <a:spcPct val="0"/>
                </a:spcBef>
              </a:pPr>
              <a:t>139</a:t>
            </a:fld>
            <a:endParaRPr lang="fr-FR" altLang="fr-FR"/>
          </a:p>
        </p:txBody>
      </p:sp>
    </p:spTree>
    <p:extLst>
      <p:ext uri="{BB962C8B-B14F-4D97-AF65-F5344CB8AC3E}">
        <p14:creationId xmlns:p14="http://schemas.microsoft.com/office/powerpoint/2010/main" val="33743490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5FE-155E-2EBD-E0CD-A59176162F14}"/>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69B96681-BF56-2526-9B8B-ED1ADD04D6AA}"/>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F61DB148-D8D7-B580-6FAB-AFACD189E8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013EB70-68A4-D48C-78E1-27B027995C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146</a:t>
            </a:fld>
            <a:endParaRPr lang="fr-FR" altLang="fr-FR"/>
          </a:p>
        </p:txBody>
      </p:sp>
    </p:spTree>
    <p:extLst>
      <p:ext uri="{BB962C8B-B14F-4D97-AF65-F5344CB8AC3E}">
        <p14:creationId xmlns:p14="http://schemas.microsoft.com/office/powerpoint/2010/main" val="22015402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0D81-96E2-BBB4-29D6-DB571D02839A}"/>
            </a:ext>
          </a:extLst>
        </p:cNvPr>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92E6D26E-6714-0FC8-2D4B-86A77A253709}"/>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9F183F08-A023-C3F8-F36C-BCD8E545C1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6758D565-5051-E870-D6EC-E860C5E1F0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147</a:t>
            </a:fld>
            <a:endParaRPr lang="fr-FR" altLang="fr-FR"/>
          </a:p>
        </p:txBody>
      </p:sp>
    </p:spTree>
    <p:extLst>
      <p:ext uri="{BB962C8B-B14F-4D97-AF65-F5344CB8AC3E}">
        <p14:creationId xmlns:p14="http://schemas.microsoft.com/office/powerpoint/2010/main" val="1944008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a:extLst>
              <a:ext uri="{FF2B5EF4-FFF2-40B4-BE49-F238E27FC236}">
                <a16:creationId xmlns:a16="http://schemas.microsoft.com/office/drawing/2014/main" id="{59471A05-C003-4D5B-9C42-03ABD15F3F57}"/>
              </a:ext>
            </a:extLst>
          </p:cNvPr>
          <p:cNvSpPr>
            <a:spLocks noGrp="1" noRot="1" noChangeAspect="1" noTextEdit="1"/>
          </p:cNvSpPr>
          <p:nvPr>
            <p:ph type="sldImg"/>
          </p:nvPr>
        </p:nvSpPr>
        <p:spPr>
          <a:ln/>
        </p:spPr>
      </p:sp>
      <p:sp>
        <p:nvSpPr>
          <p:cNvPr id="248835" name="Espace réservé des commentaires 2">
            <a:extLst>
              <a:ext uri="{FF2B5EF4-FFF2-40B4-BE49-F238E27FC236}">
                <a16:creationId xmlns:a16="http://schemas.microsoft.com/office/drawing/2014/main" id="{C5EC91FE-A06E-4E21-8CD9-D7289716D9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Pour toString ne pas le faire trop tôt : il faut les attributs</a:t>
            </a:r>
          </a:p>
        </p:txBody>
      </p:sp>
      <p:sp>
        <p:nvSpPr>
          <p:cNvPr id="248836" name="Espace réservé du numéro de diapositive 3">
            <a:extLst>
              <a:ext uri="{FF2B5EF4-FFF2-40B4-BE49-F238E27FC236}">
                <a16:creationId xmlns:a16="http://schemas.microsoft.com/office/drawing/2014/main" id="{17FFCED2-1733-4336-B83C-C9BEE63D7D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7071C-7136-44EF-8AC4-30D03EFE2EE2}" type="slidenum">
              <a:rPr lang="fr-FR" altLang="fr-FR"/>
              <a:pPr>
                <a:spcBef>
                  <a:spcPct val="0"/>
                </a:spcBef>
              </a:pPr>
              <a:t>148</a:t>
            </a:fld>
            <a:endParaRPr lang="fr-FR" altLang="fr-FR"/>
          </a:p>
        </p:txBody>
      </p:sp>
    </p:spTree>
    <p:extLst>
      <p:ext uri="{BB962C8B-B14F-4D97-AF65-F5344CB8AC3E}">
        <p14:creationId xmlns:p14="http://schemas.microsoft.com/office/powerpoint/2010/main" val="1987025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180000" cy="180000"/>
          </a:xfrm>
          <a:ln>
            <a:solidFill>
              <a:schemeClr val="tx1">
                <a:alpha val="0"/>
              </a:schemeClr>
            </a:solidFill>
          </a:ln>
        </p:spPr>
        <p:txBody>
          <a:bodyPr/>
          <a:lstStyle>
            <a:lvl1pPr>
              <a:defRPr sz="100">
                <a:solidFill>
                  <a:schemeClr val="tx1">
                    <a:alpha val="0"/>
                  </a:schemeClr>
                </a:solidFill>
              </a:defRPr>
            </a:lvl1pPr>
          </a:lstStyle>
          <a:p>
            <a:r>
              <a:rPr lang="fr-FR"/>
              <a:t>Titre</a:t>
            </a:r>
          </a:p>
        </p:txBody>
      </p:sp>
      <p:sp>
        <p:nvSpPr>
          <p:cNvPr id="2" name="Espace réservé de la date 1"/>
          <p:cNvSpPr>
            <a:spLocks noGrp="1"/>
          </p:cNvSpPr>
          <p:nvPr>
            <p:ph type="dt" sz="half" idx="10"/>
          </p:nvPr>
        </p:nvSpPr>
        <p:spPr bwMode="gray"/>
        <p:txBody>
          <a:bodyPr/>
          <a:lstStyle/>
          <a:p>
            <a:pPr algn="r"/>
            <a:r>
              <a:rPr lang="fr-FR" cap="all"/>
              <a:t>XX/XX/XXXX</a:t>
            </a:r>
          </a:p>
        </p:txBody>
      </p:sp>
      <p:sp>
        <p:nvSpPr>
          <p:cNvPr id="3" name="Espace réservé du pied de page 2"/>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8" name="Espace réservé du numéro de diapositive 7"/>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11" name="Espace réservé du texte 10"/>
          <p:cNvSpPr>
            <a:spLocks noGrp="1"/>
          </p:cNvSpPr>
          <p:nvPr>
            <p:ph type="body" sz="quarter" idx="13" hasCustomPrompt="1"/>
          </p:nvPr>
        </p:nvSpPr>
        <p:spPr bwMode="gray">
          <a:xfrm>
            <a:off x="360000" y="2346046"/>
            <a:ext cx="8424000" cy="2077200"/>
          </a:xfrm>
        </p:spPr>
        <p:txBody>
          <a:bodyPr/>
          <a:lstStyle>
            <a:lvl1pPr>
              <a:lnSpc>
                <a:spcPct val="90000"/>
              </a:lnSpc>
              <a:spcAft>
                <a:spcPts val="0"/>
              </a:spcAft>
              <a:defRPr sz="3250" b="1" cap="all" baseline="0"/>
            </a:lvl1pPr>
            <a:lvl2pPr marL="0" indent="0">
              <a:spcBef>
                <a:spcPts val="500"/>
              </a:spcBef>
              <a:spcAft>
                <a:spcPts val="0"/>
              </a:spcAft>
              <a:buNone/>
              <a:defRPr sz="1850"/>
            </a:lvl2pPr>
          </a:lstStyle>
          <a:p>
            <a:pPr lvl="0"/>
            <a:r>
              <a:rPr lang="fr-FR"/>
              <a:t>Titre</a:t>
            </a:r>
          </a:p>
          <a:p>
            <a:pPr lvl="1"/>
            <a:r>
              <a:rPr lang="fr-FR"/>
              <a:t>Sous-titre</a:t>
            </a:r>
          </a:p>
        </p:txBody>
      </p:sp>
      <p:cxnSp>
        <p:nvCxnSpPr>
          <p:cNvPr id="12" name="Connecteur droit 11"/>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171" y="159582"/>
            <a:ext cx="1607283" cy="1456227"/>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3370" y="349250"/>
            <a:ext cx="1098689" cy="1098689"/>
          </a:xfrm>
          <a:prstGeom prst="rect">
            <a:avLst/>
          </a:prstGeom>
        </p:spPr>
      </p:pic>
    </p:spTree>
    <p:extLst>
      <p:ext uri="{BB962C8B-B14F-4D97-AF65-F5344CB8AC3E}">
        <p14:creationId xmlns:p14="http://schemas.microsoft.com/office/powerpoint/2010/main" val="348390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DEB2B-92C0-4620-9610-ED92A84033E1}"/>
              </a:ext>
            </a:extLst>
          </p:cNvPr>
          <p:cNvSpPr/>
          <p:nvPr userDrawn="1"/>
        </p:nvSpPr>
        <p:spPr>
          <a:xfrm>
            <a:off x="0" y="627534"/>
            <a:ext cx="9144000" cy="45159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bwMode="gray">
          <a:xfrm>
            <a:off x="359999" y="738000"/>
            <a:ext cx="8424000" cy="40464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396000" indent="-396000">
              <a:buFont typeface="+mj-lt"/>
              <a:buAutoNum type="arabicPeriod"/>
              <a:defRPr sz="3250"/>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Tree>
    <p:extLst>
      <p:ext uri="{BB962C8B-B14F-4D97-AF65-F5344CB8AC3E}">
        <p14:creationId xmlns:p14="http://schemas.microsoft.com/office/powerpoint/2010/main" val="190859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359999" y="900000"/>
            <a:ext cx="8424000" cy="720000"/>
          </a:xfrm>
        </p:spPr>
        <p:txBody>
          <a:bodyPr/>
          <a:lstStyle/>
          <a:p>
            <a:r>
              <a:rPr lang="fr-FR" noProof="0"/>
              <a:t>Titre</a:t>
            </a:r>
            <a:endParaRPr lang="fr-FR"/>
          </a:p>
        </p:txBody>
      </p:sp>
      <p:sp>
        <p:nvSpPr>
          <p:cNvPr id="5" name="Espace réservé de la date 4"/>
          <p:cNvSpPr>
            <a:spLocks noGrp="1"/>
          </p:cNvSpPr>
          <p:nvPr>
            <p:ph type="dt" sz="half" idx="10"/>
          </p:nvPr>
        </p:nvSpPr>
        <p:spPr bwMode="gray"/>
        <p:txBody>
          <a:bodyPr/>
          <a:lstStyle/>
          <a:p>
            <a:pPr algn="r"/>
            <a:r>
              <a:rPr lang="fr-FR" cap="all"/>
              <a:t>XX/XX/XXXX</a:t>
            </a:r>
          </a:p>
        </p:txBody>
      </p:sp>
      <p:sp>
        <p:nvSpPr>
          <p:cNvPr id="6" name="Espace réservé du pied de page 5"/>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9" name="Espace réservé du contenu 8"/>
          <p:cNvSpPr>
            <a:spLocks noGrp="1"/>
          </p:cNvSpPr>
          <p:nvPr>
            <p:ph sz="quarter" idx="14" hasCustomPrompt="1"/>
          </p:nvPr>
        </p:nvSpPr>
        <p:spPr bwMode="gray">
          <a:xfrm>
            <a:off x="359998" y="1836000"/>
            <a:ext cx="8424000" cy="2574000"/>
          </a:xfrm>
        </p:spPr>
        <p:txBody>
          <a:bodyPr/>
          <a:lstStyle>
            <a:lvl1pPr>
              <a:defRPr/>
            </a:lvl1pPr>
            <a:lvl2pPr>
              <a:defRPr/>
            </a:lvl2pPr>
            <a:lvl3pPr>
              <a:defRPr/>
            </a:lvl3pPr>
            <a:lvl4pPr>
              <a:defRPr/>
            </a:lvl4pPr>
            <a:lvl5pPr>
              <a:defRPr/>
            </a:lvl5p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15" name="Espace réservé du texte 9"/>
          <p:cNvSpPr>
            <a:spLocks noGrp="1"/>
          </p:cNvSpPr>
          <p:nvPr>
            <p:ph type="body" sz="quarter" idx="13" hasCustomPrompt="1"/>
          </p:nvPr>
        </p:nvSpPr>
        <p:spPr bwMode="gray">
          <a:xfrm>
            <a:off x="3312000" y="180000"/>
            <a:ext cx="5472000" cy="360000"/>
          </a:xfrm>
        </p:spPr>
        <p:txBody>
          <a:bodyPr/>
          <a:lstStyle>
            <a:lvl1pPr marL="108000" indent="-108000" algn="r">
              <a:spcAft>
                <a:spcPts val="0"/>
              </a:spcAft>
              <a:buFont typeface="+mj-lt"/>
              <a:buAutoNum type="arabicPeriod"/>
              <a:defRPr sz="750" b="1"/>
            </a:lvl1pPr>
            <a:lvl2pPr marL="108000" indent="-108000" algn="r">
              <a:spcBef>
                <a:spcPts val="0"/>
              </a:spcBef>
              <a:spcAft>
                <a:spcPts val="0"/>
              </a:spcAft>
              <a:buFont typeface="+mj-lt"/>
              <a:buAutoNum type="alphaLcPeriod"/>
              <a:defRPr sz="750"/>
            </a:lvl2pPr>
          </a:lstStyle>
          <a:p>
            <a:pPr lvl="0"/>
            <a:r>
              <a:rPr lang="fr-FR"/>
              <a:t>Titre</a:t>
            </a:r>
          </a:p>
          <a:p>
            <a:pPr lvl="1"/>
            <a:r>
              <a:rPr lang="fr-FR"/>
              <a:t>Sous-titre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9999" y="900000"/>
            <a:ext cx="8424000" cy="720000"/>
          </a:xfrm>
        </p:spPr>
        <p:txBody>
          <a:bodyPr/>
          <a:lstStyle>
            <a:lvl1pPr>
              <a:defRPr/>
            </a:lvl1pPr>
          </a:lstStyle>
          <a:p>
            <a:r>
              <a:rPr lang="fr-FR"/>
              <a:t>Titre</a:t>
            </a:r>
          </a:p>
        </p:txBody>
      </p:sp>
      <p:sp>
        <p:nvSpPr>
          <p:cNvPr id="3" name="Espace réservé de la date 2"/>
          <p:cNvSpPr>
            <a:spLocks noGrp="1"/>
          </p:cNvSpPr>
          <p:nvPr>
            <p:ph type="dt" sz="half" idx="10"/>
          </p:nvPr>
        </p:nvSpPr>
        <p:spPr bwMode="gray"/>
        <p:txBody>
          <a:bodyPr/>
          <a:lstStyle/>
          <a:p>
            <a:pPr algn="r"/>
            <a:r>
              <a:rPr lang="fr-FR" cap="all"/>
              <a:t>XX/XX/XXXX</a:t>
            </a:r>
          </a:p>
        </p:txBody>
      </p:sp>
      <p:sp>
        <p:nvSpPr>
          <p:cNvPr id="4" name="Espace réservé du pied de page 3"/>
          <p:cNvSpPr>
            <a:spLocks noGrp="1"/>
          </p:cNvSpPr>
          <p:nvPr>
            <p:ph type="ftr" sz="quarter" idx="11"/>
          </p:nvPr>
        </p:nvSpPr>
        <p:spPr bwMode="gray"/>
        <p:txBody>
          <a:bodyPr/>
          <a:lstStyle/>
          <a:p>
            <a:r>
              <a:rPr lang="fr-FR"/>
              <a:t>Institut de la Gestion publique et du Développement économique / Les bonnes pratiques Java</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a:t>
            </a:fld>
            <a:endParaRPr lang="fr-FR"/>
          </a:p>
        </p:txBody>
      </p:sp>
      <p:sp>
        <p:nvSpPr>
          <p:cNvPr id="8" name="Espace réservé du texte 7"/>
          <p:cNvSpPr>
            <a:spLocks noGrp="1"/>
          </p:cNvSpPr>
          <p:nvPr>
            <p:ph type="body" sz="quarter" idx="13" hasCustomPrompt="1"/>
          </p:nvPr>
        </p:nvSpPr>
        <p:spPr bwMode="gray">
          <a:xfrm>
            <a:off x="359998" y="1891968"/>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9" name="Espace réservé du texte 7"/>
          <p:cNvSpPr>
            <a:spLocks noGrp="1"/>
          </p:cNvSpPr>
          <p:nvPr>
            <p:ph type="body" sz="quarter" idx="14" hasCustomPrompt="1"/>
          </p:nvPr>
        </p:nvSpPr>
        <p:spPr bwMode="gray">
          <a:xfrm>
            <a:off x="3312000"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10" name="Espace réservé du texte 7"/>
          <p:cNvSpPr>
            <a:spLocks noGrp="1"/>
          </p:cNvSpPr>
          <p:nvPr>
            <p:ph type="body" sz="quarter" idx="15" hasCustomPrompt="1"/>
          </p:nvPr>
        </p:nvSpPr>
        <p:spPr bwMode="gray">
          <a:xfrm>
            <a:off x="6263999" y="1893600"/>
            <a:ext cx="2520000" cy="253080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Tree>
    <p:extLst>
      <p:ext uri="{BB962C8B-B14F-4D97-AF65-F5344CB8AC3E}">
        <p14:creationId xmlns:p14="http://schemas.microsoft.com/office/powerpoint/2010/main" val="164103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Tree>
    <p:extLst>
      <p:ext uri="{BB962C8B-B14F-4D97-AF65-F5344CB8AC3E}">
        <p14:creationId xmlns:p14="http://schemas.microsoft.com/office/powerpoint/2010/main" val="1709179656"/>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835696" y="31916"/>
            <a:ext cx="5904001" cy="720000"/>
          </a:xfrm>
        </p:spPr>
        <p:txBody>
          <a:bodyPr anchor="ctr"/>
          <a:lstStyle/>
          <a:p>
            <a:r>
              <a:rPr lang="fr-FR"/>
              <a:t>Cliquez pour modifier le style du titre</a:t>
            </a:r>
          </a:p>
        </p:txBody>
      </p:sp>
      <p:sp>
        <p:nvSpPr>
          <p:cNvPr id="4" name="Rectangle 12">
            <a:extLst>
              <a:ext uri="{FF2B5EF4-FFF2-40B4-BE49-F238E27FC236}">
                <a16:creationId xmlns:a16="http://schemas.microsoft.com/office/drawing/2014/main" id="{4A157089-7080-449E-8F52-C57A80F5EAA8}"/>
              </a:ext>
            </a:extLst>
          </p:cNvPr>
          <p:cNvSpPr>
            <a:spLocks noGrp="1" noChangeArrowheads="1"/>
          </p:cNvSpPr>
          <p:nvPr>
            <p:ph type="dt" sz="half" idx="10"/>
          </p:nvPr>
        </p:nvSpPr>
        <p:spPr>
          <a:ln/>
        </p:spPr>
        <p:txBody>
          <a:bodyPr/>
          <a:lstStyle>
            <a:lvl1pPr>
              <a:defRPr/>
            </a:lvl1pPr>
          </a:lstStyle>
          <a:p>
            <a:pPr>
              <a:defRPr/>
            </a:pPr>
            <a:endParaRPr lang="fr-FR"/>
          </a:p>
        </p:txBody>
      </p:sp>
      <p:sp>
        <p:nvSpPr>
          <p:cNvPr id="5" name="Rectangle 13">
            <a:extLst>
              <a:ext uri="{FF2B5EF4-FFF2-40B4-BE49-F238E27FC236}">
                <a16:creationId xmlns:a16="http://schemas.microsoft.com/office/drawing/2014/main" id="{4407AF3A-6DFA-4C73-A9C7-59F7DC78E13B}"/>
              </a:ext>
            </a:extLst>
          </p:cNvPr>
          <p:cNvSpPr>
            <a:spLocks noGrp="1" noChangeArrowheads="1"/>
          </p:cNvSpPr>
          <p:nvPr>
            <p:ph type="ftr" sz="quarter" idx="11"/>
          </p:nvPr>
        </p:nvSpPr>
        <p:spPr>
          <a:ln/>
        </p:spPr>
        <p:txBody>
          <a:bodyPr/>
          <a:lstStyle>
            <a:lvl1pPr>
              <a:defRPr/>
            </a:lvl1pPr>
          </a:lstStyle>
          <a:p>
            <a:pPr>
              <a:defRPr/>
            </a:pPr>
            <a:r>
              <a:rPr lang="fr-FR"/>
              <a:t>Institut de la Gestion publique et du Développement économique / Les bonnes pratiques Java</a:t>
            </a:r>
          </a:p>
          <a:p>
            <a:pPr>
              <a:defRPr/>
            </a:pPr>
            <a:endParaRPr lang="fr-FR"/>
          </a:p>
        </p:txBody>
      </p:sp>
      <p:sp>
        <p:nvSpPr>
          <p:cNvPr id="6" name="Rectangle 14">
            <a:extLst>
              <a:ext uri="{FF2B5EF4-FFF2-40B4-BE49-F238E27FC236}">
                <a16:creationId xmlns:a16="http://schemas.microsoft.com/office/drawing/2014/main" id="{EA101960-548C-42E7-89CB-10591876BFFB}"/>
              </a:ext>
            </a:extLst>
          </p:cNvPr>
          <p:cNvSpPr>
            <a:spLocks noGrp="1" noChangeArrowheads="1"/>
          </p:cNvSpPr>
          <p:nvPr>
            <p:ph type="sldNum" sz="quarter" idx="12"/>
          </p:nvPr>
        </p:nvSpPr>
        <p:spPr>
          <a:ln/>
        </p:spPr>
        <p:txBody>
          <a:bodyPr/>
          <a:lstStyle>
            <a:lvl1pPr>
              <a:defRPr/>
            </a:lvl1pPr>
          </a:lstStyle>
          <a:p>
            <a:fld id="{525F5842-2F75-4085-B347-9AC483E7DE5A}" type="slidenum">
              <a:rPr lang="fr-FR" altLang="fr-FR"/>
              <a:pPr/>
              <a:t>‹#›</a:t>
            </a:fld>
            <a:endParaRPr lang="fr-FR" altLang="fr-FR"/>
          </a:p>
        </p:txBody>
      </p:sp>
      <p:sp>
        <p:nvSpPr>
          <p:cNvPr id="7" name="ZoneTexte 6">
            <a:extLst>
              <a:ext uri="{FF2B5EF4-FFF2-40B4-BE49-F238E27FC236}">
                <a16:creationId xmlns:a16="http://schemas.microsoft.com/office/drawing/2014/main" id="{59E84622-0DFB-4B2C-9A3E-A4CD6E5DF78E}"/>
              </a:ext>
            </a:extLst>
          </p:cNvPr>
          <p:cNvSpPr txBox="1"/>
          <p:nvPr userDrawn="1"/>
        </p:nvSpPr>
        <p:spPr>
          <a:xfrm>
            <a:off x="360727" y="771550"/>
            <a:ext cx="8423272" cy="2880320"/>
          </a:xfrm>
          <a:prstGeom prst="rect">
            <a:avLst/>
          </a:prstGeom>
          <a:noFill/>
        </p:spPr>
        <p:txBody>
          <a:bodyPr wrap="square" rtlCol="0">
            <a:spAutoFit/>
          </a:bodyPr>
          <a:lstStyle/>
          <a:p>
            <a:endParaRPr lang="fr-FR"/>
          </a:p>
        </p:txBody>
      </p:sp>
    </p:spTree>
    <p:extLst>
      <p:ext uri="{BB962C8B-B14F-4D97-AF65-F5344CB8AC3E}">
        <p14:creationId xmlns:p14="http://schemas.microsoft.com/office/powerpoint/2010/main" val="3408981049"/>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re et contenu_">
    <p:spTree>
      <p:nvGrpSpPr>
        <p:cNvPr id="1" name=""/>
        <p:cNvGrpSpPr/>
        <p:nvPr/>
      </p:nvGrpSpPr>
      <p:grpSpPr>
        <a:xfrm>
          <a:off x="0" y="0"/>
          <a:ext cx="0" cy="0"/>
          <a:chOff x="0" y="0"/>
          <a:chExt cx="0" cy="0"/>
        </a:xfrm>
      </p:grpSpPr>
      <p:sp>
        <p:nvSpPr>
          <p:cNvPr id="145" name="PlaceHolder 1"/>
          <p:cNvSpPr>
            <a:spLocks noGrp="1"/>
          </p:cNvSpPr>
          <p:nvPr>
            <p:ph type="title"/>
          </p:nvPr>
        </p:nvSpPr>
        <p:spPr>
          <a:xfrm>
            <a:off x="360000" y="900000"/>
            <a:ext cx="8422920" cy="718920"/>
          </a:xfrm>
          <a:prstGeom prst="rect">
            <a:avLst/>
          </a:prstGeom>
          <a:noFill/>
          <a:ln w="0">
            <a:noFill/>
          </a:ln>
        </p:spPr>
        <p:txBody>
          <a:bodyPr lIns="0" tIns="0" rIns="0" bIns="0" anchor="ctr">
            <a:noAutofit/>
          </a:bodyPr>
          <a:lstStyle/>
          <a:p>
            <a:pPr indent="0" algn="ctr">
              <a:buNone/>
            </a:pPr>
            <a:endParaRPr lang="fr-FR" sz="4400" b="0" u="none" strike="noStrike">
              <a:solidFill>
                <a:srgbClr val="000000"/>
              </a:solidFill>
              <a:uFillTx/>
              <a:latin typeface="Arial"/>
            </a:endParaRPr>
          </a:p>
        </p:txBody>
      </p:sp>
      <p:sp>
        <p:nvSpPr>
          <p:cNvPr id="146" name="PlaceHolder 2"/>
          <p:cNvSpPr>
            <a:spLocks noGrp="1"/>
          </p:cNvSpPr>
          <p:nvPr>
            <p:ph/>
          </p:nvPr>
        </p:nvSpPr>
        <p:spPr>
          <a:xfrm>
            <a:off x="360000" y="1836000"/>
            <a:ext cx="8422920" cy="2572920"/>
          </a:xfrm>
          <a:prstGeom prst="rect">
            <a:avLst/>
          </a:prstGeom>
          <a:noFill/>
          <a:ln w="0">
            <a:noFill/>
          </a:ln>
        </p:spPr>
        <p:txBody>
          <a:bodyPr lIns="0" tIns="0" rIns="0" bIns="0" anchor="t">
            <a:normAutofit/>
          </a:bodyPr>
          <a:lstStyle/>
          <a:p>
            <a:pPr indent="0">
              <a:spcBef>
                <a:spcPts val="1417"/>
              </a:spcBef>
              <a:buNone/>
            </a:pPr>
            <a:endParaRPr lang="fr-FR" sz="3200" b="0" u="none" strike="noStrike">
              <a:solidFill>
                <a:srgbClr val="000000"/>
              </a:solidFill>
              <a:uFillTx/>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BB7124FE-2BD2-4EC9-8098-1B75B496FD28}" type="slidenum">
              <a:t>‹#›</a:t>
            </a:fld>
            <a:endParaRPr/>
          </a:p>
        </p:txBody>
      </p:sp>
      <p:sp>
        <p:nvSpPr>
          <p:cNvPr id="6" name="PlaceHolder 5"/>
          <p:cNvSpPr>
            <a:spLocks noGrp="1"/>
          </p:cNvSpPr>
          <p:nvPr>
            <p:ph type="dt" idx="45"/>
          </p:nvPr>
        </p:nvSpPr>
        <p:spPr/>
        <p:txBody>
          <a:bodyPr/>
          <a:lstStyle/>
          <a:p>
            <a:endParaRPr/>
          </a:p>
        </p:txBody>
      </p:sp>
    </p:spTree>
    <p:extLst>
      <p:ext uri="{BB962C8B-B14F-4D97-AF65-F5344CB8AC3E}">
        <p14:creationId xmlns:p14="http://schemas.microsoft.com/office/powerpoint/2010/main" val="423159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9999" y="900000"/>
            <a:ext cx="8424000" cy="720000"/>
          </a:xfrm>
          <a:prstGeom prst="rect">
            <a:avLst/>
          </a:prstGeom>
        </p:spPr>
        <p:txBody>
          <a:bodyPr vert="horz" lIns="0" tIns="0" rIns="0" bIns="0" rtlCol="0" anchor="t" anchorCtr="0">
            <a:noAutofit/>
          </a:bodyPr>
          <a:lstStyle/>
          <a:p>
            <a:r>
              <a:rPr lang="fr-FR" noProof="0"/>
              <a:t>Titre</a:t>
            </a:r>
          </a:p>
        </p:txBody>
      </p:sp>
      <p:sp>
        <p:nvSpPr>
          <p:cNvPr id="3" name="Espace réservé du texte 2"/>
          <p:cNvSpPr>
            <a:spLocks noGrp="1"/>
          </p:cNvSpPr>
          <p:nvPr>
            <p:ph type="body" idx="1"/>
          </p:nvPr>
        </p:nvSpPr>
        <p:spPr bwMode="gray">
          <a:xfrm>
            <a:off x="359999" y="1836000"/>
            <a:ext cx="8424000" cy="2574000"/>
          </a:xfrm>
          <a:prstGeom prst="rect">
            <a:avLst/>
          </a:prstGeom>
        </p:spPr>
        <p:txBody>
          <a:bodyPr vert="horz" lIns="0" tIns="0" rIns="0" bIns="0" rtlCol="0" anchor="t" anchorCtr="0">
            <a:no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4" name="Espace réservé de la date 3"/>
          <p:cNvSpPr>
            <a:spLocks noGrp="1"/>
          </p:cNvSpPr>
          <p:nvPr>
            <p:ph type="dt" sz="half" idx="2"/>
          </p:nvPr>
        </p:nvSpPr>
        <p:spPr bwMode="gray">
          <a:xfrm>
            <a:off x="7614000" y="4783500"/>
            <a:ext cx="1170000" cy="360000"/>
          </a:xfrm>
          <a:prstGeom prst="rect">
            <a:avLst/>
          </a:prstGeom>
        </p:spPr>
        <p:txBody>
          <a:bodyPr vert="horz" lIns="0" tIns="0" rIns="0" bIns="0" rtlCol="0" anchor="ctr" anchorCtr="0">
            <a:noAutofit/>
          </a:bodyPr>
          <a:lstStyle>
            <a:lvl1pPr algn="ctr">
              <a:defRPr sz="750" b="1">
                <a:solidFill>
                  <a:schemeClr val="tx1"/>
                </a:solidFill>
              </a:defRPr>
            </a:lvl1pPr>
          </a:lstStyle>
          <a:p>
            <a:pPr algn="r"/>
            <a:r>
              <a:rPr lang="fr-FR" cap="all"/>
              <a:t>XX/XX/XXXX</a:t>
            </a:r>
          </a:p>
        </p:txBody>
      </p:sp>
      <p:sp>
        <p:nvSpPr>
          <p:cNvPr id="5" name="Espace réservé du pied de page 4"/>
          <p:cNvSpPr>
            <a:spLocks noGrp="1"/>
          </p:cNvSpPr>
          <p:nvPr>
            <p:ph type="ftr" sz="quarter" idx="3"/>
          </p:nvPr>
        </p:nvSpPr>
        <p:spPr bwMode="gray">
          <a:xfrm>
            <a:off x="360000" y="4783500"/>
            <a:ext cx="5904000" cy="360000"/>
          </a:xfrm>
          <a:prstGeom prst="rect">
            <a:avLst/>
          </a:prstGeom>
        </p:spPr>
        <p:txBody>
          <a:bodyPr vert="horz" lIns="0" tIns="0" rIns="0" bIns="0" rtlCol="0" anchor="ctr" anchorCtr="0">
            <a:noAutofit/>
          </a:bodyPr>
          <a:lstStyle>
            <a:lvl1pPr algn="l">
              <a:defRPr sz="750" b="1">
                <a:solidFill>
                  <a:schemeClr val="tx1"/>
                </a:solidFill>
              </a:defRPr>
            </a:lvl1pPr>
          </a:lstStyle>
          <a:p>
            <a:r>
              <a:rPr lang="fr-FR"/>
              <a:t>Institut de la Gestion publique et du Développement économique / Les bonnes pratiques Java</a:t>
            </a:r>
          </a:p>
        </p:txBody>
      </p:sp>
      <p:sp>
        <p:nvSpPr>
          <p:cNvPr id="6" name="Espace réservé du numéro de diapositive 5"/>
          <p:cNvSpPr>
            <a:spLocks noGrp="1"/>
          </p:cNvSpPr>
          <p:nvPr>
            <p:ph type="sldNum" sz="quarter" idx="4"/>
          </p:nvPr>
        </p:nvSpPr>
        <p:spPr bwMode="gray">
          <a:xfrm>
            <a:off x="6264000" y="4783500"/>
            <a:ext cx="1350000" cy="360000"/>
          </a:xfrm>
          <a:prstGeom prst="rect">
            <a:avLst/>
          </a:prstGeom>
        </p:spPr>
        <p:txBody>
          <a:bodyPr vert="horz" lIns="0" tIns="0" rIns="0" bIns="0" rtlCol="0" anchor="ctr" anchorCtr="0">
            <a:noAutofit/>
          </a:bodyPr>
          <a:lstStyle>
            <a:lvl1pPr algn="r">
              <a:defRPr sz="750" b="1">
                <a:solidFill>
                  <a:schemeClr val="tx1"/>
                </a:solidFill>
              </a:defRPr>
            </a:lvl1pPr>
          </a:lstStyle>
          <a:p>
            <a:fld id="{733122C9-A0B9-462F-8757-0847AD287B63}" type="slidenum">
              <a:rPr lang="fr-FR" smtClean="0"/>
              <a:pPr/>
              <a:t>‹#›</a:t>
            </a:fld>
            <a:endParaRPr lang="fr-FR"/>
          </a:p>
        </p:txBody>
      </p:sp>
      <p:cxnSp>
        <p:nvCxnSpPr>
          <p:cNvPr id="10" name="Connecteur droit 9"/>
          <p:cNvCxnSpPr/>
          <p:nvPr userDrawn="1"/>
        </p:nvCxnSpPr>
        <p:spPr bwMode="gray">
          <a:xfrm>
            <a:off x="360000" y="4784400"/>
            <a:ext cx="8424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9483" y="110279"/>
            <a:ext cx="552807" cy="500852"/>
          </a:xfrm>
          <a:prstGeom prst="rect">
            <a:avLst/>
          </a:prstGeom>
        </p:spPr>
      </p:pic>
      <p:pic>
        <p:nvPicPr>
          <p:cNvPr id="11" name="Imag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50474" y="182454"/>
            <a:ext cx="358447" cy="358447"/>
          </a:xfrm>
          <a:prstGeom prst="rect">
            <a:avLst/>
          </a:prstGeom>
        </p:spPr>
      </p:pic>
    </p:spTree>
  </p:cSld>
  <p:clrMap bg1="lt1" tx1="dk1" bg2="lt2" tx2="dk2" accent1="accent1" accent2="accent2" accent3="accent3" accent4="accent4" accent5="accent5" accent6="accent6" hlink="hlink" folHlink="folHlink"/>
  <p:sldLayoutIdLst>
    <p:sldLayoutId id="2147483812" r:id="rId1"/>
    <p:sldLayoutId id="2147483811" r:id="rId2"/>
    <p:sldLayoutId id="2147483798" r:id="rId3"/>
    <p:sldLayoutId id="2147483810" r:id="rId4"/>
    <p:sldLayoutId id="2147483814" r:id="rId5"/>
    <p:sldLayoutId id="2147483816" r:id="rId6"/>
    <p:sldLayoutId id="2147483817" r:id="rId7"/>
  </p:sldLayoutIdLst>
  <p:hf hdr="0"/>
  <p:txStyles>
    <p:title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survey.stackoverflow.co/2025/technology#most-popular-technologies-language" TargetMode="External"/><Relationship Id="rId13" Type="http://schemas.openxmlformats.org/officeDocument/2006/relationships/image" Target="../media/image16.png"/><Relationship Id="rId3" Type="http://schemas.openxmlformats.org/officeDocument/2006/relationships/hyperlink" Target="https://www.bairesdev.com/blog/top-programming-languages/" TargetMode="External"/><Relationship Id="rId7" Type="http://schemas.openxmlformats.org/officeDocument/2006/relationships/hyperlink" Target="https://www.itta.net/blog/top-10-des-langages-de-programmation-incontournables-en-2025/#h-tableau-comparatif-des-differents-langages" TargetMode="External"/><Relationship Id="rId12" Type="http://schemas.openxmlformats.org/officeDocument/2006/relationships/image" Target="../media/image15.png"/><Relationship Id="rId2" Type="http://schemas.openxmlformats.org/officeDocument/2006/relationships/hyperlink" Target="https://www.slashdata.co/research/developer-population" TargetMode="External"/><Relationship Id="rId1" Type="http://schemas.openxmlformats.org/officeDocument/2006/relationships/slideLayout" Target="../slideLayouts/slideLayout6.xml"/><Relationship Id="rId6" Type="http://schemas.openxmlformats.org/officeDocument/2006/relationships/hyperlink" Target="https://www.zdnet.fr/actualites/le-grand-classement-2025-des-langages-de-programmation-les-plus-populaires-et-ce-que-cela-signifie-412068.htm" TargetMode="External"/><Relationship Id="rId11" Type="http://schemas.openxmlformats.org/officeDocument/2006/relationships/image" Target="../media/image14.png"/><Relationship Id="rId5" Type="http://schemas.openxmlformats.org/officeDocument/2006/relationships/hyperlink" Target="https://www.tiobe.com/tiobe-index/" TargetMode="External"/><Relationship Id="rId10" Type="http://schemas.openxmlformats.org/officeDocument/2006/relationships/hyperlink" Target="https://statisticstimes.com/tech/top-computer-languages.php" TargetMode="External"/><Relationship Id="rId4" Type="http://schemas.openxmlformats.org/officeDocument/2006/relationships/hyperlink" Target="https://www.index.dev/blog/most-popular-programming-languages-" TargetMode="External"/><Relationship Id="rId9" Type="http://schemas.openxmlformats.org/officeDocument/2006/relationships/hyperlink" Target="https://distantjob.com/blog/programming-languages-rank/"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5.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hyperlink" Target="https://haslab.github.io/SAFER/scp21.pdf?utm_source=chatgpt.com"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hyperlink" Target="https://www.graalvm.org/downloads/"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hyperlink" Target="https://www.oracle.com/fr/java/technologies/downloads/archive/#GraalVM"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green-code-initiative.org/"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28.xml.rels><?xml version="1.0" encoding="UTF-8" standalone="yes"?>
<Relationships xmlns="http://schemas.openxmlformats.org/package/2006/relationships"><Relationship Id="rId3" Type="http://schemas.openxmlformats.org/officeDocument/2006/relationships/hyperlink" Target="https://green-code-initiative.org/#contact"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hyperlink" Target="https://visualvm.github.io/index.htm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s://visualvm.github.io/idesupport.htm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39.xml.rels><?xml version="1.0" encoding="UTF-8" standalone="yes"?>
<Relationships xmlns="http://schemas.openxmlformats.org/package/2006/relationships"><Relationship Id="rId3" Type="http://schemas.openxmlformats.org/officeDocument/2006/relationships/hyperlink" Target="https://ecoresponsable.numerique.gouv.fr/ressources/documents-reference/referentiel-general-ecoconception/numecodiag/"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https://gitlab.insee.fr/sic/atelier-de-conception/bowie-deployment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gitlab.insee.fr/sic/atelier-de-conception/bowie-environnements/-/pipeline_schedules"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github.com/API-Green-Score/APIGreenScore?tab=readme-ov-file" TargetMode="External"/><Relationship Id="rId2" Type="http://schemas.openxmlformats.org/officeDocument/2006/relationships/hyperlink" Target="https://w3c.github.io/sustainableweb-wsg/" TargetMode="External"/><Relationship Id="rId1" Type="http://schemas.openxmlformats.org/officeDocument/2006/relationships/slideLayout" Target="../slideLayouts/slideLayout7.xml"/><Relationship Id="rId5" Type="http://schemas.openxmlformats.org/officeDocument/2006/relationships/hyperlink" Target="https://www.fresquedunumerique.org/" TargetMode="External"/><Relationship Id="rId4" Type="http://schemas.openxmlformats.org/officeDocument/2006/relationships/hyperlink" Target="https://digitaldecarb.org/data-carbon-ladder/"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1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1_HRef/La%20Gestion%20de%20Produit%20Agile%20en%20deux%20mots%20(720p_30fps_H264-192kbit_AAC).mp4" TargetMode="Externa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hyperlink" Target="http://docs.oracle.com/javase/6/docs/api/" TargetMode="External"/><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microsoft.com/office/2018/10/relationships/comments" Target="../comments/modernComment_1BC_3745605A.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microsoft.com/office/2018/10/relationships/comments" Target="../comments/modernComment_191_0.xml"/><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hyperlink" Target="http://checkstyle.sourceforge.net/availablechecks.html" TargetMode="External"/><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hyperlink" Target="http://www.hortis.ch/" TargetMode="External"/><Relationship Id="rId2" Type="http://schemas.openxmlformats.org/officeDocument/2006/relationships/notesSlide" Target="../notesSlides/notesSlide130.xml"/><Relationship Id="rId1" Type="http://schemas.openxmlformats.org/officeDocument/2006/relationships/slideLayout" Target="../slideLayouts/slideLayout5.xml"/><Relationship Id="rId4" Type="http://schemas.openxmlformats.org/officeDocument/2006/relationships/hyperlink" Target="http://www.sonarsource.com/"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atalogue.igpde.finances.gouv.fr/"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hyperlink" Target="mailto:SelectChannelConnector@0.0.0.0:9000"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hyperlink" Target="http://urlduserveurousetrouvesonar:9000/" TargetMode="Externa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7.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hyperlink" Target="http://docs.codehaus.org/display/SONAR/Plugin+Library" TargetMode="External"/><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3-TP/TP_TestsAuto_Quizz_(&#233;nonc&#233;)%20V1.0.doc"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1_HRef/Single%20responsibility%20principle%20-%20Wikipedia.pdf"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1_HRef/Interface%20segregation%20principle%20-%20Wikipedia.pdf" TargetMode="External"/><Relationship Id="rId4" Type="http://schemas.openxmlformats.org/officeDocument/2006/relationships/hyperlink" Target="http://1_HRef/Principe%20de%20substitution%20de%20Liskov%20&#8212;%20Wikip&#233;dia.p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app.wooclap.com/LCNKUX"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6.emf"/><Relationship Id="rId5" Type="http://schemas.openxmlformats.org/officeDocument/2006/relationships/oleObject" Target="../embeddings/oleObject3.bin"/><Relationship Id="rId4" Type="http://schemas.openxmlformats.org/officeDocument/2006/relationships/image" Target="../media/image35.emf"/></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docs.oracle.com/javase/6/docs/api/java/util/regex/Pattern.html"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microsoft.com/office/2018/10/relationships/comments" Target="../comments/modernComment_15F_0.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infoq.com/fr/articles/native-java-graalvm/"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6" name="Espace réservé du texte 5"/>
          <p:cNvSpPr>
            <a:spLocks noGrp="1"/>
          </p:cNvSpPr>
          <p:nvPr>
            <p:ph type="body" sz="quarter" idx="13"/>
          </p:nvPr>
        </p:nvSpPr>
        <p:spPr/>
        <p:txBody>
          <a:bodyPr/>
          <a:lstStyle/>
          <a:p>
            <a:r>
              <a:rPr lang="fr-FR"/>
              <a:t>Les bonnes pratiques Java</a:t>
            </a:r>
          </a:p>
        </p:txBody>
      </p:sp>
      <p:sp>
        <p:nvSpPr>
          <p:cNvPr id="7" name="Espace réservé de la date 6"/>
          <p:cNvSpPr>
            <a:spLocks noGrp="1"/>
          </p:cNvSpPr>
          <p:nvPr>
            <p:ph type="dt" sz="half" idx="10"/>
          </p:nvPr>
        </p:nvSpPr>
        <p:spPr/>
        <p:txBody>
          <a:bodyPr/>
          <a:lstStyle/>
          <a:p>
            <a:pPr algn="r"/>
            <a:r>
              <a:rPr lang="fr-FR" cap="all"/>
              <a:t>XX/XX/XXXX</a:t>
            </a:r>
          </a:p>
        </p:txBody>
      </p:sp>
      <p:sp>
        <p:nvSpPr>
          <p:cNvPr id="8" name="Espace réservé du pied de page 7"/>
          <p:cNvSpPr>
            <a:spLocks noGrp="1"/>
          </p:cNvSpPr>
          <p:nvPr>
            <p:ph type="ftr" sz="quarter" idx="11"/>
          </p:nvPr>
        </p:nvSpPr>
        <p:spPr/>
        <p:txBody>
          <a:bodyPr/>
          <a:lstStyle/>
          <a:p>
            <a:r>
              <a:rPr lang="fr-FR"/>
              <a:t>Institut de la Gestion publique et du Développement économique</a:t>
            </a:r>
          </a:p>
        </p:txBody>
      </p:sp>
      <p:sp>
        <p:nvSpPr>
          <p:cNvPr id="9" name="Espace réservé du numéro de diapositive 8"/>
          <p:cNvSpPr>
            <a:spLocks noGrp="1"/>
          </p:cNvSpPr>
          <p:nvPr>
            <p:ph type="sldNum" sz="quarter" idx="12"/>
          </p:nvPr>
        </p:nvSpPr>
        <p:spPr/>
        <p:txBody>
          <a:bodyPr/>
          <a:lstStyle/>
          <a:p>
            <a:fld id="{733122C9-A0B9-462F-8757-0847AD287B63}" type="slidenum">
              <a:rPr lang="fr-FR" smtClean="0"/>
              <a:pPr/>
              <a:t>1</a:t>
            </a:fld>
            <a:endParaRPr lang="fr-FR"/>
          </a:p>
        </p:txBody>
      </p:sp>
      <p:sp>
        <p:nvSpPr>
          <p:cNvPr id="10" name="ZoneTexte 9">
            <a:extLst>
              <a:ext uri="{FF2B5EF4-FFF2-40B4-BE49-F238E27FC236}">
                <a16:creationId xmlns:a16="http://schemas.microsoft.com/office/drawing/2014/main" id="{50E31D67-D211-47FC-AD0E-1BD8DB5EA1F0}"/>
              </a:ext>
            </a:extLst>
          </p:cNvPr>
          <p:cNvSpPr txBox="1"/>
          <p:nvPr/>
        </p:nvSpPr>
        <p:spPr>
          <a:xfrm>
            <a:off x="1311484" y="3672696"/>
            <a:ext cx="6453367" cy="307777"/>
          </a:xfrm>
          <a:prstGeom prst="rect">
            <a:avLst/>
          </a:prstGeom>
          <a:noFill/>
        </p:spPr>
        <p:txBody>
          <a:bodyPr wrap="square" rtlCol="0">
            <a:spAutoFit/>
          </a:bodyPr>
          <a:lstStyle/>
          <a:p>
            <a:pPr marL="428625" indent="-428625">
              <a:buFont typeface="Wingdings" panose="05000000000000000000" pitchFamily="2" charset="2"/>
              <a:buChar char="Ø"/>
            </a:pPr>
            <a:r>
              <a:rPr lang="fr-FR" sz="1400">
                <a:solidFill>
                  <a:srgbClr val="002060"/>
                </a:solidFill>
              </a:rPr>
              <a:t>mettre en œuvre les bonnes pratiques java dans les applications.</a:t>
            </a:r>
            <a:endParaRPr lang="fr-FR" sz="1400"/>
          </a:p>
        </p:txBody>
      </p:sp>
      <p:sp>
        <p:nvSpPr>
          <p:cNvPr id="11" name="ZoneTexte 10">
            <a:extLst>
              <a:ext uri="{FF2B5EF4-FFF2-40B4-BE49-F238E27FC236}">
                <a16:creationId xmlns:a16="http://schemas.microsoft.com/office/drawing/2014/main" id="{0AFFCDE9-90A0-4158-A2C7-118507A20F17}"/>
              </a:ext>
            </a:extLst>
          </p:cNvPr>
          <p:cNvSpPr txBox="1"/>
          <p:nvPr/>
        </p:nvSpPr>
        <p:spPr>
          <a:xfrm>
            <a:off x="360000" y="3162401"/>
            <a:ext cx="4590510" cy="300082"/>
          </a:xfrm>
          <a:prstGeom prst="rect">
            <a:avLst/>
          </a:prstGeom>
          <a:noFill/>
        </p:spPr>
        <p:txBody>
          <a:bodyPr wrap="square" rtlCol="0">
            <a:spAutoFit/>
          </a:bodyPr>
          <a:lstStyle/>
          <a:p>
            <a:r>
              <a:rPr lang="fr-FR" sz="1350">
                <a:solidFill>
                  <a:srgbClr val="002060"/>
                </a:solidFill>
              </a:rPr>
              <a:t>Objectif de la formation </a:t>
            </a:r>
          </a:p>
        </p:txBody>
      </p:sp>
      <p:sp>
        <p:nvSpPr>
          <p:cNvPr id="3" name="TextBox 2">
            <a:extLst>
              <a:ext uri="{FF2B5EF4-FFF2-40B4-BE49-F238E27FC236}">
                <a16:creationId xmlns:a16="http://schemas.microsoft.com/office/drawing/2014/main" id="{B1F6534B-0719-4C3D-3CEE-61362424CD1C}"/>
              </a:ext>
            </a:extLst>
          </p:cNvPr>
          <p:cNvSpPr txBox="1"/>
          <p:nvPr/>
        </p:nvSpPr>
        <p:spPr>
          <a:xfrm>
            <a:off x="5480074" y="2864277"/>
            <a:ext cx="19563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Version </a:t>
            </a:r>
            <a:r>
              <a:rPr lang="en-US" sz="1400" dirty="0">
                <a:ea typeface="+mn-lt"/>
                <a:cs typeface="+mn-lt"/>
              </a:rPr>
              <a:t>20251201</a:t>
            </a:r>
            <a:endParaRPr lang="en-US" sz="1400" dirty="0">
              <a:cs typeface="Arial"/>
            </a:endParaRPr>
          </a:p>
        </p:txBody>
      </p:sp>
    </p:spTree>
    <p:extLst>
      <p:ext uri="{BB962C8B-B14F-4D97-AF65-F5344CB8AC3E}">
        <p14:creationId xmlns:p14="http://schemas.microsoft.com/office/powerpoint/2010/main" val="418151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006BE-5217-7889-7465-26D61951A504}"/>
            </a:ext>
          </a:extLst>
        </p:cNvPr>
        <p:cNvGrpSpPr/>
        <p:nvPr/>
      </p:nvGrpSpPr>
      <p:grpSpPr>
        <a:xfrm>
          <a:off x="0" y="0"/>
          <a:ext cx="0" cy="0"/>
          <a:chOff x="0" y="0"/>
          <a:chExt cx="0" cy="0"/>
        </a:xfrm>
      </p:grpSpPr>
      <p:sp>
        <p:nvSpPr>
          <p:cNvPr id="7172" name="Rectangle 2">
            <a:extLst>
              <a:ext uri="{FF2B5EF4-FFF2-40B4-BE49-F238E27FC236}">
                <a16:creationId xmlns:a16="http://schemas.microsoft.com/office/drawing/2014/main" id="{02EFD1A2-F350-241C-A200-6F77D73F13E2}"/>
              </a:ext>
            </a:extLst>
          </p:cNvPr>
          <p:cNvSpPr>
            <a:spLocks noGrp="1" noChangeArrowheads="1"/>
          </p:cNvSpPr>
          <p:nvPr>
            <p:ph type="title"/>
          </p:nvPr>
        </p:nvSpPr>
        <p:spPr/>
        <p:txBody>
          <a:bodyPr/>
          <a:lstStyle/>
          <a:p>
            <a:r>
              <a:rPr lang="fr-FR" altLang="fr-FR" dirty="0"/>
              <a:t>Classement de Java</a:t>
            </a:r>
            <a:endParaRPr lang="fr-FR" altLang="fr-FR" dirty="0">
              <a:cs typeface="Arial"/>
            </a:endParaRPr>
          </a:p>
        </p:txBody>
      </p:sp>
      <p:sp>
        <p:nvSpPr>
          <p:cNvPr id="7" name="Espace réservé du pied de page 7">
            <a:extLst>
              <a:ext uri="{FF2B5EF4-FFF2-40B4-BE49-F238E27FC236}">
                <a16:creationId xmlns:a16="http://schemas.microsoft.com/office/drawing/2014/main" id="{35AC3B40-0B78-77F3-6154-CEFD9EA6D52F}"/>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881B7DA0-68D4-E3B6-078E-9A43E221B2AF}"/>
              </a:ext>
            </a:extLst>
          </p:cNvPr>
          <p:cNvSpPr>
            <a:spLocks noGrp="1"/>
          </p:cNvSpPr>
          <p:nvPr>
            <p:ph type="sldNum" sz="quarter" idx="12"/>
          </p:nvPr>
        </p:nvSpPr>
        <p:spPr/>
        <p:txBody>
          <a:bodyPr/>
          <a:lstStyle/>
          <a:p>
            <a:fld id="{733122C9-A0B9-462F-8757-0847AD287B63}" type="slidenum">
              <a:rPr lang="fr-FR" smtClean="0"/>
              <a:pPr/>
              <a:t>10</a:t>
            </a:fld>
            <a:endParaRPr lang="fr-FR"/>
          </a:p>
        </p:txBody>
      </p:sp>
      <p:sp>
        <p:nvSpPr>
          <p:cNvPr id="7173" name="Rectangle 3">
            <a:extLst>
              <a:ext uri="{FF2B5EF4-FFF2-40B4-BE49-F238E27FC236}">
                <a16:creationId xmlns:a16="http://schemas.microsoft.com/office/drawing/2014/main" id="{11142C9E-49D2-4120-0846-C9B5E9D3D76F}"/>
              </a:ext>
            </a:extLst>
          </p:cNvPr>
          <p:cNvSpPr>
            <a:spLocks noGrp="1" noChangeArrowheads="1"/>
          </p:cNvSpPr>
          <p:nvPr>
            <p:ph idx="4294967295"/>
          </p:nvPr>
        </p:nvSpPr>
        <p:spPr>
          <a:xfrm>
            <a:off x="360000" y="931194"/>
            <a:ext cx="8678553" cy="3847976"/>
          </a:xfrm>
        </p:spPr>
        <p:txBody>
          <a:bodyPr/>
          <a:lstStyle/>
          <a:p>
            <a:pPr marL="285750" indent="-285750">
              <a:buFont typeface="Arial,Sans-Serif" panose="020B0604020202020204" pitchFamily="34" charset="0"/>
              <a:buChar char="•"/>
            </a:pPr>
            <a:r>
              <a:rPr lang="fr-FR" sz="1800" dirty="0">
                <a:ea typeface="+mn-lt"/>
                <a:cs typeface="+mn-lt"/>
              </a:rPr>
              <a:t>Le langage Java est </a:t>
            </a:r>
            <a:r>
              <a:rPr lang="fr-FR" sz="1700" dirty="0">
                <a:ea typeface="+mn-lt"/>
                <a:cs typeface="+mn-lt"/>
              </a:rPr>
              <a:t>parmi les </a:t>
            </a:r>
            <a:r>
              <a:rPr lang="fr-FR" sz="1700" b="1" dirty="0">
                <a:ea typeface="+mn-lt"/>
                <a:cs typeface="+mn-lt"/>
              </a:rPr>
              <a:t>langages les plus populaires au monde</a:t>
            </a:r>
            <a:endParaRPr lang="en-US" sz="1700" dirty="0">
              <a:ea typeface="+mn-lt"/>
              <a:cs typeface="+mn-lt"/>
            </a:endParaRPr>
          </a:p>
          <a:p>
            <a:pPr marL="537210" lvl="1" indent="-71755">
              <a:buFont typeface="Courier New,monospace" panose="020B0604020202020204" pitchFamily="34" charset="0"/>
              <a:buChar char="o"/>
            </a:pPr>
            <a:r>
              <a:rPr lang="fr-FR" sz="1400" dirty="0">
                <a:ea typeface="+mn-lt"/>
                <a:cs typeface="+mn-lt"/>
              </a:rPr>
              <a:t> Durant plus de vingt ans, régulièrement classé dans le </a:t>
            </a:r>
            <a:r>
              <a:rPr lang="fr-FR" sz="1400" b="1" dirty="0">
                <a:ea typeface="+mn-lt"/>
                <a:cs typeface="+mn-lt"/>
              </a:rPr>
              <a:t>Top 3</a:t>
            </a:r>
            <a:r>
              <a:rPr lang="fr-FR" sz="1400" dirty="0">
                <a:ea typeface="+mn-lt"/>
                <a:cs typeface="+mn-lt"/>
              </a:rPr>
              <a:t> des index tels que TIOBE, </a:t>
            </a:r>
            <a:r>
              <a:rPr lang="fr-FR" sz="1400" dirty="0" err="1">
                <a:ea typeface="+mn-lt"/>
                <a:cs typeface="+mn-lt"/>
              </a:rPr>
              <a:t>RedMonk</a:t>
            </a:r>
            <a:r>
              <a:rPr lang="fr-FR" sz="1400" dirty="0">
                <a:ea typeface="+mn-lt"/>
                <a:cs typeface="+mn-lt"/>
              </a:rPr>
              <a:t> ou encore les enquêtes Stack </a:t>
            </a:r>
            <a:r>
              <a:rPr lang="fr-FR" sz="1400" dirty="0" err="1">
                <a:ea typeface="+mn-lt"/>
                <a:cs typeface="+mn-lt"/>
              </a:rPr>
              <a:t>Overflow</a:t>
            </a:r>
            <a:r>
              <a:rPr lang="fr-FR" sz="1400" dirty="0">
                <a:ea typeface="+mn-lt"/>
                <a:cs typeface="+mn-lt"/>
              </a:rPr>
              <a:t>. </a:t>
            </a:r>
            <a:endParaRPr lang="en-US" sz="1400" dirty="0">
              <a:ea typeface="+mn-lt"/>
              <a:cs typeface="+mn-lt"/>
            </a:endParaRPr>
          </a:p>
          <a:p>
            <a:pPr marL="537210" lvl="1" indent="-71755">
              <a:buFont typeface="Courier New,monospace" panose="020B0604020202020204" pitchFamily="34" charset="0"/>
              <a:buChar char="o"/>
            </a:pPr>
            <a:r>
              <a:rPr lang="fr-FR" sz="1400" dirty="0">
                <a:ea typeface="+mn-lt"/>
                <a:cs typeface="+mn-lt"/>
              </a:rPr>
              <a:t> Sa longévité s’explique par son </a:t>
            </a:r>
            <a:r>
              <a:rPr lang="fr-FR" sz="1400" b="1" dirty="0">
                <a:ea typeface="+mn-lt"/>
                <a:cs typeface="+mn-lt"/>
              </a:rPr>
              <a:t>écosystème solide</a:t>
            </a:r>
            <a:r>
              <a:rPr lang="fr-FR" sz="1400" dirty="0">
                <a:ea typeface="+mn-lt"/>
                <a:cs typeface="+mn-lt"/>
              </a:rPr>
              <a:t>, sa </a:t>
            </a:r>
            <a:r>
              <a:rPr lang="fr-FR" sz="1400" b="1" dirty="0">
                <a:ea typeface="+mn-lt"/>
                <a:cs typeface="+mn-lt"/>
              </a:rPr>
              <a:t>portabilité</a:t>
            </a:r>
            <a:r>
              <a:rPr lang="fr-FR" sz="1400" dirty="0">
                <a:ea typeface="+mn-lt"/>
                <a:cs typeface="+mn-lt"/>
              </a:rPr>
              <a:t> et la </a:t>
            </a:r>
            <a:r>
              <a:rPr lang="fr-FR" sz="1400" b="1" dirty="0">
                <a:ea typeface="+mn-lt"/>
                <a:cs typeface="+mn-lt"/>
              </a:rPr>
              <a:t>qualité de ses outils</a:t>
            </a:r>
            <a:r>
              <a:rPr lang="fr-FR" sz="1400" dirty="0">
                <a:ea typeface="+mn-lt"/>
                <a:cs typeface="+mn-lt"/>
              </a:rPr>
              <a:t> qui en font un pilier du développement professionnel. </a:t>
            </a:r>
            <a:endParaRPr lang="en-US" sz="1400" dirty="0">
              <a:ea typeface="+mn-lt"/>
              <a:cs typeface="+mn-lt"/>
            </a:endParaRPr>
          </a:p>
          <a:p>
            <a:pPr marL="285750" indent="-285750">
              <a:buFont typeface="Arial" panose="020B0604020202020204" pitchFamily="34" charset="0"/>
              <a:buChar char="•"/>
            </a:pPr>
            <a:r>
              <a:rPr lang="fr-FR" sz="1500" dirty="0">
                <a:ea typeface="+mn-lt"/>
                <a:cs typeface="+mn-lt"/>
              </a:rPr>
              <a:t>Quelques URLs :</a:t>
            </a:r>
          </a:p>
          <a:p>
            <a:pPr marL="180340" lvl="2" indent="0">
              <a:buFont typeface="Wingdings" panose="020B0604020202020204" pitchFamily="34" charset="0"/>
              <a:buChar char="§"/>
            </a:pPr>
            <a:r>
              <a:rPr lang="fr-FR" sz="1000" dirty="0">
                <a:ea typeface="+mn-lt"/>
                <a:cs typeface="+mn-lt"/>
                <a:hlinkClick r:id="rId2"/>
              </a:rPr>
              <a:t>https://www.slashdata.co/research/developer-population</a:t>
            </a:r>
            <a:r>
              <a:rPr lang="fr-FR" sz="1000" dirty="0">
                <a:ea typeface="+mn-lt"/>
                <a:cs typeface="+mn-lt"/>
              </a:rPr>
              <a:t> </a:t>
            </a:r>
            <a:endParaRPr lang="fr-FR" sz="1000">
              <a:cs typeface="Arial"/>
            </a:endParaRPr>
          </a:p>
          <a:p>
            <a:pPr marL="180340" lvl="2" indent="0">
              <a:buFont typeface="Wingdings" panose="020B0604020202020204" pitchFamily="34" charset="0"/>
              <a:buChar char="§"/>
            </a:pPr>
            <a:r>
              <a:rPr lang="fr-FR" sz="1000" dirty="0">
                <a:ea typeface="+mn-lt"/>
                <a:cs typeface="+mn-lt"/>
                <a:hlinkClick r:id="rId3"/>
              </a:rPr>
              <a:t>https://www.bairesdev.com/blog/top-programming-languages/</a:t>
            </a:r>
            <a:r>
              <a:rPr lang="fr-FR" sz="1000" dirty="0">
                <a:ea typeface="+mn-lt"/>
                <a:cs typeface="+mn-lt"/>
              </a:rPr>
              <a:t> </a:t>
            </a:r>
            <a:endParaRPr lang="fr-FR" sz="1000">
              <a:cs typeface="Arial"/>
            </a:endParaRPr>
          </a:p>
          <a:p>
            <a:pPr marL="180340" lvl="2" indent="0">
              <a:buFont typeface="Wingdings" panose="020B0604020202020204" pitchFamily="34" charset="0"/>
              <a:buChar char="§"/>
            </a:pPr>
            <a:r>
              <a:rPr lang="fr-FR" sz="1000" dirty="0">
                <a:ea typeface="+mn-lt"/>
                <a:cs typeface="+mn-lt"/>
                <a:hlinkClick r:id="rId4"/>
              </a:rPr>
              <a:t>https://www.index.dev/blog/most-popular-programming-languages-</a:t>
            </a:r>
            <a:endParaRPr lang="fr-FR" sz="1000" dirty="0">
              <a:ea typeface="+mn-lt"/>
              <a:cs typeface="+mn-lt"/>
            </a:endParaRPr>
          </a:p>
          <a:p>
            <a:pPr marL="180340" lvl="2" indent="0">
              <a:buFont typeface="Wingdings" panose="020B0604020202020204" pitchFamily="34" charset="0"/>
              <a:buChar char="§"/>
            </a:pPr>
            <a:r>
              <a:rPr lang="fr-FR" sz="1000" dirty="0">
                <a:ea typeface="+mn-lt"/>
                <a:cs typeface="+mn-lt"/>
                <a:hlinkClick r:id="rId5"/>
              </a:rPr>
              <a:t>https://www.tiobe.com/tiobe-index/</a:t>
            </a:r>
            <a:endParaRPr lang="en-US" sz="1000">
              <a:latin typeface="Calibri"/>
              <a:ea typeface="Calibri"/>
              <a:cs typeface="Calibri"/>
            </a:endParaRPr>
          </a:p>
          <a:p>
            <a:pPr marL="180340" lvl="2" indent="0">
              <a:buFont typeface="Wingdings" panose="020B0604020202020204" pitchFamily="34" charset="0"/>
              <a:buChar char="§"/>
            </a:pPr>
            <a:r>
              <a:rPr lang="fr-FR" sz="1000" dirty="0">
                <a:ea typeface="+mn-lt"/>
                <a:cs typeface="+mn-lt"/>
                <a:hlinkClick r:id="rId6">
                  <a:extLst>
                    <a:ext uri="{A12FA001-AC4F-418D-AE19-62706E023703}">
                      <ahyp:hlinkClr xmlns:ahyp="http://schemas.microsoft.com/office/drawing/2018/hyperlinkcolor" val="tx"/>
                    </a:ext>
                  </a:extLst>
                </a:hlinkClick>
              </a:rPr>
              <a:t>https://www.zdnet.fr/actualites/le-grand-classement-2025-des-langages-de-programmation-les-plus-populaires-et-ce-que-cela-signifie-412068.htm</a:t>
            </a:r>
            <a:r>
              <a:rPr lang="fr-FR" sz="1000" dirty="0">
                <a:ea typeface="+mn-lt"/>
                <a:cs typeface="+mn-lt"/>
              </a:rPr>
              <a:t> </a:t>
            </a:r>
          </a:p>
          <a:p>
            <a:pPr marL="180340" lvl="2" indent="0">
              <a:buFont typeface="Wingdings" panose="020B0604020202020204" pitchFamily="34" charset="0"/>
              <a:buChar char="§"/>
            </a:pPr>
            <a:r>
              <a:rPr lang="fr-FR" sz="1000" dirty="0">
                <a:ea typeface="+mn-lt"/>
                <a:cs typeface="+mn-lt"/>
                <a:hlinkClick r:id="rId7"/>
              </a:rPr>
              <a:t>https://www.itta.net/blog/top-10-des-langages-de-programmation-incontournables-en-2025/#h-tableau-comparatif-des-differents-langages</a:t>
            </a:r>
            <a:r>
              <a:rPr lang="fr-FR" sz="1000" dirty="0">
                <a:ea typeface="+mn-lt"/>
                <a:cs typeface="+mn-lt"/>
              </a:rPr>
              <a:t> </a:t>
            </a:r>
          </a:p>
          <a:p>
            <a:pPr marL="180340" lvl="2" indent="0">
              <a:buFont typeface="Wingdings" panose="020B0604020202020204" pitchFamily="34" charset="0"/>
              <a:buChar char="§"/>
            </a:pPr>
            <a:r>
              <a:rPr lang="fr-FR" sz="1000" dirty="0">
                <a:ea typeface="+mn-lt"/>
                <a:cs typeface="+mn-lt"/>
                <a:hlinkClick r:id="rId8"/>
              </a:rPr>
              <a:t>https://survey.stackoverflow.co/2025/technology#most-popular-technologies-language</a:t>
            </a:r>
            <a:endParaRPr lang="fr-FR" sz="1000">
              <a:cs typeface="Arial"/>
            </a:endParaRPr>
          </a:p>
          <a:p>
            <a:pPr marL="180340" lvl="2" indent="0">
              <a:buFont typeface="Wingdings" panose="020B0604020202020204" pitchFamily="34" charset="0"/>
              <a:buChar char="§"/>
            </a:pPr>
            <a:r>
              <a:rPr lang="fr-FR" sz="1000" dirty="0">
                <a:ea typeface="+mn-lt"/>
                <a:cs typeface="+mn-lt"/>
                <a:hlinkClick r:id="rId9"/>
              </a:rPr>
              <a:t>https://distantjob.com/blog/programming-languages-rank/</a:t>
            </a:r>
            <a:endParaRPr lang="fr-FR" sz="1000" dirty="0">
              <a:ea typeface="+mn-lt"/>
              <a:cs typeface="+mn-lt"/>
            </a:endParaRPr>
          </a:p>
          <a:p>
            <a:pPr marL="180340" lvl="2" indent="0">
              <a:buFont typeface="Wingdings" panose="020B0604020202020204" pitchFamily="34" charset="0"/>
              <a:buChar char="§"/>
            </a:pPr>
            <a:r>
              <a:rPr lang="fr-FR" sz="1000" dirty="0">
                <a:ea typeface="+mn-lt"/>
                <a:cs typeface="+mn-lt"/>
                <a:hlinkClick r:id="rId10"/>
              </a:rPr>
              <a:t>https://statisticstimes.com/tech/top-computer-languages.php</a:t>
            </a:r>
            <a:r>
              <a:rPr lang="fr-FR" sz="1000" dirty="0">
                <a:ea typeface="+mn-lt"/>
                <a:cs typeface="+mn-lt"/>
              </a:rPr>
              <a:t> </a:t>
            </a:r>
          </a:p>
          <a:p>
            <a:pPr marL="180340" lvl="2" indent="0">
              <a:buFont typeface="Wingdings" panose="020B0604020202020204" pitchFamily="34" charset="0"/>
              <a:buChar char="§"/>
            </a:pPr>
            <a:endParaRPr lang="fr-FR" sz="900" dirty="0">
              <a:ea typeface="+mn-lt"/>
              <a:cs typeface="+mn-lt"/>
            </a:endParaRPr>
          </a:p>
        </p:txBody>
      </p:sp>
      <p:pic>
        <p:nvPicPr>
          <p:cNvPr id="2" name="Picture 1">
            <a:extLst>
              <a:ext uri="{FF2B5EF4-FFF2-40B4-BE49-F238E27FC236}">
                <a16:creationId xmlns:a16="http://schemas.microsoft.com/office/drawing/2014/main" id="{DA40D5F2-7682-9AE4-0CD2-52A7DEDDB84F}"/>
              </a:ext>
            </a:extLst>
          </p:cNvPr>
          <p:cNvPicPr>
            <a:picLocks noChangeAspect="1"/>
          </p:cNvPicPr>
          <p:nvPr/>
        </p:nvPicPr>
        <p:blipFill>
          <a:blip r:embed="rId11"/>
          <a:stretch>
            <a:fillRect/>
          </a:stretch>
        </p:blipFill>
        <p:spPr>
          <a:xfrm>
            <a:off x="9303018" y="342900"/>
            <a:ext cx="8543925" cy="4457700"/>
          </a:xfrm>
          <a:prstGeom prst="rect">
            <a:avLst/>
          </a:prstGeom>
        </p:spPr>
      </p:pic>
      <p:pic>
        <p:nvPicPr>
          <p:cNvPr id="3" name="Picture 2">
            <a:extLst>
              <a:ext uri="{FF2B5EF4-FFF2-40B4-BE49-F238E27FC236}">
                <a16:creationId xmlns:a16="http://schemas.microsoft.com/office/drawing/2014/main" id="{B50C9D0B-1797-A3DD-380A-DBB42B4462EA}"/>
              </a:ext>
            </a:extLst>
          </p:cNvPr>
          <p:cNvPicPr>
            <a:picLocks noChangeAspect="1"/>
          </p:cNvPicPr>
          <p:nvPr/>
        </p:nvPicPr>
        <p:blipFill>
          <a:blip r:embed="rId12"/>
          <a:stretch>
            <a:fillRect/>
          </a:stretch>
        </p:blipFill>
        <p:spPr>
          <a:xfrm>
            <a:off x="-9157680" y="0"/>
            <a:ext cx="9022919" cy="5143500"/>
          </a:xfrm>
          <a:prstGeom prst="rect">
            <a:avLst/>
          </a:prstGeom>
        </p:spPr>
      </p:pic>
      <p:pic>
        <p:nvPicPr>
          <p:cNvPr id="5" name="Picture 4">
            <a:extLst>
              <a:ext uri="{FF2B5EF4-FFF2-40B4-BE49-F238E27FC236}">
                <a16:creationId xmlns:a16="http://schemas.microsoft.com/office/drawing/2014/main" id="{C7D1833B-001F-DB22-987B-9F39DFBEB35F}"/>
              </a:ext>
            </a:extLst>
          </p:cNvPr>
          <p:cNvPicPr>
            <a:picLocks noChangeAspect="1"/>
          </p:cNvPicPr>
          <p:nvPr/>
        </p:nvPicPr>
        <p:blipFill>
          <a:blip r:embed="rId13"/>
          <a:stretch>
            <a:fillRect/>
          </a:stretch>
        </p:blipFill>
        <p:spPr>
          <a:xfrm>
            <a:off x="9409695" y="4802084"/>
            <a:ext cx="2704637" cy="5143500"/>
          </a:xfrm>
          <a:prstGeom prst="rect">
            <a:avLst/>
          </a:prstGeom>
        </p:spPr>
      </p:pic>
    </p:spTree>
    <p:extLst>
      <p:ext uri="{BB962C8B-B14F-4D97-AF65-F5344CB8AC3E}">
        <p14:creationId xmlns:p14="http://schemas.microsoft.com/office/powerpoint/2010/main" val="3320899372"/>
      </p:ext>
    </p:extLst>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a:extLst>
              <a:ext uri="{FF2B5EF4-FFF2-40B4-BE49-F238E27FC236}">
                <a16:creationId xmlns:a16="http://schemas.microsoft.com/office/drawing/2014/main" id="{34D78E88-1B67-4136-BBDF-922193F80F23}"/>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(1/2)</a:t>
            </a:r>
            <a:endParaRPr lang="fr-FR" altLang="fr-FR"/>
          </a:p>
        </p:txBody>
      </p:sp>
      <p:sp>
        <p:nvSpPr>
          <p:cNvPr id="116741" name="Rectangle 3">
            <a:extLst>
              <a:ext uri="{FF2B5EF4-FFF2-40B4-BE49-F238E27FC236}">
                <a16:creationId xmlns:a16="http://schemas.microsoft.com/office/drawing/2014/main" id="{60096BD9-A386-4BC3-8735-D605ECF5DE36}"/>
              </a:ext>
            </a:extLst>
          </p:cNvPr>
          <p:cNvSpPr>
            <a:spLocks noGrp="1" noChangeArrowheads="1"/>
          </p:cNvSpPr>
          <p:nvPr>
            <p:ph type="body" idx="1"/>
          </p:nvPr>
        </p:nvSpPr>
        <p:spPr>
          <a:xfrm>
            <a:off x="324832" y="703103"/>
            <a:ext cx="7485782" cy="882253"/>
          </a:xfrm>
        </p:spPr>
        <p:txBody>
          <a:bodyPr/>
          <a:lstStyle/>
          <a:p>
            <a:r>
              <a:rPr lang="fr-FR" altLang="fr-FR" sz="1800"/>
              <a:t>Sérialisation Java vs « new » : </a:t>
            </a:r>
          </a:p>
          <a:p>
            <a:pPr>
              <a:buFont typeface="Wingdings" panose="05000000000000000000" pitchFamily="2" charset="2"/>
              <a:buNone/>
            </a:pPr>
            <a:r>
              <a:rPr lang="fr-FR" altLang="fr-FR" sz="1800">
                <a:sym typeface="Wingdings" panose="05000000000000000000" pitchFamily="2" charset="2"/>
              </a:rPr>
              <a:t> Sérialisation est </a:t>
            </a:r>
            <a:r>
              <a:rPr lang="fr-FR" altLang="fr-FR" sz="1800"/>
              <a:t>environ 50 plus lente</a:t>
            </a:r>
          </a:p>
        </p:txBody>
      </p:sp>
      <p:pic>
        <p:nvPicPr>
          <p:cNvPr id="116742" name="Picture 3">
            <a:extLst>
              <a:ext uri="{FF2B5EF4-FFF2-40B4-BE49-F238E27FC236}">
                <a16:creationId xmlns:a16="http://schemas.microsoft.com/office/drawing/2014/main" id="{DC198C0A-B494-48BF-AD04-CF28B58BC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310" y="2305547"/>
            <a:ext cx="6858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4">
            <a:extLst>
              <a:ext uri="{FF2B5EF4-FFF2-40B4-BE49-F238E27FC236}">
                <a16:creationId xmlns:a16="http://schemas.microsoft.com/office/drawing/2014/main" id="{69D8DB34-481A-4F3C-9ED3-339236B80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877" y="1389460"/>
            <a:ext cx="6579394"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98D677BE-0108-41D1-BF43-F054011358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100</a:t>
            </a:fld>
            <a:endParaRPr lang="fr-FR"/>
          </a:p>
        </p:txBody>
      </p:sp>
      <p:sp>
        <p:nvSpPr>
          <p:cNvPr id="9" name="Espace réservé du pied de page 7">
            <a:extLst>
              <a:ext uri="{FF2B5EF4-FFF2-40B4-BE49-F238E27FC236}">
                <a16:creationId xmlns:a16="http://schemas.microsoft.com/office/drawing/2014/main" id="{0E001A84-793D-421B-8F1B-2DDFA966019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F5DBFA97-0B33-4FEE-B13A-3A5D7383B995}"/>
              </a:ext>
            </a:extLst>
          </p:cNvPr>
          <p:cNvSpPr>
            <a:spLocks noGrp="1" noChangeArrowheads="1"/>
          </p:cNvSpPr>
          <p:nvPr>
            <p:ph type="title"/>
          </p:nvPr>
        </p:nvSpPr>
        <p:spPr>
          <a:xfrm>
            <a:off x="1968104" y="269081"/>
            <a:ext cx="5844778" cy="438150"/>
          </a:xfrm>
        </p:spPr>
        <p:txBody>
          <a:bodyPr/>
          <a:lstStyle/>
          <a:p>
            <a:pPr eaLnBrk="1" hangingPunct="1"/>
            <a:r>
              <a:rPr lang="fr-FR" altLang="fr-FR"/>
              <a:t>Quelques ordres de grandeurs </a:t>
            </a:r>
            <a:r>
              <a:rPr lang="fr-FR" altLang="fr-FR" sz="1500"/>
              <a:t>(2/2)</a:t>
            </a:r>
            <a:endParaRPr lang="fr-FR" altLang="fr-FR"/>
          </a:p>
        </p:txBody>
      </p:sp>
      <p:sp>
        <p:nvSpPr>
          <p:cNvPr id="117765" name="Rectangle 3">
            <a:extLst>
              <a:ext uri="{FF2B5EF4-FFF2-40B4-BE49-F238E27FC236}">
                <a16:creationId xmlns:a16="http://schemas.microsoft.com/office/drawing/2014/main" id="{0AFA870C-9365-48A5-841F-EBF9D9EC36D0}"/>
              </a:ext>
            </a:extLst>
          </p:cNvPr>
          <p:cNvSpPr>
            <a:spLocks noGrp="1" noChangeArrowheads="1"/>
          </p:cNvSpPr>
          <p:nvPr>
            <p:ph type="body" idx="1"/>
          </p:nvPr>
        </p:nvSpPr>
        <p:spPr>
          <a:xfrm>
            <a:off x="323528" y="595854"/>
            <a:ext cx="7557790" cy="882253"/>
          </a:xfrm>
        </p:spPr>
        <p:txBody>
          <a:bodyPr/>
          <a:lstStyle/>
          <a:p>
            <a:r>
              <a:rPr lang="fr-FR" altLang="fr-FR" sz="1800"/>
              <a:t>Réflexion Java vs « appel API » : </a:t>
            </a:r>
          </a:p>
          <a:p>
            <a:pPr>
              <a:buFont typeface="Wingdings" panose="05000000000000000000" pitchFamily="2" charset="2"/>
              <a:buNone/>
            </a:pPr>
            <a:r>
              <a:rPr lang="fr-FR" altLang="fr-FR" sz="1800">
                <a:sym typeface="Wingdings" panose="05000000000000000000" pitchFamily="2" charset="2"/>
              </a:rPr>
              <a:t> Réflexion est presque 2 fois plus lente</a:t>
            </a:r>
            <a:endParaRPr lang="fr-FR" altLang="fr-FR" sz="1800"/>
          </a:p>
        </p:txBody>
      </p:sp>
      <p:pic>
        <p:nvPicPr>
          <p:cNvPr id="54275" name="Picture 3">
            <a:extLst>
              <a:ext uri="{FF2B5EF4-FFF2-40B4-BE49-F238E27FC236}">
                <a16:creationId xmlns:a16="http://schemas.microsoft.com/office/drawing/2014/main" id="{72FEF848-4FC7-4AFD-9DB7-CE3D2E1F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46" y="1235567"/>
            <a:ext cx="4339829"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2">
            <a:extLst>
              <a:ext uri="{FF2B5EF4-FFF2-40B4-BE49-F238E27FC236}">
                <a16:creationId xmlns:a16="http://schemas.microsoft.com/office/drawing/2014/main" id="{DD2358F0-87DE-4A36-8996-D3AD38BC0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378" y="2078530"/>
            <a:ext cx="5356622" cy="26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numéro de diapositive 21">
            <a:extLst>
              <a:ext uri="{FF2B5EF4-FFF2-40B4-BE49-F238E27FC236}">
                <a16:creationId xmlns:a16="http://schemas.microsoft.com/office/drawing/2014/main" id="{84FB1FCC-E9C9-4E41-8BD8-B0EE829B64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101</a:t>
            </a:fld>
            <a:endParaRPr lang="fr-FR"/>
          </a:p>
        </p:txBody>
      </p:sp>
      <p:sp>
        <p:nvSpPr>
          <p:cNvPr id="9" name="Espace réservé du pied de page 7">
            <a:extLst>
              <a:ext uri="{FF2B5EF4-FFF2-40B4-BE49-F238E27FC236}">
                <a16:creationId xmlns:a16="http://schemas.microsoft.com/office/drawing/2014/main" id="{DCF37707-6DF0-4A5B-B454-238B551AC94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checkerboard(across)">
                                      <p:cBhvr>
                                        <p:cTn id="7" dur="500"/>
                                        <p:tgtEl>
                                          <p:spTgt spid="54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checkerboard(across)">
                                      <p:cBhvr>
                                        <p:cTn id="12"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C44B0724-EB69-41F9-BA7F-634C0BA4DB07}"/>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1621" name="Rectangle 3">
            <a:extLst>
              <a:ext uri="{FF2B5EF4-FFF2-40B4-BE49-F238E27FC236}">
                <a16:creationId xmlns:a16="http://schemas.microsoft.com/office/drawing/2014/main" id="{67A864E7-AB12-498A-A28E-2E898DAA0A22}"/>
              </a:ext>
            </a:extLst>
          </p:cNvPr>
          <p:cNvSpPr>
            <a:spLocks noGrp="1" noChangeArrowheads="1"/>
          </p:cNvSpPr>
          <p:nvPr>
            <p:ph type="body" idx="1"/>
          </p:nvPr>
        </p:nvSpPr>
        <p:spPr>
          <a:xfrm>
            <a:off x="323528" y="1059022"/>
            <a:ext cx="7485782" cy="3268265"/>
          </a:xfrm>
        </p:spPr>
        <p:txBody>
          <a:bodyPr/>
          <a:lstStyle/>
          <a:p>
            <a:r>
              <a:rPr lang="fr-FR" altLang="fr-FR" sz="1800"/>
              <a:t>Plus de code retour</a:t>
            </a:r>
          </a:p>
          <a:p>
            <a:r>
              <a:rPr lang="fr-FR" altLang="fr-FR" sz="1800"/>
              <a:t>Éviter de retourner </a:t>
            </a:r>
            <a:r>
              <a:rPr lang="fr-FR" altLang="fr-FR" sz="1800" err="1"/>
              <a:t>null</a:t>
            </a:r>
            <a:endParaRPr lang="fr-FR" altLang="fr-FR" sz="1800"/>
          </a:p>
          <a:p>
            <a:r>
              <a:rPr lang="fr-FR" altLang="fr-FR" sz="1800"/>
              <a:t>Mais mécanismes des exceptions : très robuste</a:t>
            </a:r>
          </a:p>
          <a:p>
            <a:r>
              <a:rPr lang="fr-FR" altLang="fr-FR" sz="1800"/>
              <a:t> Des bloc </a:t>
            </a:r>
            <a:r>
              <a:rPr lang="fr-FR" altLang="fr-FR" sz="1800" err="1"/>
              <a:t>try</a:t>
            </a:r>
            <a:r>
              <a:rPr lang="fr-FR" altLang="fr-FR" sz="1800"/>
              <a:t> catch</a:t>
            </a:r>
          </a:p>
          <a:p>
            <a:pPr lvl="1"/>
            <a:r>
              <a:rPr lang="fr-FR" altLang="fr-FR" sz="1800"/>
              <a:t> Non vides</a:t>
            </a:r>
          </a:p>
          <a:p>
            <a:pPr lvl="1"/>
            <a:r>
              <a:rPr lang="fr-FR" altLang="fr-FR" sz="1800"/>
              <a:t> Avec </a:t>
            </a:r>
            <a:r>
              <a:rPr lang="fr-FR" altLang="fr-FR" sz="1800" err="1"/>
              <a:t>finally</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3AEFEE4D-EABF-4405-A859-3CFC966BAEB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102</a:t>
            </a:fld>
            <a:endParaRPr lang="fr-FR"/>
          </a:p>
        </p:txBody>
      </p:sp>
      <p:sp>
        <p:nvSpPr>
          <p:cNvPr id="7" name="Espace réservé du pied de page 7">
            <a:extLst>
              <a:ext uri="{FF2B5EF4-FFF2-40B4-BE49-F238E27FC236}">
                <a16:creationId xmlns:a16="http://schemas.microsoft.com/office/drawing/2014/main" id="{E100BF08-45BC-4391-B9CE-7AC304FF5DA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2828DD56-DFEB-4D9D-AC57-6983B42B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sp>
        <p:nvSpPr>
          <p:cNvPr id="112645" name="Rectangle 3">
            <a:extLst>
              <a:ext uri="{FF2B5EF4-FFF2-40B4-BE49-F238E27FC236}">
                <a16:creationId xmlns:a16="http://schemas.microsoft.com/office/drawing/2014/main" id="{6B995A4C-857E-4268-B5DF-867735DC81BC}"/>
              </a:ext>
            </a:extLst>
          </p:cNvPr>
          <p:cNvSpPr>
            <a:spLocks noGrp="1" noChangeArrowheads="1"/>
          </p:cNvSpPr>
          <p:nvPr>
            <p:ph type="body" idx="1"/>
          </p:nvPr>
        </p:nvSpPr>
        <p:spPr>
          <a:xfrm>
            <a:off x="340017" y="1104900"/>
            <a:ext cx="7485782" cy="2933700"/>
          </a:xfrm>
        </p:spPr>
        <p:txBody>
          <a:bodyPr/>
          <a:lstStyle/>
          <a:p>
            <a:r>
              <a:rPr lang="fr-FR" altLang="fr-FR" sz="1800"/>
              <a:t>Aller plus loin</a:t>
            </a:r>
          </a:p>
          <a:p>
            <a:pPr marL="446088" lvl="1" indent="-266700"/>
            <a:r>
              <a:rPr lang="fr-FR" altLang="fr-FR" sz="1800"/>
              <a:t>Avec sa propre classe d’exception</a:t>
            </a:r>
          </a:p>
          <a:p>
            <a:pPr marL="446088" lvl="1" indent="-266700"/>
            <a:r>
              <a:rPr lang="fr-FR" altLang="fr-FR" sz="1800"/>
              <a:t>Qui hérite de Exception ou </a:t>
            </a:r>
            <a:r>
              <a:rPr lang="fr-FR" altLang="fr-FR" sz="1800" err="1"/>
              <a:t>RuntimeException</a:t>
            </a:r>
            <a:endParaRPr lang="fr-FR" altLang="fr-FR" sz="1800"/>
          </a:p>
          <a:p>
            <a:pPr marL="446088" lvl="1" indent="-266700"/>
            <a:r>
              <a:rPr lang="fr-FR" altLang="fr-FR" sz="1800"/>
              <a:t>Pour envelopper celles d’origine et les transformer …tout en mémorisant la </a:t>
            </a:r>
            <a:r>
              <a:rPr lang="fr-FR" altLang="fr-FR" sz="1800" err="1"/>
              <a:t>rootCause</a:t>
            </a:r>
            <a:endParaRPr lang="fr-FR" altLang="fr-FR" sz="1800"/>
          </a:p>
          <a:p>
            <a:pPr lvl="1" eaLnBrk="1" hangingPunct="1">
              <a:buFont typeface="Symbol" panose="05050102010706020507" pitchFamily="18" charset="2"/>
              <a:buNone/>
            </a:pPr>
            <a:endParaRPr lang="fr-FR" altLang="fr-FR" sz="1800"/>
          </a:p>
        </p:txBody>
      </p:sp>
      <p:sp>
        <p:nvSpPr>
          <p:cNvPr id="6" name="Espace réservé du numéro de diapositive 21">
            <a:extLst>
              <a:ext uri="{FF2B5EF4-FFF2-40B4-BE49-F238E27FC236}">
                <a16:creationId xmlns:a16="http://schemas.microsoft.com/office/drawing/2014/main" id="{6E55808F-E961-4E9B-A434-CC5BF9AC4EB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103</a:t>
            </a:fld>
            <a:endParaRPr lang="fr-FR"/>
          </a:p>
        </p:txBody>
      </p:sp>
      <p:sp>
        <p:nvSpPr>
          <p:cNvPr id="7" name="Espace réservé du pied de page 7">
            <a:extLst>
              <a:ext uri="{FF2B5EF4-FFF2-40B4-BE49-F238E27FC236}">
                <a16:creationId xmlns:a16="http://schemas.microsoft.com/office/drawing/2014/main" id="{132E49E3-6C7F-4A27-9AA5-69F23B74356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F16B1E07-5116-4426-AD21-C33D475958DC}"/>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3669" name="Objet 4">
            <a:extLst>
              <a:ext uri="{FF2B5EF4-FFF2-40B4-BE49-F238E27FC236}">
                <a16:creationId xmlns:a16="http://schemas.microsoft.com/office/drawing/2014/main" id="{216A78F5-7060-4873-A9D0-0FEB326020BD}"/>
              </a:ext>
            </a:extLst>
          </p:cNvPr>
          <p:cNvGraphicFramePr>
            <a:graphicFrameLocks noChangeAspect="1"/>
          </p:cNvGraphicFramePr>
          <p:nvPr>
            <p:extLst>
              <p:ext uri="{D42A27DB-BD31-4B8C-83A1-F6EECF244321}">
                <p14:modId xmlns:p14="http://schemas.microsoft.com/office/powerpoint/2010/main" val="3937246946"/>
              </p:ext>
            </p:extLst>
          </p:nvPr>
        </p:nvGraphicFramePr>
        <p:xfrm>
          <a:off x="1187624" y="891778"/>
          <a:ext cx="6801470" cy="3840212"/>
        </p:xfrm>
        <a:graphic>
          <a:graphicData uri="http://schemas.openxmlformats.org/presentationml/2006/ole">
            <mc:AlternateContent xmlns:mc="http://schemas.openxmlformats.org/markup-compatibility/2006">
              <mc:Choice xmlns:v="urn:schemas-microsoft-com:vml" Requires="v">
                <p:oleObj name="Document" r:id="rId3" imgW="5971272" imgH="4501408" progId="Word.Document.12">
                  <p:embed/>
                </p:oleObj>
              </mc:Choice>
              <mc:Fallback>
                <p:oleObj name="Document" r:id="rId3" imgW="5971272" imgH="4501408" progId="Word.Document.12">
                  <p:embed/>
                  <p:pic>
                    <p:nvPicPr>
                      <p:cNvPr id="113669" name="Objet 4">
                        <a:extLst>
                          <a:ext uri="{FF2B5EF4-FFF2-40B4-BE49-F238E27FC236}">
                            <a16:creationId xmlns:a16="http://schemas.microsoft.com/office/drawing/2014/main" id="{216A78F5-7060-4873-A9D0-0FEB32602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891778"/>
                        <a:ext cx="6801470" cy="3840212"/>
                      </a:xfrm>
                      <a:prstGeom prst="rect">
                        <a:avLst/>
                      </a:prstGeom>
                      <a:noFill/>
                      <a:ln>
                        <a:noFill/>
                      </a:ln>
                    </p:spPr>
                  </p:pic>
                </p:oleObj>
              </mc:Fallback>
            </mc:AlternateContent>
          </a:graphicData>
        </a:graphic>
      </p:graphicFrame>
      <p:sp>
        <p:nvSpPr>
          <p:cNvPr id="6" name="Espace réservé du numéro de diapositive 21">
            <a:extLst>
              <a:ext uri="{FF2B5EF4-FFF2-40B4-BE49-F238E27FC236}">
                <a16:creationId xmlns:a16="http://schemas.microsoft.com/office/drawing/2014/main" id="{282D5660-FEEB-42DB-8E01-7991730EDA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104</a:t>
            </a:fld>
            <a:endParaRPr lang="fr-FR"/>
          </a:p>
        </p:txBody>
      </p:sp>
      <p:sp>
        <p:nvSpPr>
          <p:cNvPr id="7" name="Espace réservé du pied de page 7">
            <a:extLst>
              <a:ext uri="{FF2B5EF4-FFF2-40B4-BE49-F238E27FC236}">
                <a16:creationId xmlns:a16="http://schemas.microsoft.com/office/drawing/2014/main" id="{3B758246-BE9D-4DAE-ABFA-DD67E9AC01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A34BB584-1501-43FD-B4F1-6240C39E0852}"/>
              </a:ext>
            </a:extLst>
          </p:cNvPr>
          <p:cNvSpPr>
            <a:spLocks noGrp="1" noChangeArrowheads="1"/>
          </p:cNvSpPr>
          <p:nvPr>
            <p:ph type="title"/>
          </p:nvPr>
        </p:nvSpPr>
        <p:spPr>
          <a:xfrm>
            <a:off x="1968104" y="269081"/>
            <a:ext cx="5844778" cy="438150"/>
          </a:xfrm>
        </p:spPr>
        <p:txBody>
          <a:bodyPr/>
          <a:lstStyle/>
          <a:p>
            <a:pPr eaLnBrk="1" hangingPunct="1"/>
            <a:r>
              <a:rPr lang="fr-FR" altLang="fr-FR"/>
              <a:t>Une bonne gestion des erreurs</a:t>
            </a:r>
          </a:p>
        </p:txBody>
      </p:sp>
      <p:graphicFrame>
        <p:nvGraphicFramePr>
          <p:cNvPr id="114693" name="Objet 7">
            <a:extLst>
              <a:ext uri="{FF2B5EF4-FFF2-40B4-BE49-F238E27FC236}">
                <a16:creationId xmlns:a16="http://schemas.microsoft.com/office/drawing/2014/main" id="{ABBC5817-0F5D-4BF7-8B9A-FFB3EC05DDC5}"/>
              </a:ext>
            </a:extLst>
          </p:cNvPr>
          <p:cNvGraphicFramePr>
            <a:graphicFrameLocks noChangeAspect="1"/>
          </p:cNvGraphicFramePr>
          <p:nvPr>
            <p:extLst>
              <p:ext uri="{D42A27DB-BD31-4B8C-83A1-F6EECF244321}">
                <p14:modId xmlns:p14="http://schemas.microsoft.com/office/powerpoint/2010/main" val="659456572"/>
              </p:ext>
            </p:extLst>
          </p:nvPr>
        </p:nvGraphicFramePr>
        <p:xfrm>
          <a:off x="1177529" y="728663"/>
          <a:ext cx="5844778" cy="4579391"/>
        </p:xfrm>
        <a:graphic>
          <a:graphicData uri="http://schemas.openxmlformats.org/presentationml/2006/ole">
            <mc:AlternateContent xmlns:mc="http://schemas.openxmlformats.org/markup-compatibility/2006">
              <mc:Choice xmlns:v="urn:schemas-microsoft-com:vml" Requires="v">
                <p:oleObj name="Document" r:id="rId3" imgW="6355444" imgH="6255818" progId="Word.Document.12">
                  <p:embed/>
                </p:oleObj>
              </mc:Choice>
              <mc:Fallback>
                <p:oleObj name="Document" r:id="rId3" imgW="6355444" imgH="6255818" progId="Word.Document.12">
                  <p:embed/>
                  <p:pic>
                    <p:nvPicPr>
                      <p:cNvPr id="114693" name="Objet 7">
                        <a:extLst>
                          <a:ext uri="{FF2B5EF4-FFF2-40B4-BE49-F238E27FC236}">
                            <a16:creationId xmlns:a16="http://schemas.microsoft.com/office/drawing/2014/main" id="{ABBC5817-0F5D-4BF7-8B9A-FFB3EC05D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29" y="728663"/>
                        <a:ext cx="5844778" cy="4579391"/>
                      </a:xfrm>
                      <a:prstGeom prst="rect">
                        <a:avLst/>
                      </a:prstGeom>
                      <a:noFill/>
                      <a:ln>
                        <a:noFill/>
                      </a:ln>
                    </p:spPr>
                  </p:pic>
                </p:oleObj>
              </mc:Fallback>
            </mc:AlternateContent>
          </a:graphicData>
        </a:graphic>
      </p:graphicFrame>
      <p:cxnSp>
        <p:nvCxnSpPr>
          <p:cNvPr id="114694" name="Connecteur droit avec flèche 6">
            <a:extLst>
              <a:ext uri="{FF2B5EF4-FFF2-40B4-BE49-F238E27FC236}">
                <a16:creationId xmlns:a16="http://schemas.microsoft.com/office/drawing/2014/main" id="{BD2E06C0-1672-441E-891A-F79ACDCD646A}"/>
              </a:ext>
            </a:extLst>
          </p:cNvPr>
          <p:cNvCxnSpPr>
            <a:cxnSpLocks noChangeShapeType="1"/>
          </p:cNvCxnSpPr>
          <p:nvPr/>
        </p:nvCxnSpPr>
        <p:spPr bwMode="auto">
          <a:xfrm rot="10800000" flipV="1">
            <a:off x="4089798" y="1446610"/>
            <a:ext cx="1553765" cy="750094"/>
          </a:xfrm>
          <a:prstGeom prst="straightConnector1">
            <a:avLst/>
          </a:prstGeom>
          <a:noFill/>
          <a:ln w="9525" algn="ctr">
            <a:solidFill>
              <a:srgbClr val="99FFCC"/>
            </a:solidFill>
            <a:miter lim="800000"/>
            <a:headEnd/>
            <a:tailEnd type="arrow" w="med" len="med"/>
          </a:ln>
          <a:extLst>
            <a:ext uri="{909E8E84-426E-40DD-AFC4-6F175D3DCCD1}">
              <a14:hiddenFill xmlns:a14="http://schemas.microsoft.com/office/drawing/2010/main">
                <a:noFill/>
              </a14:hiddenFill>
            </a:ext>
          </a:extLst>
        </p:spPr>
      </p:cxnSp>
      <p:sp>
        <p:nvSpPr>
          <p:cNvPr id="114695" name="ZoneTexte 8">
            <a:extLst>
              <a:ext uri="{FF2B5EF4-FFF2-40B4-BE49-F238E27FC236}">
                <a16:creationId xmlns:a16="http://schemas.microsoft.com/office/drawing/2014/main" id="{B45E5035-22A7-4F30-A4DC-82890E10D863}"/>
              </a:ext>
            </a:extLst>
          </p:cNvPr>
          <p:cNvSpPr txBox="1">
            <a:spLocks noChangeArrowheads="1"/>
          </p:cNvSpPr>
          <p:nvPr/>
        </p:nvSpPr>
        <p:spPr bwMode="auto">
          <a:xfrm>
            <a:off x="4732735" y="803673"/>
            <a:ext cx="3067315" cy="64633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800"/>
              <a:t>Bloc try … catch</a:t>
            </a:r>
          </a:p>
          <a:p>
            <a:pPr eaLnBrk="1" hangingPunct="1">
              <a:spcBef>
                <a:spcPct val="0"/>
              </a:spcBef>
              <a:buClrTx/>
              <a:buSzTx/>
              <a:buFontTx/>
              <a:buNone/>
            </a:pPr>
            <a:r>
              <a:rPr lang="fr-FR" altLang="fr-FR" sz="1800"/>
              <a:t>Dans la couche </a:t>
            </a:r>
            <a:r>
              <a:rPr lang="fr-FR" altLang="fr-FR" sz="1800">
                <a:solidFill>
                  <a:srgbClr val="009900"/>
                </a:solidFill>
              </a:rPr>
              <a:t>présentation</a:t>
            </a:r>
          </a:p>
        </p:txBody>
      </p:sp>
      <p:sp>
        <p:nvSpPr>
          <p:cNvPr id="8" name="Espace réservé du numéro de diapositive 21">
            <a:extLst>
              <a:ext uri="{FF2B5EF4-FFF2-40B4-BE49-F238E27FC236}">
                <a16:creationId xmlns:a16="http://schemas.microsoft.com/office/drawing/2014/main" id="{E6B0C251-B184-4AB0-855D-EF5EA8FF8E5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105</a:t>
            </a:fld>
            <a:endParaRPr lang="fr-FR"/>
          </a:p>
        </p:txBody>
      </p:sp>
      <p:sp>
        <p:nvSpPr>
          <p:cNvPr id="9" name="Espace réservé du pied de page 7">
            <a:extLst>
              <a:ext uri="{FF2B5EF4-FFF2-40B4-BE49-F238E27FC236}">
                <a16:creationId xmlns:a16="http://schemas.microsoft.com/office/drawing/2014/main" id="{94F2EC1A-D183-47D6-BDB6-21559AA8412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81C72895-0916-4BC3-A3CB-BC43E7D2980B}"/>
              </a:ext>
            </a:extLst>
          </p:cNvPr>
          <p:cNvSpPr>
            <a:spLocks noGrp="1" noChangeArrowheads="1"/>
          </p:cNvSpPr>
          <p:nvPr>
            <p:ph type="title"/>
          </p:nvPr>
        </p:nvSpPr>
        <p:spPr>
          <a:xfrm>
            <a:off x="1968104" y="269081"/>
            <a:ext cx="5844778" cy="438150"/>
          </a:xfrm>
        </p:spPr>
        <p:txBody>
          <a:bodyPr/>
          <a:lstStyle/>
          <a:p>
            <a:pPr eaLnBrk="1" hangingPunct="1"/>
            <a:r>
              <a:rPr lang="fr-FR" altLang="fr-FR"/>
              <a:t>Si pas le temps de finir l’implem …</a:t>
            </a:r>
          </a:p>
        </p:txBody>
      </p:sp>
      <p:sp>
        <p:nvSpPr>
          <p:cNvPr id="20485" name="Rectangle 3">
            <a:extLst>
              <a:ext uri="{FF2B5EF4-FFF2-40B4-BE49-F238E27FC236}">
                <a16:creationId xmlns:a16="http://schemas.microsoft.com/office/drawing/2014/main" id="{22F00278-72F5-4784-821A-E7D5117C5245}"/>
              </a:ext>
            </a:extLst>
          </p:cNvPr>
          <p:cNvSpPr>
            <a:spLocks noGrp="1" noChangeArrowheads="1"/>
          </p:cNvSpPr>
          <p:nvPr>
            <p:ph type="body" idx="1"/>
          </p:nvPr>
        </p:nvSpPr>
        <p:spPr>
          <a:xfrm>
            <a:off x="343060" y="800064"/>
            <a:ext cx="8816936" cy="2137172"/>
          </a:xfrm>
        </p:spPr>
        <p:txBody>
          <a:bodyPr/>
          <a:lstStyle/>
          <a:p>
            <a:pPr>
              <a:defRPr/>
            </a:pPr>
            <a:r>
              <a:rPr lang="fr-FR" altLang="fr-FR" sz="2100"/>
              <a:t>Il faut propager une exception afin de l’indiquer au développeur qui utiliserait notre méthode non terminée</a:t>
            </a:r>
          </a:p>
          <a:p>
            <a:pPr>
              <a:buFont typeface="Wingdings" panose="05000000000000000000" pitchFamily="2" charset="2"/>
              <a:buNone/>
              <a:defRPr/>
            </a:pPr>
            <a:r>
              <a:rPr lang="fr-FR" altLang="fr-FR" sz="2100">
                <a:sym typeface="Wingdings" pitchFamily="2" charset="2"/>
              </a:rPr>
              <a:t> Conseillé : </a:t>
            </a:r>
            <a:r>
              <a:rPr lang="fr-FR" altLang="fr-FR" sz="1800" err="1">
                <a:solidFill>
                  <a:srgbClr val="000000"/>
                </a:solidFill>
                <a:latin typeface="Courier New" pitchFamily="49" charset="0"/>
                <a:ea typeface="Times New Roman" pitchFamily="18" charset="0"/>
                <a:cs typeface="Courier New" pitchFamily="49" charset="0"/>
                <a:sym typeface="Wingdings" pitchFamily="2" charset="2"/>
              </a:rPr>
              <a:t>UnsupportedOperationException</a:t>
            </a:r>
            <a:endParaRPr lang="fr-FR" altLang="fr-FR" sz="1200">
              <a:solidFill>
                <a:srgbClr val="000000"/>
              </a:solidFill>
              <a:latin typeface="Courier New" pitchFamily="49" charset="0"/>
              <a:ea typeface="Times New Roman" pitchFamily="18" charset="0"/>
              <a:cs typeface="Courier New" pitchFamily="49" charset="0"/>
            </a:endParaRPr>
          </a:p>
          <a:p>
            <a:pPr>
              <a:defRPr/>
            </a:pPr>
            <a:r>
              <a:rPr lang="fr-FR" altLang="fr-FR" sz="2100"/>
              <a:t>Usage possible de </a:t>
            </a:r>
            <a:r>
              <a:rPr lang="fr-FR" altLang="fr-FR" sz="2100" err="1"/>
              <a:t>template</a:t>
            </a:r>
            <a:r>
              <a:rPr lang="fr-FR" altLang="fr-FR" sz="2100"/>
              <a:t> Eclipse </a:t>
            </a:r>
            <a:r>
              <a:rPr lang="fr-FR" altLang="fr-FR" sz="1800"/>
              <a:t>(Préférences \ Java  \ Editor \ </a:t>
            </a:r>
            <a:r>
              <a:rPr lang="fr-FR" altLang="fr-FR" sz="1800" err="1"/>
              <a:t>Templates</a:t>
            </a:r>
            <a:r>
              <a:rPr lang="fr-FR" altLang="fr-FR" sz="1800"/>
              <a:t>)</a:t>
            </a:r>
            <a:endParaRPr lang="fr-FR" altLang="fr-FR" sz="2100"/>
          </a:p>
        </p:txBody>
      </p:sp>
      <p:sp>
        <p:nvSpPr>
          <p:cNvPr id="115718" name="Rectangle 2">
            <a:extLst>
              <a:ext uri="{FF2B5EF4-FFF2-40B4-BE49-F238E27FC236}">
                <a16:creationId xmlns:a16="http://schemas.microsoft.com/office/drawing/2014/main" id="{77403D89-19A0-4445-A89C-4714EA25A6A0}"/>
              </a:ext>
            </a:extLst>
          </p:cNvPr>
          <p:cNvSpPr>
            <a:spLocks noChangeArrowheads="1"/>
          </p:cNvSpPr>
          <p:nvPr/>
        </p:nvSpPr>
        <p:spPr bwMode="auto">
          <a:xfrm>
            <a:off x="1128557" y="2881070"/>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Exemple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5FBF"/>
                </a:solidFill>
                <a:ea typeface="Times New Roman" panose="02020603050405020304" pitchFamily="18" charset="0"/>
                <a:cs typeface="Courier New" panose="02070309020205020404" pitchFamily="49" charset="0"/>
              </a:rPr>
              <a:t>é</a:t>
            </a:r>
            <a:r>
              <a:rPr lang="fr-FR" altLang="fr-FR" sz="1200" u="sng">
                <a:solidFill>
                  <a:srgbClr val="3F5FB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3F5FBF"/>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public</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void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non </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impl</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u="sng">
                <a:solidFill>
                  <a:srgbClr val="3F7F5F"/>
                </a:solidFill>
                <a:ea typeface="Times New Roman" panose="02020603050405020304" pitchFamily="18" charset="0"/>
                <a:cs typeface="Courier New" panose="02070309020205020404" pitchFamily="49" charset="0"/>
              </a:rPr>
              <a:t>é</a:t>
            </a:r>
            <a:r>
              <a:rPr lang="fr-FR" altLang="fr-FR" sz="1200" u="sng">
                <a:solidFill>
                  <a:srgbClr val="3F7F5F"/>
                </a:solidFill>
                <a:latin typeface="Courier New" panose="02070309020205020404" pitchFamily="49" charset="0"/>
                <a:ea typeface="Times New Roman" panose="02020603050405020304" pitchFamily="18" charset="0"/>
                <a:cs typeface="Courier New" panose="02070309020205020404" pitchFamily="49" charset="0"/>
              </a:rPr>
              <a:t>e</a:t>
            </a:r>
            <a:r>
              <a:rPr lang="fr-FR" altLang="fr-FR" sz="1200">
                <a:solidFill>
                  <a:srgbClr val="3F7F5F"/>
                </a:solidFill>
                <a:latin typeface="Courier New" panose="02070309020205020404" pitchFamily="49" charset="0"/>
                <a:ea typeface="Times New Roman" panose="02020603050405020304" pitchFamily="18" charset="0"/>
                <a:cs typeface="Courier New" panose="02070309020205020404" pitchFamily="49" charset="0"/>
              </a:rPr>
              <a:t> pour l'instant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err="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120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UnsupportedOperationException</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1200" err="1">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methodNotEnded</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a:t>
            </a:r>
          </a:p>
          <a:p>
            <a:pPr>
              <a:spcBef>
                <a:spcPct val="0"/>
              </a:spcBef>
              <a:buClrTx/>
              <a:buSzTx/>
              <a:buFontTx/>
              <a:buNone/>
            </a:pP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                                    non impl</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1200">
                <a:solidFill>
                  <a:srgbClr val="2A00FF"/>
                </a:solidFill>
                <a:ea typeface="Times New Roman" panose="02020603050405020304" pitchFamily="18" charset="0"/>
                <a:cs typeface="Courier New" panose="02070309020205020404" pitchFamily="49" charset="0"/>
              </a:rPr>
              <a:t>é</a:t>
            </a:r>
            <a:r>
              <a:rPr lang="fr-FR" altLang="fr-FR" sz="1200">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1200">
              <a:ea typeface="Times New Roman" panose="02020603050405020304" pitchFamily="18" charset="0"/>
              <a:cs typeface="Courier New" panose="02070309020205020404" pitchFamily="49" charset="0"/>
            </a:endParaRPr>
          </a:p>
          <a:p>
            <a:pPr>
              <a:spcBef>
                <a:spcPct val="0"/>
              </a:spcBef>
              <a:buClrTx/>
              <a:buSzTx/>
              <a:buFontTx/>
              <a:buNone/>
            </a:pPr>
            <a:r>
              <a:rPr lang="fr-FR" altLang="fr-FR" sz="120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endParaRPr lang="fr-FR" altLang="fr-FR" sz="1200">
              <a:ea typeface="Times New Roman" panose="02020603050405020304" pitchFamily="18" charset="0"/>
              <a:cs typeface="Courier New" panose="02070309020205020404" pitchFamily="49" charset="0"/>
            </a:endParaRPr>
          </a:p>
        </p:txBody>
      </p:sp>
      <p:sp>
        <p:nvSpPr>
          <p:cNvPr id="115719" name="Rectangle 3">
            <a:extLst>
              <a:ext uri="{FF2B5EF4-FFF2-40B4-BE49-F238E27FC236}">
                <a16:creationId xmlns:a16="http://schemas.microsoft.com/office/drawing/2014/main" id="{C834E05B-862F-44EC-AD69-763FC8804599}"/>
              </a:ext>
            </a:extLst>
          </p:cNvPr>
          <p:cNvSpPr>
            <a:spLocks noChangeArrowheads="1"/>
          </p:cNvSpPr>
          <p:nvPr/>
        </p:nvSpPr>
        <p:spPr bwMode="auto">
          <a:xfrm>
            <a:off x="1143000" y="2499742"/>
            <a:ext cx="682911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spcBef>
                <a:spcPct val="0"/>
              </a:spcBef>
              <a:buClrTx/>
              <a:buSzTx/>
              <a:buFontTx/>
              <a:buNone/>
            </a:pP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9FBF"/>
                </a:solidFill>
                <a:latin typeface="Courier New" panose="02070309020205020404" pitchFamily="49" charset="0"/>
                <a:ea typeface="Times New Roman" panose="02020603050405020304" pitchFamily="18" charset="0"/>
                <a:cs typeface="Courier New" panose="02070309020205020404" pitchFamily="49" charset="0"/>
              </a:rPr>
              <a:t>TODO</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3F7F5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3F7F5F"/>
                </a:solidFill>
                <a:ea typeface="Times New Roman" panose="02020603050405020304" pitchFamily="18" charset="0"/>
                <a:cs typeface="Courier New" panose="02070309020205020404" pitchFamily="49" charset="0"/>
              </a:rPr>
              <a:t>é</a:t>
            </a:r>
            <a:r>
              <a:rPr lang="fr-FR" altLang="fr-FR" sz="825">
                <a:solidFill>
                  <a:srgbClr val="3F7F5F"/>
                </a:solidFill>
                <a:latin typeface="Courier New" panose="02070309020205020404" pitchFamily="49" charset="0"/>
                <a:ea typeface="Times New Roman" panose="02020603050405020304" pitchFamily="18" charset="0"/>
                <a:cs typeface="Courier New" panose="02070309020205020404" pitchFamily="49" charset="0"/>
              </a:rPr>
              <a:t>e pour l'instant</a:t>
            </a:r>
            <a:endParaRPr lang="fr-FR" altLang="fr-FR" sz="600">
              <a:ea typeface="Times New Roman" panose="02020603050405020304" pitchFamily="18" charset="0"/>
              <a:cs typeface="Courier New" panose="02070309020205020404" pitchFamily="49" charset="0"/>
            </a:endParaRPr>
          </a:p>
          <a:p>
            <a:pPr>
              <a:spcBef>
                <a:spcPct val="0"/>
              </a:spcBef>
              <a:buClrTx/>
              <a:buSzTx/>
              <a:buFontTx/>
              <a:buNone/>
            </a:pP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throw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fr-FR" altLang="fr-FR" sz="825" b="1">
                <a:solidFill>
                  <a:srgbClr val="7F0055"/>
                </a:solidFill>
                <a:latin typeface="Courier New" panose="02070309020205020404" pitchFamily="49" charset="0"/>
                <a:ea typeface="Times New Roman" panose="02020603050405020304" pitchFamily="18" charset="0"/>
                <a:cs typeface="Courier New" panose="02070309020205020404" pitchFamily="49" charset="0"/>
              </a:rPr>
              <a:t>new</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 UnsupportedOperationException(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a:t>
            </a:r>
            <a:r>
              <a:rPr lang="fr-FR" altLang="fr-FR" sz="825" b="1">
                <a:solidFill>
                  <a:srgbClr val="2A00FF"/>
                </a:solidFill>
                <a:latin typeface="Courier New" panose="02070309020205020404" pitchFamily="49" charset="0"/>
                <a:ea typeface="Times New Roman" panose="02020603050405020304" pitchFamily="18" charset="0"/>
                <a:cs typeface="Courier New" panose="02070309020205020404" pitchFamily="49" charset="0"/>
              </a:rPr>
              <a:t>${word_selection}</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 : M</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thode non impl</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ment</a:t>
            </a:r>
            <a:r>
              <a:rPr lang="fr-FR" altLang="fr-FR" sz="825">
                <a:solidFill>
                  <a:srgbClr val="2A00FF"/>
                </a:solidFill>
                <a:ea typeface="Times New Roman" panose="02020603050405020304" pitchFamily="18" charset="0"/>
                <a:cs typeface="Courier New" panose="02070309020205020404" pitchFamily="49" charset="0"/>
              </a:rPr>
              <a:t>é</a:t>
            </a:r>
            <a:r>
              <a:rPr lang="fr-FR" altLang="fr-FR" sz="825">
                <a:solidFill>
                  <a:srgbClr val="2A00FF"/>
                </a:solidFill>
                <a:latin typeface="Courier New" panose="02070309020205020404" pitchFamily="49" charset="0"/>
                <a:ea typeface="Times New Roman" panose="02020603050405020304" pitchFamily="18" charset="0"/>
                <a:cs typeface="Courier New" panose="02070309020205020404" pitchFamily="49" charset="0"/>
              </a:rPr>
              <a:t>e pour l'instant"</a:t>
            </a:r>
            <a:r>
              <a:rPr lang="fr-FR" altLang="fr-FR" sz="825">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fr-FR" altLang="fr-FR" sz="3000">
              <a:ea typeface="Times New Roman" panose="02020603050405020304" pitchFamily="18" charset="0"/>
              <a:cs typeface="Courier New" panose="02070309020205020404" pitchFamily="49" charset="0"/>
            </a:endParaRPr>
          </a:p>
        </p:txBody>
      </p:sp>
      <p:sp>
        <p:nvSpPr>
          <p:cNvPr id="8" name="Espace réservé du numéro de diapositive 21">
            <a:extLst>
              <a:ext uri="{FF2B5EF4-FFF2-40B4-BE49-F238E27FC236}">
                <a16:creationId xmlns:a16="http://schemas.microsoft.com/office/drawing/2014/main" id="{C1059881-47FA-41C9-95B9-EDB94ADBE3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106</a:t>
            </a:fld>
            <a:endParaRPr lang="fr-FR"/>
          </a:p>
        </p:txBody>
      </p:sp>
      <p:sp>
        <p:nvSpPr>
          <p:cNvPr id="9" name="Espace réservé du pied de page 7">
            <a:extLst>
              <a:ext uri="{FF2B5EF4-FFF2-40B4-BE49-F238E27FC236}">
                <a16:creationId xmlns:a16="http://schemas.microsoft.com/office/drawing/2014/main" id="{1B57DB53-F6DD-4AE3-98C0-5AB7AA0ED4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6B34-7095-96F2-6318-B7291009A0AA}"/>
            </a:ext>
          </a:extLst>
        </p:cNvPr>
        <p:cNvGrpSpPr/>
        <p:nvPr/>
      </p:nvGrpSpPr>
      <p:grpSpPr>
        <a:xfrm>
          <a:off x="0" y="0"/>
          <a:ext cx="0" cy="0"/>
          <a:chOff x="0" y="0"/>
          <a:chExt cx="0" cy="0"/>
        </a:xfrm>
      </p:grpSpPr>
      <p:sp>
        <p:nvSpPr>
          <p:cNvPr id="98308" name="Rectangle 2">
            <a:extLst>
              <a:ext uri="{FF2B5EF4-FFF2-40B4-BE49-F238E27FC236}">
                <a16:creationId xmlns:a16="http://schemas.microsoft.com/office/drawing/2014/main" id="{2C00821A-8EBA-DD53-418D-3D9C4C3478B3}"/>
              </a:ext>
            </a:extLst>
          </p:cNvPr>
          <p:cNvSpPr>
            <a:spLocks noGrp="1" noChangeArrowheads="1"/>
          </p:cNvSpPr>
          <p:nvPr>
            <p:ph type="title"/>
          </p:nvPr>
        </p:nvSpPr>
        <p:spPr>
          <a:xfrm>
            <a:off x="1968104" y="272654"/>
            <a:ext cx="5844778" cy="434578"/>
          </a:xfrm>
        </p:spPr>
        <p:txBody>
          <a:bodyPr/>
          <a:lstStyle/>
          <a:p>
            <a:r>
              <a:rPr lang="fr-FR" altLang="fr-FR"/>
              <a:t>TP « Exceptions »</a:t>
            </a:r>
          </a:p>
        </p:txBody>
      </p:sp>
      <p:sp>
        <p:nvSpPr>
          <p:cNvPr id="98309" name="Rectangle 3">
            <a:extLst>
              <a:ext uri="{FF2B5EF4-FFF2-40B4-BE49-F238E27FC236}">
                <a16:creationId xmlns:a16="http://schemas.microsoft.com/office/drawing/2014/main" id="{E6489528-BDBD-1DE2-8869-6BDF36DA9D1B}"/>
              </a:ext>
            </a:extLst>
          </p:cNvPr>
          <p:cNvSpPr>
            <a:spLocks noGrp="1" noChangeArrowheads="1"/>
          </p:cNvSpPr>
          <p:nvPr>
            <p:ph type="body" idx="1"/>
          </p:nvPr>
        </p:nvSpPr>
        <p:spPr>
          <a:xfrm>
            <a:off x="1259632" y="915566"/>
            <a:ext cx="5829300" cy="2041922"/>
          </a:xfrm>
        </p:spPr>
        <p:txBody>
          <a:bodyPr/>
          <a:lstStyle/>
          <a:p>
            <a:r>
              <a:rPr lang="fr-FR" altLang="fr-FR" sz="2800" dirty="0"/>
              <a:t>Suivre la mise en </a:t>
            </a:r>
            <a:r>
              <a:rPr lang="fr-FR" altLang="fr-FR" sz="2800" err="1"/>
              <a:t>oeuvre</a:t>
            </a:r>
            <a:r>
              <a:rPr lang="fr-FR" altLang="fr-FR" sz="2800" dirty="0"/>
              <a:t> </a:t>
            </a:r>
            <a:endParaRPr lang="en-US" dirty="0"/>
          </a:p>
          <a:p>
            <a:r>
              <a:rPr lang="fr-FR" altLang="fr-FR" sz="2800" dirty="0"/>
              <a:t>des 5 bonnes pratiques</a:t>
            </a:r>
            <a:endParaRPr lang="en-US" dirty="0">
              <a:cs typeface="Arial"/>
            </a:endParaRPr>
          </a:p>
        </p:txBody>
      </p:sp>
      <p:sp>
        <p:nvSpPr>
          <p:cNvPr id="6" name="Espace réservé du numéro de diapositive 21">
            <a:extLst>
              <a:ext uri="{FF2B5EF4-FFF2-40B4-BE49-F238E27FC236}">
                <a16:creationId xmlns:a16="http://schemas.microsoft.com/office/drawing/2014/main" id="{391DF918-6501-2344-8263-55743D307A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107</a:t>
            </a:fld>
            <a:endParaRPr lang="fr-FR"/>
          </a:p>
        </p:txBody>
      </p:sp>
      <p:sp>
        <p:nvSpPr>
          <p:cNvPr id="7" name="Espace réservé du pied de page 7">
            <a:extLst>
              <a:ext uri="{FF2B5EF4-FFF2-40B4-BE49-F238E27FC236}">
                <a16:creationId xmlns:a16="http://schemas.microsoft.com/office/drawing/2014/main" id="{4B0A9F8D-3ABA-4A3C-AA54-4D4449BECA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10B75F5-1FAB-DD7F-EA8A-17F4AC2523DA}"/>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540646760"/>
      </p:ext>
    </p:extLst>
  </p:cSld>
  <p:clrMapOvr>
    <a:masterClrMapping/>
  </p:clrMapOvr>
  <p:transition>
    <p:blinds/>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458B-69B8-8009-48D8-A0B4A25547C7}"/>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88019C50-DF06-FD6A-B736-25E5E32DB81D}"/>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FAA9590D-F07C-E8FF-0461-83BA153E639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https://app.wooclap.com/XIDIDJ</a:t>
            </a:r>
            <a:endParaRPr lang="en-US" dirty="0"/>
          </a:p>
        </p:txBody>
      </p:sp>
      <p:sp>
        <p:nvSpPr>
          <p:cNvPr id="6" name="Espace réservé du numéro de diapositive 21">
            <a:extLst>
              <a:ext uri="{FF2B5EF4-FFF2-40B4-BE49-F238E27FC236}">
                <a16:creationId xmlns:a16="http://schemas.microsoft.com/office/drawing/2014/main" id="{A50D73E0-F442-7297-2C95-71F615BFCBE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108</a:t>
            </a:fld>
            <a:endParaRPr lang="fr-FR"/>
          </a:p>
        </p:txBody>
      </p:sp>
      <p:sp>
        <p:nvSpPr>
          <p:cNvPr id="7" name="Espace réservé du pied de page 7">
            <a:extLst>
              <a:ext uri="{FF2B5EF4-FFF2-40B4-BE49-F238E27FC236}">
                <a16:creationId xmlns:a16="http://schemas.microsoft.com/office/drawing/2014/main" id="{4B57219E-42BF-A0A7-869E-B71FBD9EAC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57C797C5-BF7D-96FE-DADC-6D3B17134A90}"/>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1806409718"/>
      </p:ext>
    </p:extLst>
  </p:cSld>
  <p:clrMapOvr>
    <a:masterClrMapping/>
  </p:clrMapOvr>
  <p:transition>
    <p:blinds/>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109</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Le </a:t>
            </a:r>
            <a:r>
              <a:rPr lang="fr-FR" altLang="fr-FR" err="1"/>
              <a:t>refactoring</a:t>
            </a:r>
            <a:endParaRPr lang="fr-FR" altLang="fr-F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Principe</a:t>
            </a:r>
          </a:p>
          <a:p>
            <a:pPr eaLnBrk="1" hangingPunct="1"/>
            <a:r>
              <a:rPr lang="fr-FR" altLang="fr-FR" sz="1200"/>
              <a:t>Les outils</a:t>
            </a:r>
          </a:p>
          <a:p>
            <a:pPr eaLnBrk="1" hangingPunct="1"/>
            <a:r>
              <a:rPr lang="fr-FR" altLang="fr-FR" sz="1200" err="1"/>
              <a:t>Refactoring</a:t>
            </a:r>
            <a:r>
              <a:rPr lang="fr-FR" altLang="fr-FR" sz="1200"/>
              <a:t> de bases de données</a:t>
            </a:r>
          </a:p>
        </p:txBody>
      </p:sp>
    </p:spTree>
    <p:extLst>
      <p:ext uri="{BB962C8B-B14F-4D97-AF65-F5344CB8AC3E}">
        <p14:creationId xmlns:p14="http://schemas.microsoft.com/office/powerpoint/2010/main" val="172472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Définir le cycle de vie d'un logiciel</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err="1"/>
              <a:t>Scrum</a:t>
            </a:r>
            <a:endParaRPr lang="fr-FR" altLang="fr-FR" sz="1200"/>
          </a:p>
          <a:p>
            <a:r>
              <a:rPr lang="fr-FR" altLang="fr-FR" sz="1200" err="1"/>
              <a:t>Extrem</a:t>
            </a:r>
            <a:r>
              <a:rPr lang="fr-FR" altLang="fr-FR" sz="1200"/>
              <a:t> </a:t>
            </a:r>
            <a:r>
              <a:rPr lang="fr-FR" altLang="fr-FR" sz="1200" err="1"/>
              <a:t>Programming</a:t>
            </a:r>
            <a:endParaRPr lang="fr-FR" altLang="fr-FR" sz="1200"/>
          </a:p>
          <a:p>
            <a:r>
              <a:rPr lang="fr-FR" altLang="fr-FR" sz="1200" err="1"/>
              <a:t>Pré-requis</a:t>
            </a:r>
            <a:endParaRPr lang="fr-FR" altLang="fr-FR" sz="1200"/>
          </a:p>
        </p:txBody>
      </p:sp>
    </p:spTree>
    <p:extLst>
      <p:ext uri="{BB962C8B-B14F-4D97-AF65-F5344CB8AC3E}">
        <p14:creationId xmlns:p14="http://schemas.microsoft.com/office/powerpoint/2010/main" val="20495091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6FEC737B-67D3-4A5B-A33D-C1BD49018EDE}"/>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4149" name="Rectangle 3">
            <a:extLst>
              <a:ext uri="{FF2B5EF4-FFF2-40B4-BE49-F238E27FC236}">
                <a16:creationId xmlns:a16="http://schemas.microsoft.com/office/drawing/2014/main" id="{59BC4E26-D961-49BD-B909-969C1F5342A8}"/>
              </a:ext>
            </a:extLst>
          </p:cNvPr>
          <p:cNvSpPr>
            <a:spLocks noGrp="1" noChangeArrowheads="1"/>
          </p:cNvSpPr>
          <p:nvPr>
            <p:ph type="body" idx="1"/>
          </p:nvPr>
        </p:nvSpPr>
        <p:spPr>
          <a:xfrm>
            <a:off x="467544" y="813196"/>
            <a:ext cx="7488832" cy="4057650"/>
          </a:xfrm>
        </p:spPr>
        <p:txBody>
          <a:bodyPr/>
          <a:lstStyle/>
          <a:p>
            <a:pPr eaLnBrk="1" hangingPunct="1"/>
            <a:r>
              <a:rPr lang="fr-FR" altLang="fr-FR" sz="1800"/>
              <a:t>Intervention sur du code existant pour augmenter la qualité</a:t>
            </a:r>
          </a:p>
          <a:p>
            <a:pPr eaLnBrk="1" hangingPunct="1"/>
            <a:r>
              <a:rPr lang="fr-FR" altLang="fr-FR" sz="1800"/>
              <a:t>Iso fonctionnel</a:t>
            </a:r>
          </a:p>
          <a:p>
            <a:pPr lvl="1" eaLnBrk="1" hangingPunct="1"/>
            <a:r>
              <a:rPr lang="fr-FR" altLang="fr-FR" sz="1800"/>
              <a:t> Pas d’ajout de fonctionnalités</a:t>
            </a:r>
          </a:p>
          <a:p>
            <a:pPr lvl="1" eaLnBrk="1" hangingPunct="1"/>
            <a:r>
              <a:rPr lang="fr-FR" altLang="fr-FR" sz="1800"/>
              <a:t> Pas de suppression de fonctionnalités</a:t>
            </a:r>
          </a:p>
          <a:p>
            <a:pPr eaLnBrk="1" hangingPunct="1"/>
            <a:r>
              <a:rPr lang="fr-FR" altLang="fr-FR" sz="1800"/>
              <a:t>Et ce qui fonctionnait avant fonctionne après</a:t>
            </a:r>
          </a:p>
          <a:p>
            <a:pPr lvl="1" eaLnBrk="1" hangingPunct="1"/>
            <a:r>
              <a:rPr lang="fr-FR" altLang="fr-FR" sz="1800"/>
              <a:t> Intérêt de tests unitaires automatisés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78B8EA6-EFF0-4295-8808-CB29EE379D8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110</a:t>
            </a:fld>
            <a:endParaRPr lang="fr-FR"/>
          </a:p>
        </p:txBody>
      </p:sp>
      <p:sp>
        <p:nvSpPr>
          <p:cNvPr id="5" name="Espace réservé du pied de page 7">
            <a:extLst>
              <a:ext uri="{FF2B5EF4-FFF2-40B4-BE49-F238E27FC236}">
                <a16:creationId xmlns:a16="http://schemas.microsoft.com/office/drawing/2014/main" id="{08C6A4A9-2598-4021-BB6C-4372643AC37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a:extLst>
              <a:ext uri="{FF2B5EF4-FFF2-40B4-BE49-F238E27FC236}">
                <a16:creationId xmlns:a16="http://schemas.microsoft.com/office/drawing/2014/main" id="{A5975FA4-326D-4185-A26E-518D7CA9BF52}"/>
              </a:ext>
            </a:extLst>
          </p:cNvPr>
          <p:cNvSpPr>
            <a:spLocks noGrp="1" noChangeArrowheads="1"/>
          </p:cNvSpPr>
          <p:nvPr>
            <p:ph type="title"/>
          </p:nvPr>
        </p:nvSpPr>
        <p:spPr>
          <a:xfrm>
            <a:off x="1968104" y="272654"/>
            <a:ext cx="5844778" cy="434578"/>
          </a:xfrm>
        </p:spPr>
        <p:txBody>
          <a:bodyPr/>
          <a:lstStyle/>
          <a:p>
            <a:pPr eaLnBrk="1" hangingPunct="1"/>
            <a:r>
              <a:rPr lang="fr-FR" altLang="fr-FR"/>
              <a:t>Principe</a:t>
            </a:r>
          </a:p>
        </p:txBody>
      </p:sp>
      <p:sp>
        <p:nvSpPr>
          <p:cNvPr id="135173" name="Rectangle 3">
            <a:extLst>
              <a:ext uri="{FF2B5EF4-FFF2-40B4-BE49-F238E27FC236}">
                <a16:creationId xmlns:a16="http://schemas.microsoft.com/office/drawing/2014/main" id="{D0D57A86-38D8-4676-8F5F-BFDB499BD47F}"/>
              </a:ext>
            </a:extLst>
          </p:cNvPr>
          <p:cNvSpPr>
            <a:spLocks noGrp="1" noChangeArrowheads="1"/>
          </p:cNvSpPr>
          <p:nvPr>
            <p:ph type="body" idx="1"/>
          </p:nvPr>
        </p:nvSpPr>
        <p:spPr>
          <a:xfrm>
            <a:off x="323528" y="843558"/>
            <a:ext cx="6768454" cy="3816424"/>
          </a:xfrm>
        </p:spPr>
        <p:txBody>
          <a:bodyPr/>
          <a:lstStyle/>
          <a:p>
            <a:pPr eaLnBrk="1" hangingPunct="1"/>
            <a:r>
              <a:rPr lang="fr-FR" altLang="fr-FR" sz="1800"/>
              <a:t>Différents types de </a:t>
            </a:r>
            <a:r>
              <a:rPr lang="fr-FR" altLang="fr-FR" sz="1800" err="1"/>
              <a:t>refactoring</a:t>
            </a:r>
            <a:endParaRPr lang="fr-FR" altLang="fr-FR" sz="1800"/>
          </a:p>
          <a:p>
            <a:pPr marL="444500" lvl="1" indent="-268288" eaLnBrk="1" hangingPunct="1"/>
            <a:r>
              <a:rPr lang="fr-FR" altLang="fr-FR" sz="1800"/>
              <a:t>chirurgical </a:t>
            </a:r>
          </a:p>
          <a:p>
            <a:pPr marL="536575" lvl="2" indent="-176213" eaLnBrk="1" hangingPunct="1"/>
            <a:r>
              <a:rPr lang="fr-FR" altLang="fr-FR" sz="1800"/>
              <a:t>limité, localisé</a:t>
            </a:r>
          </a:p>
          <a:p>
            <a:pPr marL="536575" lvl="2" indent="-176213" eaLnBrk="1" hangingPunct="1"/>
            <a:r>
              <a:rPr lang="fr-FR" altLang="fr-FR" sz="1800"/>
              <a:t>Cas les + fréquents</a:t>
            </a:r>
          </a:p>
          <a:p>
            <a:pPr marL="444500" lvl="1" indent="-268288"/>
            <a:r>
              <a:rPr lang="fr-FR" altLang="fr-FR" sz="1800"/>
              <a:t>tactique </a:t>
            </a:r>
          </a:p>
          <a:p>
            <a:pPr marL="536575" lvl="2" indent="-176213"/>
            <a:r>
              <a:rPr lang="fr-FR" altLang="fr-FR" sz="1800"/>
              <a:t>Refonte plus globale</a:t>
            </a:r>
          </a:p>
          <a:p>
            <a:pPr marL="536575" lvl="2" indent="-176213"/>
            <a:r>
              <a:rPr lang="fr-FR" altLang="fr-FR" sz="1800"/>
              <a:t>Utilisation de design pattern, famille d’interfaces</a:t>
            </a:r>
          </a:p>
          <a:p>
            <a:pPr marL="444500" lvl="1" indent="-268288"/>
            <a:r>
              <a:rPr lang="fr-FR" altLang="fr-FR" sz="1800"/>
              <a:t>stratégique </a:t>
            </a:r>
          </a:p>
          <a:p>
            <a:pPr marL="536575" lvl="2" indent="-176213"/>
            <a:r>
              <a:rPr lang="fr-FR" altLang="fr-FR" sz="1800"/>
              <a:t>Changement de conception</a:t>
            </a:r>
          </a:p>
          <a:p>
            <a:pPr marL="536575" lvl="2" indent="-176213"/>
            <a:r>
              <a:rPr lang="fr-FR" altLang="fr-FR" sz="1800"/>
              <a:t>Préparation de l’avenir</a:t>
            </a:r>
          </a:p>
          <a:p>
            <a:pPr marL="536575" lvl="2" indent="-176213"/>
            <a:r>
              <a:rPr lang="fr-FR" altLang="fr-FR" sz="1800"/>
              <a:t>+ rare</a:t>
            </a:r>
          </a:p>
        </p:txBody>
      </p:sp>
      <p:sp>
        <p:nvSpPr>
          <p:cNvPr id="4" name="Espace réservé du numéro de diapositive 21">
            <a:extLst>
              <a:ext uri="{FF2B5EF4-FFF2-40B4-BE49-F238E27FC236}">
                <a16:creationId xmlns:a16="http://schemas.microsoft.com/office/drawing/2014/main" id="{BF4F3C67-7B8A-4EAE-8E84-A03E5A051D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111</a:t>
            </a:fld>
            <a:endParaRPr lang="fr-FR"/>
          </a:p>
        </p:txBody>
      </p:sp>
      <p:sp>
        <p:nvSpPr>
          <p:cNvPr id="5" name="Espace réservé du pied de page 7">
            <a:extLst>
              <a:ext uri="{FF2B5EF4-FFF2-40B4-BE49-F238E27FC236}">
                <a16:creationId xmlns:a16="http://schemas.microsoft.com/office/drawing/2014/main" id="{CD39216F-E126-4726-A1E7-10AE5F171A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1604063E-2CFA-40E1-82AC-77617D58AD20}"/>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6197" name="Rectangle 3">
            <a:extLst>
              <a:ext uri="{FF2B5EF4-FFF2-40B4-BE49-F238E27FC236}">
                <a16:creationId xmlns:a16="http://schemas.microsoft.com/office/drawing/2014/main" id="{7BD491D3-48DA-4176-9BD0-050BC94C45A8}"/>
              </a:ext>
            </a:extLst>
          </p:cNvPr>
          <p:cNvSpPr>
            <a:spLocks noGrp="1" noChangeArrowheads="1"/>
          </p:cNvSpPr>
          <p:nvPr>
            <p:ph type="body" idx="1"/>
          </p:nvPr>
        </p:nvSpPr>
        <p:spPr>
          <a:xfrm>
            <a:off x="395536" y="791766"/>
            <a:ext cx="8280920" cy="3865959"/>
          </a:xfrm>
        </p:spPr>
        <p:txBody>
          <a:bodyPr/>
          <a:lstStyle/>
          <a:p>
            <a:pPr eaLnBrk="1" hangingPunct="1"/>
            <a:r>
              <a:rPr lang="fr-FR" altLang="fr-FR" sz="2400"/>
              <a:t>C’est Eclipse : nombreux assistants</a:t>
            </a:r>
          </a:p>
          <a:p>
            <a:pPr marL="444500" lvl="1" indent="-268288" eaLnBrk="1" hangingPunct="1"/>
            <a:r>
              <a:rPr lang="fr-FR" altLang="fr-FR" sz="1800"/>
              <a:t>enchainer des actions fastidieuses</a:t>
            </a:r>
          </a:p>
          <a:p>
            <a:pPr marL="444500" lvl="1" indent="-268288" eaLnBrk="1" hangingPunct="1"/>
            <a:r>
              <a:rPr lang="fr-FR" altLang="fr-FR" sz="1800"/>
              <a:t>Propager les modifications sans oubli</a:t>
            </a:r>
          </a:p>
          <a:p>
            <a:pPr marL="444500" lvl="1" indent="-268288" eaLnBrk="1" hangingPunct="1"/>
            <a:r>
              <a:rPr lang="fr-FR" altLang="fr-FR" sz="1800"/>
              <a:t>menu </a:t>
            </a:r>
            <a:r>
              <a:rPr lang="fr-FR" altLang="fr-FR" sz="1800" err="1"/>
              <a:t>Refactor</a:t>
            </a:r>
            <a:r>
              <a:rPr lang="fr-FR" altLang="fr-FR" sz="1800"/>
              <a:t> via menu général ou clic droit (contextuel : absent ou grisé)</a:t>
            </a:r>
          </a:p>
          <a:p>
            <a:pPr marL="444500" lvl="1" indent="-268288" eaLnBrk="1" hangingPunct="1"/>
            <a:r>
              <a:rPr lang="fr-FR" altLang="fr-FR" sz="1800"/>
              <a:t>Assistant avec formulaire (plusieurs écrans)</a:t>
            </a:r>
          </a:p>
          <a:p>
            <a:pPr marL="444500" lvl="1" indent="-268288" eaLnBrk="1" hangingPunct="1"/>
            <a:r>
              <a:rPr lang="fr-FR" altLang="fr-FR" sz="1800"/>
              <a:t>Prévisualisation possible</a:t>
            </a:r>
          </a:p>
          <a:p>
            <a:pPr marL="444500" lvl="1" indent="-268288" eaLnBrk="1" hangingPunct="1"/>
            <a:r>
              <a:rPr lang="fr-FR" altLang="fr-FR" sz="1800"/>
              <a:t>Annulation complète possible (Ctrl Z)</a:t>
            </a:r>
          </a:p>
          <a:p>
            <a:pPr eaLnBrk="1" hangingPunct="1"/>
            <a:r>
              <a:rPr lang="fr-FR" altLang="fr-FR" sz="2400"/>
              <a:t>Attention : fichier de configuration XML et </a:t>
            </a:r>
            <a:r>
              <a:rPr lang="fr-FR" altLang="fr-FR" sz="2400" err="1"/>
              <a:t>Properties</a:t>
            </a:r>
            <a:r>
              <a:rPr lang="fr-FR" altLang="fr-FR" sz="2400"/>
              <a:t> : non propagé</a:t>
            </a:r>
          </a:p>
        </p:txBody>
      </p:sp>
      <p:sp>
        <p:nvSpPr>
          <p:cNvPr id="4" name="Espace réservé du numéro de diapositive 21">
            <a:extLst>
              <a:ext uri="{FF2B5EF4-FFF2-40B4-BE49-F238E27FC236}">
                <a16:creationId xmlns:a16="http://schemas.microsoft.com/office/drawing/2014/main" id="{4574BFA2-E613-4FE9-9E0B-DBF43776AE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112</a:t>
            </a:fld>
            <a:endParaRPr lang="fr-FR"/>
          </a:p>
        </p:txBody>
      </p:sp>
      <p:sp>
        <p:nvSpPr>
          <p:cNvPr id="5" name="Espace réservé du pied de page 7">
            <a:extLst>
              <a:ext uri="{FF2B5EF4-FFF2-40B4-BE49-F238E27FC236}">
                <a16:creationId xmlns:a16="http://schemas.microsoft.com/office/drawing/2014/main" id="{02C064B7-C3BA-4ADA-8172-BAD4D5E6F3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a:extLst>
              <a:ext uri="{FF2B5EF4-FFF2-40B4-BE49-F238E27FC236}">
                <a16:creationId xmlns:a16="http://schemas.microsoft.com/office/drawing/2014/main" id="{A102329E-2179-48E8-BA76-28F57494DB27}"/>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7221" name="Rectangle 3">
            <a:extLst>
              <a:ext uri="{FF2B5EF4-FFF2-40B4-BE49-F238E27FC236}">
                <a16:creationId xmlns:a16="http://schemas.microsoft.com/office/drawing/2014/main" id="{1E06FD6C-9CE9-4165-96D2-A39AB59649B3}"/>
              </a:ext>
            </a:extLst>
          </p:cNvPr>
          <p:cNvSpPr>
            <a:spLocks noGrp="1" noChangeArrowheads="1"/>
          </p:cNvSpPr>
          <p:nvPr>
            <p:ph type="body" idx="1"/>
          </p:nvPr>
        </p:nvSpPr>
        <p:spPr>
          <a:xfrm>
            <a:off x="323528" y="791766"/>
            <a:ext cx="7485782" cy="4371975"/>
          </a:xfrm>
        </p:spPr>
        <p:txBody>
          <a:bodyPr/>
          <a:lstStyle/>
          <a:p>
            <a:pPr eaLnBrk="1" hangingPunct="1"/>
            <a:r>
              <a:rPr lang="fr-FR" altLang="fr-FR" sz="1800"/>
              <a:t>L’assistant de renommage</a:t>
            </a:r>
          </a:p>
          <a:p>
            <a:pPr marL="444500" lvl="1" indent="-268288" eaLnBrk="1" hangingPunct="1"/>
            <a:r>
              <a:rPr lang="fr-FR" altLang="fr-FR" sz="1800"/>
              <a:t>packages, les classes, les méthodes, les attributs de classe , les variables locales ou les paramètres d’une classe</a:t>
            </a:r>
          </a:p>
          <a:p>
            <a:pPr marL="444500" lvl="1" indent="-268288" eaLnBrk="1" hangingPunct="1"/>
            <a:r>
              <a:rPr lang="fr-FR" altLang="fr-FR" sz="1800"/>
              <a:t>systématiquement utiliser ces assistants » via clic droit ou Alt + Shift + R</a:t>
            </a:r>
          </a:p>
          <a:p>
            <a:pPr marL="444500" lvl="1" indent="-268288" eaLnBrk="1" hangingPunct="1"/>
            <a:r>
              <a:rPr lang="fr-FR" altLang="fr-FR" sz="1800" b="1"/>
              <a:t>Ne pas effectuer </a:t>
            </a:r>
            <a:r>
              <a:rPr lang="fr-FR" altLang="fr-FR" sz="1800"/>
              <a:t>le changement directement sur le nom</a:t>
            </a:r>
          </a:p>
          <a:p>
            <a:pPr marL="536575" lvl="2" indent="-176213" eaLnBrk="1" hangingPunct="1"/>
            <a:r>
              <a:rPr lang="fr-FR" altLang="fr-FR" sz="1800"/>
              <a:t>Perte de temps	</a:t>
            </a:r>
          </a:p>
          <a:p>
            <a:pPr marL="536575" lvl="2" indent="-176213" eaLnBrk="1" hangingPunct="1"/>
            <a:r>
              <a:rPr lang="fr-FR" altLang="fr-FR" sz="1800"/>
              <a:t>Frein au </a:t>
            </a:r>
            <a:r>
              <a:rPr lang="fr-FR" altLang="fr-FR" sz="1800" err="1"/>
              <a:t>refactoring</a:t>
            </a:r>
            <a:endParaRPr lang="fr-FR" altLang="fr-FR" sz="1800"/>
          </a:p>
          <a:p>
            <a:pPr marL="536575" lvl="2" indent="-176213" eaLnBrk="1" hangingPunct="1"/>
            <a:endParaRPr lang="fr-FR" altLang="fr-FR" sz="1800"/>
          </a:p>
          <a:p>
            <a:pPr eaLnBrk="1" hangingPunct="1"/>
            <a:r>
              <a:rPr lang="fr-FR" altLang="fr-FR" sz="1800"/>
              <a:t>Peut être long mais non risqué même à la main (erreur de compil)</a:t>
            </a:r>
          </a:p>
        </p:txBody>
      </p:sp>
      <p:sp>
        <p:nvSpPr>
          <p:cNvPr id="4" name="Espace réservé du numéro de diapositive 21">
            <a:extLst>
              <a:ext uri="{FF2B5EF4-FFF2-40B4-BE49-F238E27FC236}">
                <a16:creationId xmlns:a16="http://schemas.microsoft.com/office/drawing/2014/main" id="{88164421-005E-4BF2-A7A2-5668F9073E5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113</a:t>
            </a:fld>
            <a:endParaRPr lang="fr-FR"/>
          </a:p>
        </p:txBody>
      </p:sp>
      <p:sp>
        <p:nvSpPr>
          <p:cNvPr id="5" name="Espace réservé du pied de page 7">
            <a:extLst>
              <a:ext uri="{FF2B5EF4-FFF2-40B4-BE49-F238E27FC236}">
                <a16:creationId xmlns:a16="http://schemas.microsoft.com/office/drawing/2014/main" id="{0243138D-3737-4C6B-B1A9-2CE1616B25C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895C408-571D-41EB-8D3B-371F67288E25}"/>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8245" name="Rectangle 3">
            <a:extLst>
              <a:ext uri="{FF2B5EF4-FFF2-40B4-BE49-F238E27FC236}">
                <a16:creationId xmlns:a16="http://schemas.microsoft.com/office/drawing/2014/main" id="{1DAB8394-8056-4A81-A3A5-211733152725}"/>
              </a:ext>
            </a:extLst>
          </p:cNvPr>
          <p:cNvSpPr>
            <a:spLocks noGrp="1" noChangeArrowheads="1"/>
          </p:cNvSpPr>
          <p:nvPr>
            <p:ph type="body" idx="1"/>
          </p:nvPr>
        </p:nvSpPr>
        <p:spPr>
          <a:xfrm>
            <a:off x="395536" y="843558"/>
            <a:ext cx="7560840" cy="2672953"/>
          </a:xfrm>
        </p:spPr>
        <p:txBody>
          <a:bodyPr/>
          <a:lstStyle/>
          <a:p>
            <a:pPr eaLnBrk="1" hangingPunct="1"/>
            <a:r>
              <a:rPr lang="fr-FR" altLang="fr-FR" sz="1800"/>
              <a:t>L’assistant de changement de signature</a:t>
            </a:r>
          </a:p>
          <a:p>
            <a:pPr marL="444500" lvl="1" indent="-268288" eaLnBrk="1" hangingPunct="1"/>
            <a:r>
              <a:rPr lang="fr-FR" altLang="fr-FR" sz="1800"/>
              <a:t>agit sur le modificateur, le type retourné et les paramètres d’une méthode</a:t>
            </a:r>
          </a:p>
          <a:p>
            <a:pPr marL="444500" lvl="1" indent="-268288" eaLnBrk="1" hangingPunct="1"/>
            <a:r>
              <a:rPr lang="fr-FR" altLang="fr-FR" sz="1800"/>
              <a:t>Répercute le changement sur tous les appels !</a:t>
            </a:r>
          </a:p>
          <a:p>
            <a:pPr eaLnBrk="1" hangingPunct="1"/>
            <a:endParaRPr lang="fr-FR" altLang="fr-FR" sz="1800"/>
          </a:p>
          <a:p>
            <a:pPr eaLnBrk="1" hangingPunct="1"/>
            <a:r>
              <a:rPr lang="fr-FR" altLang="fr-FR" sz="1800"/>
              <a:t>Relativement facile de généraliser une méthode après coup en variabilisant</a:t>
            </a:r>
          </a:p>
        </p:txBody>
      </p:sp>
      <p:sp>
        <p:nvSpPr>
          <p:cNvPr id="4" name="Espace réservé du numéro de diapositive 21">
            <a:extLst>
              <a:ext uri="{FF2B5EF4-FFF2-40B4-BE49-F238E27FC236}">
                <a16:creationId xmlns:a16="http://schemas.microsoft.com/office/drawing/2014/main" id="{137AAF1A-6F15-4FFC-9CC4-A2D2B0AE887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114</a:t>
            </a:fld>
            <a:endParaRPr lang="fr-FR"/>
          </a:p>
        </p:txBody>
      </p:sp>
      <p:sp>
        <p:nvSpPr>
          <p:cNvPr id="5" name="Espace réservé du pied de page 7">
            <a:extLst>
              <a:ext uri="{FF2B5EF4-FFF2-40B4-BE49-F238E27FC236}">
                <a16:creationId xmlns:a16="http://schemas.microsoft.com/office/drawing/2014/main" id="{306486DE-1794-45B1-A65D-36FCAB627B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2">
            <a:extLst>
              <a:ext uri="{FF2B5EF4-FFF2-40B4-BE49-F238E27FC236}">
                <a16:creationId xmlns:a16="http://schemas.microsoft.com/office/drawing/2014/main" id="{D8832C84-60DD-4AAB-9486-80611F75CE99}"/>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39269" name="Rectangle 3">
            <a:extLst>
              <a:ext uri="{FF2B5EF4-FFF2-40B4-BE49-F238E27FC236}">
                <a16:creationId xmlns:a16="http://schemas.microsoft.com/office/drawing/2014/main" id="{21927A63-DE2A-45BA-B4B9-D3E7E34D8017}"/>
              </a:ext>
            </a:extLst>
          </p:cNvPr>
          <p:cNvSpPr>
            <a:spLocks noGrp="1" noChangeArrowheads="1"/>
          </p:cNvSpPr>
          <p:nvPr>
            <p:ph type="body" idx="1"/>
          </p:nvPr>
        </p:nvSpPr>
        <p:spPr>
          <a:xfrm>
            <a:off x="323528" y="681038"/>
            <a:ext cx="7485782" cy="1012031"/>
          </a:xfrm>
        </p:spPr>
        <p:txBody>
          <a:bodyPr/>
          <a:lstStyle/>
          <a:p>
            <a:pPr eaLnBrk="1" hangingPunct="1"/>
            <a:r>
              <a:rPr lang="fr-FR" altLang="fr-FR" sz="1800"/>
              <a:t>L’assistant de changement de signature avec valeur par défaut !</a:t>
            </a:r>
          </a:p>
          <a:p>
            <a:pPr lvl="1" eaLnBrk="1" hangingPunct="1"/>
            <a:endParaRPr lang="fr-FR" altLang="fr-FR"/>
          </a:p>
        </p:txBody>
      </p:sp>
      <p:pic>
        <p:nvPicPr>
          <p:cNvPr id="139270" name="Picture 2">
            <a:extLst>
              <a:ext uri="{FF2B5EF4-FFF2-40B4-BE49-F238E27FC236}">
                <a16:creationId xmlns:a16="http://schemas.microsoft.com/office/drawing/2014/main" id="{B649148D-3667-494B-BFE9-DB69BF86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987574"/>
            <a:ext cx="3486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A7E03170-09AF-4C14-9708-5AF8DC958CA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115</a:t>
            </a:fld>
            <a:endParaRPr lang="fr-FR"/>
          </a:p>
        </p:txBody>
      </p:sp>
      <p:sp>
        <p:nvSpPr>
          <p:cNvPr id="6" name="Espace réservé du pied de page 7">
            <a:extLst>
              <a:ext uri="{FF2B5EF4-FFF2-40B4-BE49-F238E27FC236}">
                <a16:creationId xmlns:a16="http://schemas.microsoft.com/office/drawing/2014/main" id="{94AFCBCC-DAF9-4E83-9D77-736132D9F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2C0D13DB-7BBD-4E5A-8174-974ED569B48F}"/>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0293" name="Rectangle 3">
            <a:extLst>
              <a:ext uri="{FF2B5EF4-FFF2-40B4-BE49-F238E27FC236}">
                <a16:creationId xmlns:a16="http://schemas.microsoft.com/office/drawing/2014/main" id="{0D947462-CFEA-47BF-A186-E88F54505E85}"/>
              </a:ext>
            </a:extLst>
          </p:cNvPr>
          <p:cNvSpPr>
            <a:spLocks noGrp="1" noChangeArrowheads="1"/>
          </p:cNvSpPr>
          <p:nvPr>
            <p:ph type="body" idx="1"/>
          </p:nvPr>
        </p:nvSpPr>
        <p:spPr>
          <a:xfrm>
            <a:off x="395536" y="791767"/>
            <a:ext cx="7413774" cy="4325540"/>
          </a:xfrm>
        </p:spPr>
        <p:txBody>
          <a:bodyPr/>
          <a:lstStyle/>
          <a:p>
            <a:pPr eaLnBrk="1" hangingPunct="1"/>
            <a:r>
              <a:rPr lang="fr-FR" altLang="fr-FR" sz="1800"/>
              <a:t>L’assistant d’extraction de méthodes</a:t>
            </a:r>
          </a:p>
          <a:p>
            <a:pPr lvl="1" eaLnBrk="1" hangingPunct="1"/>
            <a:r>
              <a:rPr lang="fr-FR" altLang="fr-FR" sz="1800"/>
              <a:t> Transforme un bloc en méthode (bloc trop long, trop complexe,..)</a:t>
            </a:r>
          </a:p>
          <a:p>
            <a:pPr lvl="2" eaLnBrk="1" hangingPunct="1"/>
            <a:r>
              <a:rPr lang="fr-FR" altLang="fr-FR" sz="1800"/>
              <a:t> Voir nombre de lignes</a:t>
            </a:r>
          </a:p>
          <a:p>
            <a:pPr lvl="2" eaLnBrk="1" hangingPunct="1"/>
            <a:r>
              <a:rPr lang="fr-FR" altLang="fr-FR" sz="1800"/>
              <a:t> Voir complexité cyclomatique </a:t>
            </a:r>
          </a:p>
          <a:p>
            <a:pPr lvl="1" eaLnBrk="1" hangingPunct="1"/>
            <a:r>
              <a:rPr lang="fr-FR" altLang="fr-FR" sz="1800"/>
              <a:t> Sélectionner un bloc extractible</a:t>
            </a:r>
          </a:p>
          <a:p>
            <a:pPr lvl="2" eaLnBrk="1" hangingPunct="1"/>
            <a:r>
              <a:rPr lang="fr-FR" altLang="fr-FR" sz="1800"/>
              <a:t> Nombre pair d’accolades</a:t>
            </a:r>
          </a:p>
          <a:p>
            <a:pPr lvl="2" eaLnBrk="1" hangingPunct="1"/>
            <a:r>
              <a:rPr lang="fr-FR" altLang="fr-FR" sz="1800"/>
              <a:t> Une seule valeur d’affectation utilisé à l’extérieur du bloc</a:t>
            </a:r>
          </a:p>
          <a:p>
            <a:pPr eaLnBrk="1" hangingPunct="1"/>
            <a:r>
              <a:rPr lang="fr-FR" altLang="fr-FR" sz="1800"/>
              <a:t>On peut également </a:t>
            </a:r>
            <a:r>
              <a:rPr lang="fr-FR" altLang="fr-FR" sz="1800" b="1"/>
              <a:t>extraire une variable locale</a:t>
            </a:r>
            <a:r>
              <a:rPr lang="fr-FR" altLang="fr-FR" sz="1800"/>
              <a:t> (une expression complexe)</a:t>
            </a:r>
          </a:p>
        </p:txBody>
      </p:sp>
      <p:sp>
        <p:nvSpPr>
          <p:cNvPr id="4" name="Espace réservé du numéro de diapositive 21">
            <a:extLst>
              <a:ext uri="{FF2B5EF4-FFF2-40B4-BE49-F238E27FC236}">
                <a16:creationId xmlns:a16="http://schemas.microsoft.com/office/drawing/2014/main" id="{233CE626-6DD7-4723-B8F2-7A35D7115A6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116</a:t>
            </a:fld>
            <a:endParaRPr lang="fr-FR"/>
          </a:p>
        </p:txBody>
      </p:sp>
      <p:sp>
        <p:nvSpPr>
          <p:cNvPr id="5" name="Espace réservé du pied de page 7">
            <a:extLst>
              <a:ext uri="{FF2B5EF4-FFF2-40B4-BE49-F238E27FC236}">
                <a16:creationId xmlns:a16="http://schemas.microsoft.com/office/drawing/2014/main" id="{5447EAC0-B72F-4B96-A59F-35FBA5465F7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a:extLst>
              <a:ext uri="{FF2B5EF4-FFF2-40B4-BE49-F238E27FC236}">
                <a16:creationId xmlns:a16="http://schemas.microsoft.com/office/drawing/2014/main" id="{9D00B59D-BCE6-4C6B-99F7-97943B928B6B}"/>
              </a:ext>
            </a:extLst>
          </p:cNvPr>
          <p:cNvSpPr>
            <a:spLocks noGrp="1" noChangeArrowheads="1"/>
          </p:cNvSpPr>
          <p:nvPr>
            <p:ph type="title"/>
          </p:nvPr>
        </p:nvSpPr>
        <p:spPr>
          <a:xfrm>
            <a:off x="1968104" y="272654"/>
            <a:ext cx="5844778" cy="434578"/>
          </a:xfrm>
        </p:spPr>
        <p:txBody>
          <a:bodyPr/>
          <a:lstStyle/>
          <a:p>
            <a:pPr eaLnBrk="1" hangingPunct="1"/>
            <a:r>
              <a:rPr lang="fr-FR" altLang="fr-FR"/>
              <a:t>Les outils</a:t>
            </a:r>
          </a:p>
        </p:txBody>
      </p:sp>
      <p:sp>
        <p:nvSpPr>
          <p:cNvPr id="141317" name="Rectangle 3">
            <a:extLst>
              <a:ext uri="{FF2B5EF4-FFF2-40B4-BE49-F238E27FC236}">
                <a16:creationId xmlns:a16="http://schemas.microsoft.com/office/drawing/2014/main" id="{CE8B9341-DBCF-4709-B051-3BAD6289DBC8}"/>
              </a:ext>
            </a:extLst>
          </p:cNvPr>
          <p:cNvSpPr>
            <a:spLocks noGrp="1" noChangeArrowheads="1"/>
          </p:cNvSpPr>
          <p:nvPr>
            <p:ph type="body" idx="1"/>
          </p:nvPr>
        </p:nvSpPr>
        <p:spPr>
          <a:xfrm>
            <a:off x="467544" y="791766"/>
            <a:ext cx="7341766" cy="3855244"/>
          </a:xfrm>
        </p:spPr>
        <p:txBody>
          <a:bodyPr/>
          <a:lstStyle/>
          <a:p>
            <a:pPr eaLnBrk="1" hangingPunct="1"/>
            <a:r>
              <a:rPr lang="fr-FR" altLang="fr-FR" sz="1800"/>
              <a:t>L’assistant d’extraction d’interface</a:t>
            </a:r>
          </a:p>
          <a:p>
            <a:pPr marL="361950" lvl="1" indent="-184150" eaLnBrk="1" hangingPunct="1"/>
            <a:r>
              <a:rPr lang="fr-FR" altLang="fr-FR" sz="1800"/>
              <a:t>Depuis une classe existante</a:t>
            </a:r>
          </a:p>
          <a:p>
            <a:pPr marL="361950" lvl="1" indent="-184150" eaLnBrk="1" hangingPunct="1"/>
            <a:r>
              <a:rPr lang="fr-FR" altLang="fr-FR" sz="1800"/>
              <a:t>Gros avantage :</a:t>
            </a:r>
            <a:r>
              <a:rPr lang="fr-FR" altLang="fr-FR" sz="1800" b="1"/>
              <a:t> peut remplacer toutes les références</a:t>
            </a:r>
            <a:r>
              <a:rPr lang="fr-FR" altLang="fr-FR" sz="1800"/>
              <a:t> </a:t>
            </a:r>
          </a:p>
          <a:p>
            <a:pPr marL="361950" lvl="1" indent="-184150" eaLnBrk="1" hangingPunct="1"/>
            <a:r>
              <a:rPr lang="fr-FR" altLang="fr-FR" sz="1800"/>
              <a:t>Assistant permet de cher les méthodes éligibles à l’interface</a:t>
            </a:r>
          </a:p>
          <a:p>
            <a:pPr eaLnBrk="1" hangingPunct="1"/>
            <a:r>
              <a:rPr lang="fr-FR" altLang="fr-FR" sz="1800"/>
              <a:t>Il existe l’assistant de « move »</a:t>
            </a:r>
          </a:p>
          <a:p>
            <a:pPr marL="361950" lvl="1" indent="-184150"/>
            <a:r>
              <a:rPr lang="fr-FR" altLang="fr-FR" sz="1800"/>
              <a:t>Très simple à utiliser </a:t>
            </a:r>
          </a:p>
          <a:p>
            <a:pPr eaLnBrk="1" hangingPunct="1"/>
            <a:r>
              <a:rPr lang="fr-FR" altLang="fr-FR" sz="1800"/>
              <a:t>Conclusion : penser outil plutôt que copier-coller</a:t>
            </a:r>
          </a:p>
        </p:txBody>
      </p:sp>
      <p:sp>
        <p:nvSpPr>
          <p:cNvPr id="4" name="Espace réservé du numéro de diapositive 21">
            <a:extLst>
              <a:ext uri="{FF2B5EF4-FFF2-40B4-BE49-F238E27FC236}">
                <a16:creationId xmlns:a16="http://schemas.microsoft.com/office/drawing/2014/main" id="{160DF01A-60A9-49DC-9DDF-25CB41A0D80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117</a:t>
            </a:fld>
            <a:endParaRPr lang="fr-FR"/>
          </a:p>
        </p:txBody>
      </p:sp>
      <p:sp>
        <p:nvSpPr>
          <p:cNvPr id="5" name="Espace réservé du pied de page 7">
            <a:extLst>
              <a:ext uri="{FF2B5EF4-FFF2-40B4-BE49-F238E27FC236}">
                <a16:creationId xmlns:a16="http://schemas.microsoft.com/office/drawing/2014/main" id="{2502DD06-FB49-4C2B-BD71-40493F38804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a:extLst>
              <a:ext uri="{FF2B5EF4-FFF2-40B4-BE49-F238E27FC236}">
                <a16:creationId xmlns:a16="http://schemas.microsoft.com/office/drawing/2014/main" id="{6F201A05-CB06-4C30-906C-994BA90B321B}"/>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7157" name="Rectangle 3">
            <a:extLst>
              <a:ext uri="{FF2B5EF4-FFF2-40B4-BE49-F238E27FC236}">
                <a16:creationId xmlns:a16="http://schemas.microsoft.com/office/drawing/2014/main" id="{186180EE-A8C2-4E21-967B-641A834BF635}"/>
              </a:ext>
            </a:extLst>
          </p:cNvPr>
          <p:cNvSpPr>
            <a:spLocks noGrp="1" noChangeArrowheads="1"/>
          </p:cNvSpPr>
          <p:nvPr>
            <p:ph type="body" idx="1"/>
          </p:nvPr>
        </p:nvSpPr>
        <p:spPr>
          <a:xfrm>
            <a:off x="338733" y="987574"/>
            <a:ext cx="7485782" cy="3436168"/>
          </a:xfrm>
        </p:spPr>
        <p:txBody>
          <a:bodyPr/>
          <a:lstStyle/>
          <a:p>
            <a:pPr eaLnBrk="1" hangingPunct="1"/>
            <a:r>
              <a:rPr lang="fr-FR" altLang="fr-FR" sz="1800"/>
              <a:t>BDD = partie importante d’un logiciel … et délicate</a:t>
            </a:r>
          </a:p>
          <a:p>
            <a:pPr eaLnBrk="1" hangingPunct="1"/>
            <a:r>
              <a:rPr lang="fr-FR" altLang="fr-FR" sz="1800"/>
              <a:t>Couche basse donc répercutions en cascade</a:t>
            </a:r>
          </a:p>
          <a:p>
            <a:pPr eaLnBrk="1" hangingPunct="1"/>
            <a:r>
              <a:rPr lang="fr-FR" altLang="fr-FR" sz="1800"/>
              <a:t>Nombreux points de vigilance et donc d’opération de </a:t>
            </a:r>
            <a:r>
              <a:rPr lang="fr-FR" altLang="fr-FR" sz="1800" err="1"/>
              <a:t>refactoring</a:t>
            </a:r>
            <a:r>
              <a:rPr lang="fr-FR" altLang="fr-FR" sz="1800"/>
              <a:t> en perspective (utiliser des constantes, générer quand possible,…)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FAA05A1-790B-49F7-8412-F1A54F5B03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118</a:t>
            </a:fld>
            <a:endParaRPr lang="fr-FR"/>
          </a:p>
        </p:txBody>
      </p:sp>
      <p:sp>
        <p:nvSpPr>
          <p:cNvPr id="7" name="Espace réservé du pied de page 7">
            <a:extLst>
              <a:ext uri="{FF2B5EF4-FFF2-40B4-BE49-F238E27FC236}">
                <a16:creationId xmlns:a16="http://schemas.microsoft.com/office/drawing/2014/main" id="{A0EFCCCE-A375-4668-B017-05B172204D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510736881"/>
      </p:ext>
    </p:extLst>
  </p:cSld>
  <p:clrMapOvr>
    <a:masterClrMapping/>
  </p:clrMapOvr>
  <p:transition>
    <p:blinds/>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a:extLst>
              <a:ext uri="{FF2B5EF4-FFF2-40B4-BE49-F238E27FC236}">
                <a16:creationId xmlns:a16="http://schemas.microsoft.com/office/drawing/2014/main" id="{3C1016CA-B5DF-4738-83AA-FA2BCBD41C0C}"/>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4341" name="Rectangle 3">
            <a:extLst>
              <a:ext uri="{FF2B5EF4-FFF2-40B4-BE49-F238E27FC236}">
                <a16:creationId xmlns:a16="http://schemas.microsoft.com/office/drawing/2014/main" id="{B807AD10-4C24-42ED-A7F0-D67B3A47A1F4}"/>
              </a:ext>
            </a:extLst>
          </p:cNvPr>
          <p:cNvSpPr>
            <a:spLocks noGrp="1" noChangeArrowheads="1"/>
          </p:cNvSpPr>
          <p:nvPr>
            <p:ph type="body" idx="1"/>
          </p:nvPr>
        </p:nvSpPr>
        <p:spPr>
          <a:xfrm>
            <a:off x="467544" y="791766"/>
            <a:ext cx="7533456" cy="3398044"/>
          </a:xfrm>
        </p:spPr>
        <p:txBody>
          <a:bodyPr/>
          <a:lstStyle/>
          <a:p>
            <a:pPr eaLnBrk="1" hangingPunct="1">
              <a:lnSpc>
                <a:spcPct val="90000"/>
              </a:lnSpc>
              <a:defRPr/>
            </a:pPr>
            <a:r>
              <a:rPr lang="fr-FR" altLang="fr-FR" sz="1800"/>
              <a:t>Utiliser un pool de connexion pour les applications web</a:t>
            </a:r>
          </a:p>
          <a:p>
            <a:pPr eaLnBrk="1" hangingPunct="1">
              <a:lnSpc>
                <a:spcPct val="90000"/>
              </a:lnSpc>
              <a:defRPr/>
            </a:pPr>
            <a:r>
              <a:rPr lang="fr-FR" altLang="fr-FR" sz="1800"/>
              <a:t>fermeture des connexions (même logiques) -&gt;cas d’école pour le </a:t>
            </a:r>
            <a:r>
              <a:rPr lang="fr-FR" altLang="fr-FR" sz="1800" err="1"/>
              <a:t>finally</a:t>
            </a:r>
            <a:endParaRPr lang="fr-FR" altLang="fr-FR" sz="1800"/>
          </a:p>
          <a:p>
            <a:pPr eaLnBrk="1" hangingPunct="1">
              <a:lnSpc>
                <a:spcPct val="90000"/>
              </a:lnSpc>
              <a:defRPr/>
            </a:pPr>
            <a:endParaRPr lang="fr-FR" altLang="fr-FR" sz="1800"/>
          </a:p>
          <a:p>
            <a:pPr eaLnBrk="1" hangingPunct="1">
              <a:lnSpc>
                <a:spcPct val="90000"/>
              </a:lnSpc>
              <a:defRPr/>
            </a:pPr>
            <a:r>
              <a:rPr lang="fr-FR" altLang="fr-FR" sz="1800"/>
              <a:t>Ne pas utiliser * mais nommer les colonnes utiles dans les requêtes SQL</a:t>
            </a:r>
          </a:p>
          <a:p>
            <a:pPr eaLnBrk="1" hangingPunct="1">
              <a:lnSpc>
                <a:spcPct val="90000"/>
              </a:lnSpc>
              <a:defRPr/>
            </a:pPr>
            <a:endParaRPr lang="fr-FR" altLang="fr-FR" sz="1800"/>
          </a:p>
          <a:p>
            <a:pPr eaLnBrk="1" hangingPunct="1">
              <a:lnSpc>
                <a:spcPct val="90000"/>
              </a:lnSpc>
              <a:defRPr/>
            </a:pPr>
            <a:r>
              <a:rPr lang="fr-FR" altLang="fr-FR" sz="1800"/>
              <a:t>Limiter le nombre de lignes ramenées par un select (pagination)</a:t>
            </a:r>
          </a:p>
          <a:p>
            <a:pPr eaLnBrk="1" hangingPunct="1">
              <a:lnSpc>
                <a:spcPct val="90000"/>
              </a:lnSpc>
              <a:defRPr/>
            </a:pPr>
            <a:r>
              <a:rPr lang="fr-FR" altLang="fr-FR" sz="1800">
                <a:solidFill>
                  <a:srgbClr val="FF0000"/>
                </a:solidFill>
              </a:rPr>
              <a:t>&lt; JDK1.5 : utiliser </a:t>
            </a:r>
            <a:r>
              <a:rPr lang="fr-FR" altLang="fr-FR" sz="1800" err="1">
                <a:solidFill>
                  <a:srgbClr val="FF0000"/>
                </a:solidFill>
              </a:rPr>
              <a:t>StringBuffer</a:t>
            </a:r>
            <a:r>
              <a:rPr lang="fr-FR" altLang="fr-FR" sz="1800">
                <a:solidFill>
                  <a:srgbClr val="FF0000"/>
                </a:solidFill>
              </a:rPr>
              <a:t> pour les requêtes</a:t>
            </a:r>
          </a:p>
          <a:p>
            <a:pPr>
              <a:lnSpc>
                <a:spcPct val="90000"/>
              </a:lnSpc>
              <a:defRPr/>
            </a:pPr>
            <a:r>
              <a:rPr lang="fr-FR" altLang="fr-FR" sz="1800">
                <a:solidFill>
                  <a:srgbClr val="009900"/>
                </a:solidFill>
              </a:rPr>
              <a:t>    &gt;=JDK1.5 : Concaténation String, </a:t>
            </a:r>
            <a:r>
              <a:rPr lang="fr-FR" altLang="fr-FR" sz="1800" err="1">
                <a:solidFill>
                  <a:srgbClr val="009900"/>
                </a:solidFill>
              </a:rPr>
              <a:t>StringBuffer</a:t>
            </a:r>
            <a:r>
              <a:rPr lang="fr-FR" altLang="fr-FR" sz="1800">
                <a:solidFill>
                  <a:srgbClr val="009900"/>
                </a:solidFill>
              </a:rPr>
              <a:t> et </a:t>
            </a:r>
            <a:r>
              <a:rPr lang="fr-FR" altLang="fr-FR" sz="1800" err="1">
                <a:solidFill>
                  <a:srgbClr val="009900"/>
                </a:solidFill>
              </a:rPr>
              <a:t>StringBuilder</a:t>
            </a:r>
            <a:r>
              <a:rPr lang="fr-FR" altLang="fr-FR" sz="1800">
                <a:solidFill>
                  <a:srgbClr val="009900"/>
                </a:solidFill>
              </a:rPr>
              <a:t> : même </a:t>
            </a:r>
            <a:r>
              <a:rPr lang="fr-FR" altLang="fr-FR" sz="1800" err="1">
                <a:solidFill>
                  <a:srgbClr val="009900"/>
                </a:solidFill>
              </a:rPr>
              <a:t>bytecode</a:t>
            </a:r>
            <a:endParaRPr lang="fr-FR" altLang="fr-FR" sz="1800">
              <a:solidFill>
                <a:srgbClr val="009900"/>
              </a:solidFill>
            </a:endParaRPr>
          </a:p>
          <a:p>
            <a:pPr eaLnBrk="1" hangingPunct="1">
              <a:lnSpc>
                <a:spcPct val="90000"/>
              </a:lnSpc>
              <a:defRPr/>
            </a:pPr>
            <a:endParaRPr lang="fr-FR" altLang="fr-FR" sz="1800"/>
          </a:p>
          <a:p>
            <a:pPr eaLnBrk="1" hangingPunct="1">
              <a:lnSpc>
                <a:spcPct val="90000"/>
              </a:lnSpc>
              <a:defRPr/>
            </a:pPr>
            <a:r>
              <a:rPr lang="fr-FR" altLang="fr-FR" sz="1800"/>
              <a:t>Utiliser des noms de colonnes plutôt que des numéros</a:t>
            </a:r>
          </a:p>
          <a:p>
            <a:pPr lvl="1" eaLnBrk="1" hangingPunct="1">
              <a:lnSpc>
                <a:spcPct val="90000"/>
              </a:lnSpc>
              <a:defRPr/>
            </a:pPr>
            <a:endParaRPr lang="fr-FR" altLang="fr-FR" sz="1500"/>
          </a:p>
        </p:txBody>
      </p:sp>
      <p:sp>
        <p:nvSpPr>
          <p:cNvPr id="6" name="Espace réservé du numéro de diapositive 21">
            <a:extLst>
              <a:ext uri="{FF2B5EF4-FFF2-40B4-BE49-F238E27FC236}">
                <a16:creationId xmlns:a16="http://schemas.microsoft.com/office/drawing/2014/main" id="{8872E2CE-8A23-41E4-8BC0-001523394F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119</a:t>
            </a:fld>
            <a:endParaRPr lang="fr-FR"/>
          </a:p>
        </p:txBody>
      </p:sp>
      <p:sp>
        <p:nvSpPr>
          <p:cNvPr id="7" name="Espace réservé du pied de page 7">
            <a:extLst>
              <a:ext uri="{FF2B5EF4-FFF2-40B4-BE49-F238E27FC236}">
                <a16:creationId xmlns:a16="http://schemas.microsoft.com/office/drawing/2014/main" id="{12985C84-A597-4624-B52E-4249A07B478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704023824"/>
      </p:ext>
    </p:extLst>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09B36C4-1668-40A4-BFD0-60353EBA1DEA}"/>
              </a:ext>
            </a:extLst>
          </p:cNvPr>
          <p:cNvSpPr>
            <a:spLocks noGrp="1" noChangeArrowheads="1"/>
          </p:cNvSpPr>
          <p:nvPr>
            <p:ph type="title"/>
          </p:nvPr>
        </p:nvSpPr>
        <p:spPr>
          <a:xfrm>
            <a:off x="1968104" y="272654"/>
            <a:ext cx="5844778" cy="434578"/>
          </a:xfrm>
        </p:spPr>
        <p:txBody>
          <a:bodyPr/>
          <a:lstStyle/>
          <a:p>
            <a:pPr eaLnBrk="1" hangingPunct="1"/>
            <a:r>
              <a:rPr lang="fr-FR" altLang="fr-FR"/>
              <a:t>Le cycle de développement logiciel</a:t>
            </a:r>
          </a:p>
        </p:txBody>
      </p:sp>
      <p:sp>
        <p:nvSpPr>
          <p:cNvPr id="6149" name="Rectangle 3">
            <a:extLst>
              <a:ext uri="{FF2B5EF4-FFF2-40B4-BE49-F238E27FC236}">
                <a16:creationId xmlns:a16="http://schemas.microsoft.com/office/drawing/2014/main" id="{AF5348EB-AEE5-49CC-B161-88916036D856}"/>
              </a:ext>
            </a:extLst>
          </p:cNvPr>
          <p:cNvSpPr>
            <a:spLocks noGrp="1" noChangeArrowheads="1"/>
          </p:cNvSpPr>
          <p:nvPr>
            <p:ph type="body" idx="1"/>
          </p:nvPr>
        </p:nvSpPr>
        <p:spPr>
          <a:xfrm>
            <a:off x="827584" y="1203598"/>
            <a:ext cx="5829300" cy="1584176"/>
          </a:xfrm>
        </p:spPr>
        <p:txBody>
          <a:bodyPr/>
          <a:lstStyle/>
          <a:p>
            <a:pPr eaLnBrk="1" hangingPunct="1"/>
            <a:r>
              <a:rPr lang="fr-FR" altLang="fr-FR" sz="2800"/>
              <a:t>2 grandes approches :</a:t>
            </a:r>
          </a:p>
          <a:p>
            <a:pPr marL="630238" lvl="1" indent="-363538" eaLnBrk="1" hangingPunct="1">
              <a:buFont typeface="Wingdings" panose="05000000000000000000" pitchFamily="2" charset="2"/>
              <a:buChar char="Ø"/>
            </a:pPr>
            <a:r>
              <a:rPr lang="fr-FR" altLang="fr-FR" sz="2000"/>
              <a:t>Cycle en V</a:t>
            </a:r>
          </a:p>
          <a:p>
            <a:pPr marL="630238" lvl="1" indent="-363538" eaLnBrk="1" hangingPunct="1">
              <a:buFont typeface="Wingdings" panose="05000000000000000000" pitchFamily="2" charset="2"/>
              <a:buChar char="Ø"/>
            </a:pPr>
            <a:r>
              <a:rPr lang="fr-FR" altLang="fr-FR" sz="2000"/>
              <a:t>Démarche agile </a:t>
            </a:r>
          </a:p>
        </p:txBody>
      </p:sp>
      <p:sp>
        <p:nvSpPr>
          <p:cNvPr id="6" name="Espace réservé du numéro de diapositive 21">
            <a:extLst>
              <a:ext uri="{FF2B5EF4-FFF2-40B4-BE49-F238E27FC236}">
                <a16:creationId xmlns:a16="http://schemas.microsoft.com/office/drawing/2014/main" id="{64AF2BF4-A6FE-4EF0-8B2C-B3B6D07737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a:t>
            </a:fld>
            <a:endParaRPr lang="fr-FR"/>
          </a:p>
        </p:txBody>
      </p:sp>
      <p:sp>
        <p:nvSpPr>
          <p:cNvPr id="7" name="Espace réservé du pied de page 7">
            <a:extLst>
              <a:ext uri="{FF2B5EF4-FFF2-40B4-BE49-F238E27FC236}">
                <a16:creationId xmlns:a16="http://schemas.microsoft.com/office/drawing/2014/main" id="{3A32B823-770B-4CD4-9B66-2E6572B7A2C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2">
            <a:extLst>
              <a:ext uri="{FF2B5EF4-FFF2-40B4-BE49-F238E27FC236}">
                <a16:creationId xmlns:a16="http://schemas.microsoft.com/office/drawing/2014/main" id="{CA7F178F-DB32-4E93-85C1-30CAB3330D6E}"/>
              </a:ext>
            </a:extLst>
          </p:cNvPr>
          <p:cNvSpPr>
            <a:spLocks noGrp="1" noChangeArrowheads="1"/>
          </p:cNvSpPr>
          <p:nvPr>
            <p:ph type="title"/>
          </p:nvPr>
        </p:nvSpPr>
        <p:spPr>
          <a:xfrm>
            <a:off x="1968104" y="272654"/>
            <a:ext cx="5844778" cy="434578"/>
          </a:xfrm>
        </p:spPr>
        <p:txBody>
          <a:bodyPr/>
          <a:lstStyle/>
          <a:p>
            <a:pPr eaLnBrk="1" hangingPunct="1"/>
            <a:r>
              <a:rPr lang="fr-FR" altLang="fr-FR"/>
              <a:t>Refactoring de bases de données</a:t>
            </a:r>
          </a:p>
        </p:txBody>
      </p:sp>
      <p:sp>
        <p:nvSpPr>
          <p:cNvPr id="179205" name="Rectangle 3">
            <a:extLst>
              <a:ext uri="{FF2B5EF4-FFF2-40B4-BE49-F238E27FC236}">
                <a16:creationId xmlns:a16="http://schemas.microsoft.com/office/drawing/2014/main" id="{707615EF-C2E1-46F8-B2AD-A37146E73FE4}"/>
              </a:ext>
            </a:extLst>
          </p:cNvPr>
          <p:cNvSpPr>
            <a:spLocks noGrp="1" noChangeArrowheads="1"/>
          </p:cNvSpPr>
          <p:nvPr>
            <p:ph type="body" idx="1"/>
          </p:nvPr>
        </p:nvSpPr>
        <p:spPr>
          <a:xfrm>
            <a:off x="395536" y="843558"/>
            <a:ext cx="7992888" cy="3076128"/>
          </a:xfrm>
        </p:spPr>
        <p:txBody>
          <a:bodyPr/>
          <a:lstStyle/>
          <a:p>
            <a:pPr eaLnBrk="1" hangingPunct="1"/>
            <a:r>
              <a:rPr lang="fr-FR" altLang="fr-FR" sz="1800"/>
              <a:t>Utiliser </a:t>
            </a:r>
            <a:r>
              <a:rPr lang="fr-FR" altLang="fr-FR" sz="1800" err="1"/>
              <a:t>PreparedStatement</a:t>
            </a:r>
            <a:r>
              <a:rPr lang="fr-FR" altLang="fr-FR" sz="1800"/>
              <a:t> au lieu de </a:t>
            </a:r>
            <a:r>
              <a:rPr lang="fr-FR" altLang="fr-FR" sz="1800" err="1"/>
              <a:t>Statement</a:t>
            </a:r>
            <a:endParaRPr lang="fr-FR" altLang="fr-FR" sz="1800"/>
          </a:p>
          <a:p>
            <a:pPr eaLnBrk="1" hangingPunct="1"/>
            <a:endParaRPr lang="fr-FR" altLang="fr-FR" sz="1800"/>
          </a:p>
          <a:p>
            <a:pPr eaLnBrk="1" hangingPunct="1"/>
            <a:r>
              <a:rPr lang="fr-FR" altLang="fr-FR" sz="1800"/>
              <a:t>Préférer les requêtes paramétrées (protection injection SQL)</a:t>
            </a:r>
          </a:p>
          <a:p>
            <a:pPr eaLnBrk="1" hangingPunct="1"/>
            <a:endParaRPr lang="fr-FR" altLang="fr-FR" sz="1800"/>
          </a:p>
          <a:p>
            <a:pPr eaLnBrk="1" hangingPunct="1"/>
            <a:r>
              <a:rPr lang="fr-FR" altLang="fr-FR" sz="1800"/>
              <a:t>Sollicitation de la BDD la plus courte pour les IHM</a:t>
            </a:r>
          </a:p>
          <a:p>
            <a:pPr eaLnBrk="1" hangingPunct="1"/>
            <a:endParaRPr lang="fr-FR" altLang="fr-FR" sz="1800"/>
          </a:p>
          <a:p>
            <a:pPr eaLnBrk="1" hangingPunct="1"/>
            <a:r>
              <a:rPr lang="fr-FR" altLang="fr-FR" sz="1800"/>
              <a:t>Pour les IHM, ne pas loger de données relatives à la couche « bases de données » en session Tomcat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6826782D-4B6B-4214-B502-F02E2A8996F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120</a:t>
            </a:fld>
            <a:endParaRPr lang="fr-FR"/>
          </a:p>
        </p:txBody>
      </p:sp>
      <p:sp>
        <p:nvSpPr>
          <p:cNvPr id="7" name="Espace réservé du pied de page 7">
            <a:extLst>
              <a:ext uri="{FF2B5EF4-FFF2-40B4-BE49-F238E27FC236}">
                <a16:creationId xmlns:a16="http://schemas.microsoft.com/office/drawing/2014/main" id="{11DFB0B2-8A62-48B7-9683-146086090F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3529372"/>
      </p:ext>
    </p:extLst>
  </p:cSld>
  <p:clrMapOvr>
    <a:masterClrMapping/>
  </p:clrMapOvr>
  <p:transition>
    <p:blinds/>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a:extLst>
              <a:ext uri="{FF2B5EF4-FFF2-40B4-BE49-F238E27FC236}">
                <a16:creationId xmlns:a16="http://schemas.microsoft.com/office/drawing/2014/main" id="{3C9C14DC-D8F0-4EB9-9C69-FFDDC1EAB70E}"/>
              </a:ext>
            </a:extLst>
          </p:cNvPr>
          <p:cNvSpPr>
            <a:spLocks noGrp="1" noChangeArrowheads="1"/>
          </p:cNvSpPr>
          <p:nvPr>
            <p:ph type="title"/>
          </p:nvPr>
        </p:nvSpPr>
        <p:spPr>
          <a:xfrm>
            <a:off x="1968104" y="272654"/>
            <a:ext cx="5844778" cy="434578"/>
          </a:xfrm>
        </p:spPr>
        <p:txBody>
          <a:bodyPr/>
          <a:lstStyle/>
          <a:p>
            <a:pPr eaLnBrk="1" hangingPunct="1"/>
            <a:r>
              <a:rPr lang="fr-FR" altLang="fr-FR"/>
              <a:t>TP « refactoring »</a:t>
            </a:r>
          </a:p>
        </p:txBody>
      </p:sp>
      <p:sp>
        <p:nvSpPr>
          <p:cNvPr id="180229" name="Rectangle 3">
            <a:extLst>
              <a:ext uri="{FF2B5EF4-FFF2-40B4-BE49-F238E27FC236}">
                <a16:creationId xmlns:a16="http://schemas.microsoft.com/office/drawing/2014/main" id="{8DC9D1C7-359B-428D-84A6-296E79FDF931}"/>
              </a:ext>
            </a:extLst>
          </p:cNvPr>
          <p:cNvSpPr>
            <a:spLocks noGrp="1" noChangeArrowheads="1"/>
          </p:cNvSpPr>
          <p:nvPr>
            <p:ph type="body" idx="1"/>
          </p:nvPr>
        </p:nvSpPr>
        <p:spPr>
          <a:xfrm>
            <a:off x="323528" y="1221582"/>
            <a:ext cx="7992888" cy="808435"/>
          </a:xfrm>
        </p:spPr>
        <p:txBody>
          <a:bodyPr/>
          <a:lstStyle/>
          <a:p>
            <a:pPr eaLnBrk="1" hangingPunct="1"/>
            <a:r>
              <a:rPr lang="fr-FR" altLang="fr-FR" sz="1800"/>
              <a:t>Refaire le TP découpage en utilisant les assistants Eclipse de </a:t>
            </a:r>
            <a:r>
              <a:rPr lang="fr-FR" altLang="fr-FR" sz="1800" err="1"/>
              <a:t>refactoring</a:t>
            </a:r>
            <a:endParaRPr lang="fr-FR" altLang="fr-FR" sz="1800"/>
          </a:p>
        </p:txBody>
      </p:sp>
      <p:sp>
        <p:nvSpPr>
          <p:cNvPr id="6" name="Espace réservé du numéro de diapositive 21">
            <a:extLst>
              <a:ext uri="{FF2B5EF4-FFF2-40B4-BE49-F238E27FC236}">
                <a16:creationId xmlns:a16="http://schemas.microsoft.com/office/drawing/2014/main" id="{C43F7C84-A317-45E8-812A-87C8B4546BF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121</a:t>
            </a:fld>
            <a:endParaRPr lang="fr-FR"/>
          </a:p>
        </p:txBody>
      </p:sp>
      <p:sp>
        <p:nvSpPr>
          <p:cNvPr id="7" name="Espace réservé du pied de page 7">
            <a:extLst>
              <a:ext uri="{FF2B5EF4-FFF2-40B4-BE49-F238E27FC236}">
                <a16:creationId xmlns:a16="http://schemas.microsoft.com/office/drawing/2014/main" id="{F39E12B2-A391-41C2-831E-61E4500F00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B966139-4C6F-DBA6-2DB5-9B1B3567B41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945874927"/>
      </p:ext>
    </p:extLst>
  </p:cSld>
  <p:clrMapOvr>
    <a:masterClrMapping/>
  </p:clrMapOvr>
  <p:transition>
    <p:blinds/>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122</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a:t>
            </a:r>
            <a:r>
              <a:rPr lang="fr-FR" err="1">
                <a:solidFill>
                  <a:srgbClr val="002060"/>
                </a:solidFill>
              </a:rPr>
              <a:t>EcoDev</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Constat</a:t>
            </a:r>
          </a:p>
          <a:p>
            <a:r>
              <a:rPr lang="fr-FR" altLang="fr-FR" sz="1200"/>
              <a:t>Utiliser </a:t>
            </a:r>
            <a:r>
              <a:rPr lang="fr-FR" altLang="fr-FR" sz="1200" err="1"/>
              <a:t>GraalVM</a:t>
            </a:r>
            <a:endParaRPr lang="fr-FR" altLang="fr-FR" sz="1200"/>
          </a:p>
          <a:p>
            <a:r>
              <a:rPr lang="fr-FR" altLang="fr-FR" sz="1200"/>
              <a:t>Utiliser les caches</a:t>
            </a:r>
          </a:p>
          <a:p>
            <a:r>
              <a:rPr lang="fr-FR" altLang="fr-FR" sz="1200"/>
              <a:t>Fermer les ressources</a:t>
            </a:r>
          </a:p>
          <a:p>
            <a:r>
              <a:rPr lang="fr-FR" altLang="fr-FR" sz="1200"/>
              <a:t>Dimensionner correctement</a:t>
            </a:r>
          </a:p>
          <a:p>
            <a:r>
              <a:rPr lang="fr-FR" altLang="fr-FR" sz="1200"/>
              <a:t>Utiliser Visual VM pour profiler</a:t>
            </a:r>
          </a:p>
          <a:p>
            <a:r>
              <a:rPr lang="fr-FR" altLang="fr-FR" sz="1200"/>
              <a:t>Utiliser </a:t>
            </a:r>
            <a:r>
              <a:rPr lang="fr-FR" altLang="fr-FR" sz="1200" err="1"/>
              <a:t>NumEcoDiag</a:t>
            </a:r>
            <a:r>
              <a:rPr lang="fr-FR" altLang="fr-FR" sz="1200"/>
              <a:t> pour les pages HTML</a:t>
            </a:r>
          </a:p>
        </p:txBody>
      </p:sp>
    </p:spTree>
    <p:extLst>
      <p:ext uri="{BB962C8B-B14F-4D97-AF65-F5344CB8AC3E}">
        <p14:creationId xmlns:p14="http://schemas.microsoft.com/office/powerpoint/2010/main" val="36383050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1511-3614-7F5E-F703-0FB22FFB0055}"/>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5CFA2046-72E1-5B17-6F3B-BFA05AEAC987}"/>
              </a:ext>
            </a:extLst>
          </p:cNvPr>
          <p:cNvSpPr>
            <a:spLocks noGrp="1" noChangeArrowheads="1"/>
          </p:cNvSpPr>
          <p:nvPr>
            <p:ph type="title"/>
          </p:nvPr>
        </p:nvSpPr>
        <p:spPr>
          <a:xfrm>
            <a:off x="1968104" y="272654"/>
            <a:ext cx="5844778" cy="434578"/>
          </a:xfrm>
        </p:spPr>
        <p:txBody>
          <a:bodyPr/>
          <a:lstStyle/>
          <a:p>
            <a:r>
              <a:rPr lang="fr-FR" altLang="fr-FR"/>
              <a:t>EcoDev ?</a:t>
            </a:r>
          </a:p>
        </p:txBody>
      </p:sp>
      <p:sp>
        <p:nvSpPr>
          <p:cNvPr id="6" name="Espace réservé du numéro de diapositive 21">
            <a:extLst>
              <a:ext uri="{FF2B5EF4-FFF2-40B4-BE49-F238E27FC236}">
                <a16:creationId xmlns:a16="http://schemas.microsoft.com/office/drawing/2014/main" id="{7B5EEC05-1C4B-F51E-7324-AF94FF13EEB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123</a:t>
            </a:fld>
            <a:endParaRPr lang="fr-FR"/>
          </a:p>
        </p:txBody>
      </p:sp>
      <p:sp>
        <p:nvSpPr>
          <p:cNvPr id="7" name="Espace réservé du pied de page 7">
            <a:extLst>
              <a:ext uri="{FF2B5EF4-FFF2-40B4-BE49-F238E27FC236}">
                <a16:creationId xmlns:a16="http://schemas.microsoft.com/office/drawing/2014/main" id="{E33DC0F6-0FFA-687D-140A-8E39B828167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8CE67759-2D60-8EEF-BA03-578A59C6E7BC}"/>
              </a:ext>
            </a:extLst>
          </p:cNvPr>
          <p:cNvSpPr txBox="1"/>
          <p:nvPr/>
        </p:nvSpPr>
        <p:spPr>
          <a:xfrm>
            <a:off x="320040" y="1116330"/>
            <a:ext cx="84963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500">
                <a:solidFill>
                  <a:srgbClr val="355086"/>
                </a:solidFill>
                <a:latin typeface="Roboto"/>
                <a:ea typeface="Roboto"/>
                <a:cs typeface="Roboto"/>
              </a:rPr>
              <a:t>Concevoir des sites web et applications en gardant à l’esprit qu’elles ont une empreinte écologique. </a:t>
            </a:r>
            <a:r>
              <a:rPr lang="fr-FR" sz="1500" b="1">
                <a:solidFill>
                  <a:srgbClr val="355086"/>
                </a:solidFill>
                <a:latin typeface="Roboto"/>
                <a:ea typeface="Roboto"/>
                <a:cs typeface="Roboto"/>
              </a:rPr>
              <a:t>Former la nouvelle génération</a:t>
            </a:r>
            <a:r>
              <a:rPr lang="fr-FR" sz="1500">
                <a:solidFill>
                  <a:srgbClr val="355086"/>
                </a:solidFill>
                <a:latin typeface="Roboto"/>
                <a:ea typeface="Roboto"/>
                <a:cs typeface="Roboto"/>
              </a:rPr>
              <a:t> de développeurs à l’éco-conception (Cf. loi REEN).</a:t>
            </a:r>
          </a:p>
        </p:txBody>
      </p:sp>
      <p:sp>
        <p:nvSpPr>
          <p:cNvPr id="9" name="TextBox 8">
            <a:extLst>
              <a:ext uri="{FF2B5EF4-FFF2-40B4-BE49-F238E27FC236}">
                <a16:creationId xmlns:a16="http://schemas.microsoft.com/office/drawing/2014/main" id="{B336DE9B-B487-048E-F176-C183B51E7E68}"/>
              </a:ext>
            </a:extLst>
          </p:cNvPr>
          <p:cNvSpPr txBox="1"/>
          <p:nvPr/>
        </p:nvSpPr>
        <p:spPr>
          <a:xfrm>
            <a:off x="0" y="1847850"/>
            <a:ext cx="9144000" cy="915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r>
              <a:rPr lang="fr-FR" i="1">
                <a:solidFill>
                  <a:srgbClr val="355086"/>
                </a:solidFill>
                <a:latin typeface="Roboto"/>
                <a:ea typeface="Roboto"/>
                <a:cs typeface="Roboto"/>
              </a:rPr>
              <a:t>Les mesures relatives à l'écoconception des services numériques sont très faibles aujourd'hui. Quand on est formé au développement, on est peu sensibilisé à « l'écologie du code » ; il est nécessaire d'avancer sur ce sujet-là.</a:t>
            </a:r>
          </a:p>
        </p:txBody>
      </p:sp>
      <p:sp>
        <p:nvSpPr>
          <p:cNvPr id="10" name="TextBox 9">
            <a:extLst>
              <a:ext uri="{FF2B5EF4-FFF2-40B4-BE49-F238E27FC236}">
                <a16:creationId xmlns:a16="http://schemas.microsoft.com/office/drawing/2014/main" id="{7739D1C0-EF1E-AF62-EA79-020160F8D8EB}"/>
              </a:ext>
            </a:extLst>
          </p:cNvPr>
          <p:cNvSpPr txBox="1"/>
          <p:nvPr/>
        </p:nvSpPr>
        <p:spPr>
          <a:xfrm>
            <a:off x="807720" y="2769870"/>
            <a:ext cx="73380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000" b="1">
                <a:solidFill>
                  <a:srgbClr val="355086"/>
                </a:solidFill>
                <a:latin typeface="Roboto"/>
                <a:ea typeface="Roboto"/>
                <a:cs typeface="Roboto"/>
              </a:rPr>
              <a:t>Cédric O</a:t>
            </a:r>
            <a:r>
              <a:rPr lang="fr-FR" sz="1000">
                <a:solidFill>
                  <a:srgbClr val="355086"/>
                </a:solidFill>
                <a:latin typeface="Roboto"/>
                <a:ea typeface="Roboto"/>
                <a:cs typeface="Roboto"/>
              </a:rPr>
              <a:t>, secrétaire d'État chargé de la transition numérique et des communications électroniques (décembre 2020)</a:t>
            </a:r>
          </a:p>
        </p:txBody>
      </p:sp>
    </p:spTree>
    <p:extLst>
      <p:ext uri="{BB962C8B-B14F-4D97-AF65-F5344CB8AC3E}">
        <p14:creationId xmlns:p14="http://schemas.microsoft.com/office/powerpoint/2010/main" val="409493740"/>
      </p:ext>
    </p:extLst>
  </p:cSld>
  <p:clrMapOvr>
    <a:masterClrMapping/>
  </p:clrMapOvr>
  <p:transition>
    <p:blinds/>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Constats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759512" cy="3528392"/>
          </a:xfrm>
        </p:spPr>
        <p:txBody>
          <a:bodyPr/>
          <a:lstStyle/>
          <a:p>
            <a:pPr marL="285750" indent="-285750">
              <a:buFont typeface="Arial" panose="020B0604020202020204" pitchFamily="34" charset="0"/>
              <a:buChar char="•"/>
            </a:pPr>
            <a:r>
              <a:rPr lang="fr-FR" sz="1800" dirty="0">
                <a:solidFill>
                  <a:srgbClr val="1F497D"/>
                </a:solidFill>
                <a:effectLst/>
                <a:latin typeface="Calibri"/>
                <a:ea typeface="Times New Roman" panose="02020603050405020304" pitchFamily="18" charset="0"/>
                <a:cs typeface="Calibri"/>
              </a:rPr>
              <a:t>Constat dérivant de la loi de Moore : « les progrès de performance du matériel sont absorbés par les programmes informatique qui sont de moins en moins performant »</a:t>
            </a:r>
          </a:p>
          <a:p>
            <a:pPr marL="285750" indent="-285750">
              <a:buFont typeface="Arial" panose="020B0604020202020204" pitchFamily="34" charset="0"/>
              <a:buChar char="•"/>
            </a:pPr>
            <a:endParaRPr lang="fr-FR" sz="1800" dirty="0">
              <a:solidFill>
                <a:srgbClr val="1F497D"/>
              </a:solidFill>
              <a:latin typeface="Calibri"/>
              <a:ea typeface="Calibri"/>
              <a:cs typeface="Calibri"/>
            </a:endParaRPr>
          </a:p>
          <a:p>
            <a:pPr marL="285750" indent="-285750">
              <a:buFont typeface="Arial" panose="020B0604020202020204" pitchFamily="34" charset="0"/>
              <a:buChar char="•"/>
            </a:pPr>
            <a:r>
              <a:rPr lang="fr-FR" sz="1800" dirty="0">
                <a:solidFill>
                  <a:srgbClr val="1F497D"/>
                </a:solidFill>
                <a:latin typeface="Calibri"/>
                <a:ea typeface="Calibri"/>
                <a:cs typeface="Calibri"/>
              </a:rPr>
              <a:t>Certains langages sont plus performants que d’autres. Exemple, </a:t>
            </a:r>
            <a:r>
              <a:rPr lang="fr-FR" sz="1800" dirty="0" err="1">
                <a:solidFill>
                  <a:srgbClr val="1F497D"/>
                </a:solidFill>
                <a:latin typeface="Calibri"/>
                <a:ea typeface="Calibri"/>
                <a:cs typeface="Calibri"/>
              </a:rPr>
              <a:t>ChatGPT</a:t>
            </a:r>
            <a:r>
              <a:rPr lang="fr-FR" sz="1800" dirty="0">
                <a:solidFill>
                  <a:srgbClr val="1F497D"/>
                </a:solidFill>
                <a:latin typeface="Calibri"/>
                <a:ea typeface="Calibri"/>
                <a:cs typeface="Calibri"/>
              </a:rPr>
              <a:t> réponds en 2025 :</a:t>
            </a:r>
            <a:endParaRPr lang="fr-FR"/>
          </a:p>
          <a:p>
            <a:r>
              <a:rPr lang="fr-FR" sz="1000" b="1" dirty="0">
                <a:solidFill>
                  <a:srgbClr val="0070C0"/>
                </a:solidFill>
              </a:rPr>
              <a:t>Langages performants avec gestion mémoire automatisée</a:t>
            </a:r>
            <a:endParaRPr lang="fr-FR" sz="1000" b="1">
              <a:solidFill>
                <a:srgbClr val="0070C0"/>
              </a:solidFill>
              <a:cs typeface="Arial"/>
            </a:endParaRPr>
          </a:p>
          <a:p>
            <a:r>
              <a:rPr lang="fr-FR" sz="800" dirty="0"/>
              <a:t>Moins rapides que C/C++, mais bien optimisés grâce à des machines virtuelles ou du JIT (Just-In-Time compilation) :</a:t>
            </a:r>
            <a:endParaRPr lang="fr-FR" sz="800" dirty="0">
              <a:cs typeface="Arial"/>
            </a:endParaRPr>
          </a:p>
          <a:p>
            <a:pPr>
              <a:buFont typeface="+mj-lt"/>
              <a:buAutoNum type="arabicPeriod"/>
            </a:pPr>
            <a:r>
              <a:rPr lang="fr-FR" sz="800" b="1" dirty="0"/>
              <a:t>Go (</a:t>
            </a:r>
            <a:r>
              <a:rPr lang="fr-FR" sz="800" b="1" dirty="0" err="1"/>
              <a:t>Golang</a:t>
            </a:r>
            <a:r>
              <a:rPr lang="fr-FR" sz="800" b="1" dirty="0"/>
              <a:t>)</a:t>
            </a:r>
            <a:endParaRPr lang="fr-FR" sz="800" dirty="0"/>
          </a:p>
          <a:p>
            <a:pPr marL="742950" lvl="1" indent="-285750">
              <a:buFont typeface="+mj-lt"/>
              <a:buAutoNum type="arabicPeriod"/>
            </a:pPr>
            <a:r>
              <a:rPr lang="fr-FR" sz="700" dirty="0"/>
              <a:t>🧼 Rapide, simple, </a:t>
            </a:r>
            <a:r>
              <a:rPr lang="fr-FR" sz="700" dirty="0" err="1"/>
              <a:t>garbage</a:t>
            </a:r>
            <a:r>
              <a:rPr lang="fr-FR" sz="700" dirty="0"/>
              <a:t> collection efficace</a:t>
            </a:r>
            <a:endParaRPr lang="fr-FR" sz="700" dirty="0">
              <a:cs typeface="Arial"/>
            </a:endParaRPr>
          </a:p>
          <a:p>
            <a:pPr marL="742950" lvl="1" indent="-285750">
              <a:buFont typeface="+mj-lt"/>
              <a:buAutoNum type="arabicPeriod"/>
            </a:pPr>
            <a:r>
              <a:rPr lang="fr-FR" sz="700" dirty="0"/>
              <a:t>Idéal pour serveurs, outils cloud, réseau</a:t>
            </a:r>
            <a:endParaRPr lang="fr-FR" sz="700" dirty="0">
              <a:cs typeface="Arial"/>
            </a:endParaRPr>
          </a:p>
          <a:p>
            <a:pPr>
              <a:buFont typeface="+mj-lt"/>
              <a:buAutoNum type="arabicPeriod"/>
            </a:pPr>
            <a:r>
              <a:rPr lang="fr-FR" sz="800" b="1" dirty="0"/>
              <a:t>Java</a:t>
            </a:r>
            <a:endParaRPr lang="fr-FR" sz="800" dirty="0"/>
          </a:p>
          <a:p>
            <a:pPr marL="742950" lvl="1" indent="-285750">
              <a:buFont typeface="+mj-lt"/>
              <a:buAutoNum type="arabicPeriod"/>
            </a:pPr>
            <a:r>
              <a:rPr lang="fr-FR" sz="700" dirty="0"/>
              <a:t>🔄 JIT performant (</a:t>
            </a:r>
            <a:r>
              <a:rPr lang="fr-FR" sz="700" dirty="0" err="1"/>
              <a:t>HotSpot</a:t>
            </a:r>
            <a:r>
              <a:rPr lang="fr-FR" sz="700" dirty="0"/>
              <a:t>), très rapide après chauffage</a:t>
            </a:r>
            <a:endParaRPr lang="fr-FR" sz="700" dirty="0">
              <a:cs typeface="Arial"/>
            </a:endParaRPr>
          </a:p>
          <a:p>
            <a:pPr marL="742950" lvl="1" indent="-285750">
              <a:buFont typeface="+mj-lt"/>
              <a:buAutoNum type="arabicPeriod"/>
            </a:pPr>
            <a:r>
              <a:rPr lang="fr-FR" sz="700" dirty="0"/>
              <a:t>Utilisé dans l’industrie, Android, backends</a:t>
            </a:r>
            <a:endParaRPr lang="fr-FR" sz="700" dirty="0">
              <a:cs typeface="Arial"/>
            </a:endParaRPr>
          </a:p>
          <a:p>
            <a:pPr>
              <a:buFont typeface="+mj-lt"/>
              <a:buAutoNum type="arabicPeriod"/>
            </a:pPr>
            <a:r>
              <a:rPr lang="fr-FR" sz="800" b="1" dirty="0"/>
              <a:t>C# (.NET)</a:t>
            </a:r>
            <a:endParaRPr lang="fr-FR" sz="800" dirty="0"/>
          </a:p>
          <a:p>
            <a:pPr marL="742950" lvl="1" indent="-285750">
              <a:buFont typeface="+mj-lt"/>
              <a:buAutoNum type="arabicPeriod"/>
            </a:pPr>
            <a:r>
              <a:rPr lang="fr-FR" sz="700" dirty="0"/>
              <a:t>⚡ Performant sur Windows, runtime très optimisé</a:t>
            </a:r>
            <a:endParaRPr lang="fr-FR" sz="700" dirty="0">
              <a:cs typeface="Arial"/>
            </a:endParaRPr>
          </a:p>
          <a:p>
            <a:pPr marL="742950" lvl="1" indent="-285750">
              <a:buFont typeface="+mj-lt"/>
              <a:buAutoNum type="arabicPeriod"/>
            </a:pPr>
            <a:r>
              <a:rPr lang="fr-FR" sz="700" dirty="0"/>
              <a:t>Backend, applications desktop, jeux (</a:t>
            </a:r>
            <a:r>
              <a:rPr lang="fr-FR" sz="700" dirty="0" err="1"/>
              <a:t>Unity</a:t>
            </a:r>
            <a:r>
              <a:rPr lang="fr-FR" sz="700" dirty="0"/>
              <a:t>)</a:t>
            </a:r>
            <a:endParaRPr lang="fr-FR" sz="700" dirty="0">
              <a:cs typeface="Arial"/>
            </a:endParaRPr>
          </a:p>
          <a:p>
            <a:pPr marL="285750" indent="-285750">
              <a:buFont typeface="Arial" panose="020B0604020202020204" pitchFamily="34" charset="0"/>
              <a:buChar char="•"/>
            </a:pPr>
            <a:endParaRPr lang="fr-FR" sz="1800">
              <a:solidFill>
                <a:srgbClr val="1F497D"/>
              </a:solidFill>
              <a:effectLst/>
              <a:latin typeface="Calibri" panose="020F0502020204030204" pitchFamily="34" charset="0"/>
              <a:ea typeface="Calibri" panose="020F0502020204030204" pitchFamily="34" charset="0"/>
            </a:endParaRPr>
          </a:p>
          <a:p>
            <a:pPr eaLnBrk="1" hangingPunct="1"/>
            <a:endParaRPr lang="fr-FR" altLang="fr-FR" sz="20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124</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2" name="TextBox 1">
            <a:extLst>
              <a:ext uri="{FF2B5EF4-FFF2-40B4-BE49-F238E27FC236}">
                <a16:creationId xmlns:a16="http://schemas.microsoft.com/office/drawing/2014/main" id="{0EF33C51-51E2-5A1D-6B9C-80E9C79370E4}"/>
              </a:ext>
            </a:extLst>
          </p:cNvPr>
          <p:cNvSpPr txBox="1"/>
          <p:nvPr/>
        </p:nvSpPr>
        <p:spPr>
          <a:xfrm>
            <a:off x="4632960" y="2640330"/>
            <a:ext cx="4572000"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000" b="1" err="1">
                <a:solidFill>
                  <a:srgbClr val="0070C0"/>
                </a:solidFill>
              </a:rPr>
              <a:t>Efficacité</a:t>
            </a:r>
            <a:r>
              <a:rPr lang="en-US" sz="1000" b="1" dirty="0">
                <a:solidFill>
                  <a:srgbClr val="0070C0"/>
                </a:solidFill>
              </a:rPr>
              <a:t> </a:t>
            </a:r>
            <a:r>
              <a:rPr lang="en-US" sz="1000" b="1" err="1">
                <a:solidFill>
                  <a:srgbClr val="0070C0"/>
                </a:solidFill>
              </a:rPr>
              <a:t>énergétique</a:t>
            </a:r>
            <a:endParaRPr lang="en-US" sz="1000" b="1">
              <a:solidFill>
                <a:srgbClr val="0070C0"/>
              </a:solidFill>
              <a:cs typeface="Arial"/>
            </a:endParaRPr>
          </a:p>
          <a:p>
            <a:r>
              <a:rPr lang="en-US" sz="1000" dirty="0"/>
              <a:t>Une étude «Ranking Programming Languages by Energy Efficiency» (SAFER) compare </a:t>
            </a:r>
            <a:r>
              <a:rPr lang="en-US" sz="1000" err="1"/>
              <a:t>langages</a:t>
            </a:r>
            <a:r>
              <a:rPr lang="en-US" sz="1000" dirty="0"/>
              <a:t> </a:t>
            </a:r>
            <a:r>
              <a:rPr lang="en-US" sz="1000" err="1"/>
              <a:t>compilés</a:t>
            </a:r>
            <a:r>
              <a:rPr lang="en-US" sz="1000" dirty="0"/>
              <a:t> vs </a:t>
            </a:r>
            <a:r>
              <a:rPr lang="en-US" sz="1000" err="1"/>
              <a:t>interprétés</a:t>
            </a:r>
            <a:r>
              <a:rPr lang="en-US" sz="1000" dirty="0"/>
              <a:t> pour </a:t>
            </a:r>
            <a:r>
              <a:rPr lang="en-US" sz="1000" err="1"/>
              <a:t>énergie</a:t>
            </a:r>
            <a:r>
              <a:rPr lang="en-US" sz="1000" dirty="0"/>
              <a:t> &amp; temps. </a:t>
            </a:r>
            <a:r>
              <a:rPr lang="en-US" sz="1000" dirty="0">
                <a:hlinkClick r:id="rId3"/>
              </a:rPr>
              <a:t>haslab.github.io</a:t>
            </a:r>
            <a:br>
              <a:rPr lang="en-US" sz="1000" dirty="0"/>
            </a:br>
            <a:r>
              <a:rPr lang="en-US" sz="1000" err="1"/>
              <a:t>Quelques</a:t>
            </a:r>
            <a:r>
              <a:rPr lang="en-US" sz="1000" dirty="0"/>
              <a:t> extraits du tableau :</a:t>
            </a:r>
            <a:endParaRPr lang="en-US" sz="1000" dirty="0">
              <a:cs typeface="Arial"/>
            </a:endParaRPr>
          </a:p>
          <a:p>
            <a:pPr marL="228600" indent="-228600">
              <a:buFont typeface=""/>
              <a:buChar char="•"/>
            </a:pPr>
            <a:r>
              <a:rPr lang="en-US" sz="1000" b="1" dirty="0"/>
              <a:t>C</a:t>
            </a:r>
            <a:r>
              <a:rPr lang="en-US" sz="1000" dirty="0"/>
              <a:t> : baseline (1.00) </a:t>
            </a:r>
            <a:r>
              <a:rPr lang="en-US" sz="1000" dirty="0" err="1"/>
              <a:t>en</a:t>
            </a:r>
            <a:r>
              <a:rPr lang="en-US" sz="1000" dirty="0"/>
              <a:t> </a:t>
            </a:r>
            <a:r>
              <a:rPr lang="en-US" sz="1000" dirty="0" err="1"/>
              <a:t>énergie</a:t>
            </a:r>
            <a:r>
              <a:rPr lang="en-US" sz="1000" dirty="0"/>
              <a:t>.</a:t>
            </a:r>
            <a:endParaRPr lang="en-US" sz="1000" dirty="0">
              <a:cs typeface="Arial"/>
            </a:endParaRPr>
          </a:p>
          <a:p>
            <a:pPr marL="228600" indent="-228600">
              <a:buFont typeface=""/>
              <a:buChar char="•"/>
            </a:pPr>
            <a:r>
              <a:rPr lang="en-US" sz="1000" b="1" dirty="0"/>
              <a:t>Rust </a:t>
            </a:r>
            <a:r>
              <a:rPr lang="en-US" sz="1000" dirty="0"/>
              <a:t>: ~1.03 (très </a:t>
            </a:r>
            <a:r>
              <a:rPr lang="en-US" sz="1000" dirty="0" err="1"/>
              <a:t>proche</a:t>
            </a:r>
            <a:r>
              <a:rPr lang="en-US" sz="1000" dirty="0"/>
              <a:t>).</a:t>
            </a:r>
            <a:endParaRPr lang="en-US" sz="1000" dirty="0">
              <a:cs typeface="Arial"/>
            </a:endParaRPr>
          </a:p>
          <a:p>
            <a:pPr marL="228600" indent="-228600">
              <a:buFont typeface=""/>
              <a:buChar char="•"/>
            </a:pPr>
            <a:r>
              <a:rPr lang="en-US" sz="1000" b="1" dirty="0"/>
              <a:t>C++</a:t>
            </a:r>
            <a:r>
              <a:rPr lang="en-US" sz="1000" dirty="0"/>
              <a:t> : ~1.34.</a:t>
            </a:r>
            <a:endParaRPr lang="en-US" sz="1000" dirty="0">
              <a:cs typeface="Arial"/>
            </a:endParaRPr>
          </a:p>
          <a:p>
            <a:pPr marL="228600" indent="-228600">
              <a:buFont typeface=""/>
              <a:buChar char="•"/>
            </a:pPr>
            <a:r>
              <a:rPr lang="en-US" sz="1000" b="1" dirty="0"/>
              <a:t>Java</a:t>
            </a:r>
            <a:r>
              <a:rPr lang="en-US" sz="1000" dirty="0"/>
              <a:t> : ~1.98. </a:t>
            </a:r>
            <a:r>
              <a:rPr lang="en-US" sz="1000" dirty="0">
                <a:hlinkClick r:id="rId3"/>
              </a:rPr>
              <a:t>haslab.github.io</a:t>
            </a:r>
            <a:br>
              <a:rPr lang="en-US" sz="1000" dirty="0"/>
            </a:br>
            <a:r>
              <a:rPr lang="en-US" sz="1000" dirty="0"/>
              <a:t>En temps : C est 1.00, Rust ~1.04, C++ ~1.56, Java ~1.89. </a:t>
            </a:r>
            <a:r>
              <a:rPr lang="en-US" sz="1000" dirty="0">
                <a:hlinkClick r:id="rId3"/>
              </a:rPr>
              <a:t>haslab.github.io</a:t>
            </a:r>
            <a:br>
              <a:rPr lang="en-US" sz="1000" dirty="0"/>
            </a:br>
            <a:r>
              <a:rPr lang="en-US" sz="1000" dirty="0"/>
              <a:t>Cela montre </a:t>
            </a:r>
            <a:r>
              <a:rPr lang="en-US" sz="1000" dirty="0" err="1"/>
              <a:t>que</a:t>
            </a:r>
            <a:r>
              <a:rPr lang="en-US" sz="1000" dirty="0"/>
              <a:t> les </a:t>
            </a:r>
            <a:r>
              <a:rPr lang="en-US" sz="1000" dirty="0" err="1"/>
              <a:t>langages</a:t>
            </a:r>
            <a:r>
              <a:rPr lang="en-US" sz="1000" dirty="0"/>
              <a:t> </a:t>
            </a:r>
            <a:r>
              <a:rPr lang="en-US" sz="1000" dirty="0" err="1"/>
              <a:t>systèmes</a:t>
            </a:r>
            <a:r>
              <a:rPr lang="en-US" sz="1000" dirty="0"/>
              <a:t> </a:t>
            </a:r>
            <a:r>
              <a:rPr lang="en-US" sz="1000" dirty="0" err="1"/>
              <a:t>dominent</a:t>
            </a:r>
            <a:r>
              <a:rPr lang="en-US" sz="1000" dirty="0"/>
              <a:t> </a:t>
            </a:r>
            <a:r>
              <a:rPr lang="en-US" sz="1000" dirty="0" err="1"/>
              <a:t>en</a:t>
            </a:r>
            <a:r>
              <a:rPr lang="en-US" sz="1000" dirty="0"/>
              <a:t> </a:t>
            </a:r>
            <a:r>
              <a:rPr lang="en-US" sz="1000" dirty="0" err="1"/>
              <a:t>efficacité</a:t>
            </a:r>
            <a:r>
              <a:rPr lang="en-US" sz="1000" dirty="0"/>
              <a:t> brute.</a:t>
            </a:r>
            <a:endParaRPr lang="en-US" sz="1000" dirty="0">
              <a:cs typeface="Arial"/>
            </a:endParaRPr>
          </a:p>
          <a:p>
            <a:pPr algn="ctr"/>
            <a:endParaRPr lang="en-US" sz="1000" dirty="0">
              <a:cs typeface="Arial"/>
            </a:endParaRPr>
          </a:p>
        </p:txBody>
      </p:sp>
    </p:spTree>
    <p:extLst>
      <p:ext uri="{BB962C8B-B14F-4D97-AF65-F5344CB8AC3E}">
        <p14:creationId xmlns:p14="http://schemas.microsoft.com/office/powerpoint/2010/main" val="3890995987"/>
      </p:ext>
    </p:extLst>
  </p:cSld>
  <p:clrMapOvr>
    <a:masterClrMapping/>
  </p:clrMapOvr>
  <p:transition>
    <p:blinds/>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96A1-E4D3-9201-6382-4B75E37A0428}"/>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94CEF21B-9048-35DC-7E11-FA9804FA8AF7}"/>
              </a:ext>
            </a:extLst>
          </p:cNvPr>
          <p:cNvSpPr>
            <a:spLocks noGrp="1" noChangeArrowheads="1"/>
          </p:cNvSpPr>
          <p:nvPr>
            <p:ph type="title"/>
          </p:nvPr>
        </p:nvSpPr>
        <p:spPr>
          <a:xfrm>
            <a:off x="1968104" y="272654"/>
            <a:ext cx="5844778" cy="434578"/>
          </a:xfrm>
        </p:spPr>
        <p:txBody>
          <a:bodyPr/>
          <a:lstStyle/>
          <a:p>
            <a:r>
              <a:rPr lang="fr-FR" altLang="fr-FR"/>
              <a:t>Ordres de grandeur</a:t>
            </a:r>
          </a:p>
        </p:txBody>
      </p:sp>
      <p:sp>
        <p:nvSpPr>
          <p:cNvPr id="6" name="Espace réservé du numéro de diapositive 21">
            <a:extLst>
              <a:ext uri="{FF2B5EF4-FFF2-40B4-BE49-F238E27FC236}">
                <a16:creationId xmlns:a16="http://schemas.microsoft.com/office/drawing/2014/main" id="{3D745867-5D5D-7164-8C6A-F56CF68A54F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125</a:t>
            </a:fld>
            <a:endParaRPr lang="fr-FR"/>
          </a:p>
        </p:txBody>
      </p:sp>
      <p:sp>
        <p:nvSpPr>
          <p:cNvPr id="7" name="Espace réservé du pied de page 7">
            <a:extLst>
              <a:ext uri="{FF2B5EF4-FFF2-40B4-BE49-F238E27FC236}">
                <a16:creationId xmlns:a16="http://schemas.microsoft.com/office/drawing/2014/main" id="{41B7F994-D0FA-38C8-974B-737A4F6C548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Picture 3">
            <a:extLst>
              <a:ext uri="{FF2B5EF4-FFF2-40B4-BE49-F238E27FC236}">
                <a16:creationId xmlns:a16="http://schemas.microsoft.com/office/drawing/2014/main" id="{45237B9A-3F74-C7FA-46B4-D743E9E25E54}"/>
              </a:ext>
            </a:extLst>
          </p:cNvPr>
          <p:cNvPicPr>
            <a:picLocks noChangeAspect="1"/>
          </p:cNvPicPr>
          <p:nvPr/>
        </p:nvPicPr>
        <p:blipFill>
          <a:blip r:embed="rId3"/>
          <a:stretch>
            <a:fillRect/>
          </a:stretch>
        </p:blipFill>
        <p:spPr>
          <a:xfrm>
            <a:off x="0" y="960912"/>
            <a:ext cx="9144000" cy="3221675"/>
          </a:xfrm>
          <a:prstGeom prst="rect">
            <a:avLst/>
          </a:prstGeom>
        </p:spPr>
      </p:pic>
    </p:spTree>
    <p:extLst>
      <p:ext uri="{BB962C8B-B14F-4D97-AF65-F5344CB8AC3E}">
        <p14:creationId xmlns:p14="http://schemas.microsoft.com/office/powerpoint/2010/main" val="263164025"/>
      </p:ext>
    </p:extLst>
  </p:cSld>
  <p:clrMapOvr>
    <a:masterClrMapping/>
  </p:clrMapOvr>
  <p:transition>
    <p:blinds/>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a:t>
            </a:r>
            <a:r>
              <a:rPr lang="fr-FR" altLang="fr-FR" err="1"/>
              <a:t>GraalVM</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583405" cy="3528392"/>
          </a:xfrm>
        </p:spPr>
        <p:txBody>
          <a:bodyPr/>
          <a:lstStyle/>
          <a:p>
            <a:r>
              <a:rPr lang="fr-FR" sz="2800"/>
              <a:t>Avantages de </a:t>
            </a:r>
            <a:r>
              <a:rPr lang="fr-FR" sz="2800" err="1"/>
              <a:t>GraalVM</a:t>
            </a:r>
            <a:r>
              <a:rPr lang="fr-FR" sz="2800"/>
              <a:t> Native Image :</a:t>
            </a:r>
          </a:p>
          <a:p>
            <a:pPr>
              <a:buFont typeface="Arial" panose="020B0604020202020204" pitchFamily="34" charset="0"/>
              <a:buChar char="•"/>
            </a:pPr>
            <a:r>
              <a:rPr lang="fr-FR" sz="2000"/>
              <a:t> Temps de démarrage ultra rapide (idéal pour </a:t>
            </a:r>
            <a:r>
              <a:rPr lang="fr-FR" sz="2000" err="1"/>
              <a:t>microservices</a:t>
            </a:r>
            <a:r>
              <a:rPr lang="fr-FR" sz="2000"/>
              <a:t>, CLI </a:t>
            </a:r>
            <a:r>
              <a:rPr lang="fr-FR" sz="2000" err="1"/>
              <a:t>tools</a:t>
            </a:r>
            <a:r>
              <a:rPr lang="fr-FR" sz="2000"/>
              <a:t>)</a:t>
            </a:r>
          </a:p>
          <a:p>
            <a:pPr>
              <a:buFont typeface="Arial" panose="020B0604020202020204" pitchFamily="34" charset="0"/>
              <a:buChar char="•"/>
            </a:pPr>
            <a:r>
              <a:rPr lang="fr-FR" sz="2000"/>
              <a:t> Moins de consommation mémoire</a:t>
            </a:r>
          </a:p>
          <a:p>
            <a:pPr>
              <a:buFont typeface="Arial" panose="020B0604020202020204" pitchFamily="34" charset="0"/>
              <a:buChar char="•"/>
            </a:pPr>
            <a:r>
              <a:rPr lang="fr-FR" sz="2000"/>
              <a:t> Pas besoin de JVM au runtime</a:t>
            </a:r>
          </a:p>
          <a:p>
            <a:pPr>
              <a:buFont typeface="Arial" panose="020B0604020202020204" pitchFamily="34" charset="0"/>
              <a:buChar char="•"/>
            </a:pPr>
            <a:endParaRPr lang="fr-FR" sz="2000"/>
          </a:p>
          <a:p>
            <a:r>
              <a:rPr lang="fr-FR" sz="2000">
                <a:hlinkClick r:id="rId3"/>
              </a:rPr>
              <a:t>https://www.graalvm.org/downloads/</a:t>
            </a:r>
            <a:r>
              <a:rPr lang="fr-FR" sz="2000"/>
              <a:t> </a:t>
            </a:r>
          </a:p>
          <a:p>
            <a:pPr eaLnBrk="1" hangingPunct="1"/>
            <a:r>
              <a:rPr lang="fr-FR" altLang="fr-FR" sz="1400">
                <a:hlinkClick r:id="rId4"/>
              </a:rPr>
              <a:t>https://www.oracle.com/fr/java/technologies/downloads/archive/#GraalVM</a:t>
            </a:r>
            <a:r>
              <a:rPr lang="fr-FR" altLang="fr-FR" sz="14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18855864"/>
      </p:ext>
    </p:extLst>
  </p:cSld>
  <p:clrMapOvr>
    <a:masterClrMapping/>
  </p:clrMapOvr>
  <p:transition>
    <p:blinds/>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A35B-2965-5442-9726-48D854F5FA9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070D2A7F-FC73-35A2-4CC5-CE57C3791C13}"/>
              </a:ext>
            </a:extLst>
          </p:cNvPr>
          <p:cNvSpPr>
            <a:spLocks noGrp="1" noChangeArrowheads="1"/>
          </p:cNvSpPr>
          <p:nvPr>
            <p:ph type="title"/>
          </p:nvPr>
        </p:nvSpPr>
        <p:spPr>
          <a:xfrm>
            <a:off x="1968104" y="-1666"/>
            <a:ext cx="5844778" cy="708898"/>
          </a:xfrm>
        </p:spPr>
        <p:txBody>
          <a:bodyPr/>
          <a:lstStyle/>
          <a:p>
            <a:r>
              <a:rPr lang="fr-FR" altLang="fr-FR"/>
              <a:t>Utiliser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BE4BB449-3216-4AB5-47B2-6DB9CCDA6F9B}"/>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a:t>
            </a:r>
            <a:r>
              <a:rPr lang="fr-FR" sz="2000">
                <a:ea typeface="+mn-lt"/>
                <a:cs typeface="+mn-lt"/>
              </a:rPr>
              <a:t> </a:t>
            </a:r>
            <a:endParaRPr lang="en-US">
              <a:ea typeface="+mn-lt"/>
              <a:cs typeface="+mn-lt"/>
            </a:endParaRPr>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E37132A4-6BAE-F8E7-F6C5-C826D854C6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127</a:t>
            </a:fld>
            <a:endParaRPr lang="fr-FR"/>
          </a:p>
        </p:txBody>
      </p:sp>
      <p:sp>
        <p:nvSpPr>
          <p:cNvPr id="7" name="Espace réservé du pied de page 7">
            <a:extLst>
              <a:ext uri="{FF2B5EF4-FFF2-40B4-BE49-F238E27FC236}">
                <a16:creationId xmlns:a16="http://schemas.microsoft.com/office/drawing/2014/main" id="{F4CB1455-9C46-93E2-161E-9BA855CCE6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E3A2F664-FD2F-FB50-2B25-3F3DA5C57BD0}"/>
              </a:ext>
            </a:extLst>
          </p:cNvPr>
          <p:cNvPicPr>
            <a:picLocks noChangeAspect="1"/>
          </p:cNvPicPr>
          <p:nvPr/>
        </p:nvPicPr>
        <p:blipFill>
          <a:blip r:embed="rId4"/>
          <a:stretch>
            <a:fillRect/>
          </a:stretch>
        </p:blipFill>
        <p:spPr>
          <a:xfrm>
            <a:off x="2646542" y="1282644"/>
            <a:ext cx="6019966" cy="3430988"/>
          </a:xfrm>
          <a:prstGeom prst="rect">
            <a:avLst/>
          </a:prstGeom>
        </p:spPr>
      </p:pic>
    </p:spTree>
    <p:extLst>
      <p:ext uri="{BB962C8B-B14F-4D97-AF65-F5344CB8AC3E}">
        <p14:creationId xmlns:p14="http://schemas.microsoft.com/office/powerpoint/2010/main" val="152186262"/>
      </p:ext>
    </p:extLst>
  </p:cSld>
  <p:clrMapOvr>
    <a:masterClrMapping/>
  </p:clrMapOvr>
  <p:transition>
    <p:blinds/>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F627-CD31-261D-7DAC-6BAAE4AFB44D}"/>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AC73B04-3F32-DBDB-AD97-61F5C51A420F}"/>
              </a:ext>
            </a:extLst>
          </p:cNvPr>
          <p:cNvSpPr>
            <a:spLocks noGrp="1" noChangeArrowheads="1"/>
          </p:cNvSpPr>
          <p:nvPr>
            <p:ph type="title"/>
          </p:nvPr>
        </p:nvSpPr>
        <p:spPr>
          <a:xfrm>
            <a:off x="1968104" y="-671"/>
            <a:ext cx="6722734" cy="707903"/>
          </a:xfrm>
        </p:spPr>
        <p:txBody>
          <a:bodyPr/>
          <a:lstStyle/>
          <a:p>
            <a:r>
              <a:rPr lang="fr-FR" altLang="fr-FR"/>
              <a:t>Contribuer sur </a:t>
            </a:r>
            <a:r>
              <a:rPr lang="fr-FR" altLang="fr-FR" err="1"/>
              <a:t>Creedengo</a:t>
            </a:r>
            <a:r>
              <a:rPr lang="fr-FR" altLang="fr-FR"/>
              <a:t> (</a:t>
            </a:r>
            <a:r>
              <a:rPr lang="fr-FR" altLang="fr-FR" err="1"/>
              <a:t>SonarQube</a:t>
            </a:r>
            <a:r>
              <a:rPr lang="fr-FR" altLang="fr-FR"/>
              <a:t>)</a:t>
            </a:r>
          </a:p>
        </p:txBody>
      </p:sp>
      <p:sp>
        <p:nvSpPr>
          <p:cNvPr id="23557" name="Rectangle 3">
            <a:extLst>
              <a:ext uri="{FF2B5EF4-FFF2-40B4-BE49-F238E27FC236}">
                <a16:creationId xmlns:a16="http://schemas.microsoft.com/office/drawing/2014/main" id="{CBEE0797-432E-1DC1-17D0-DF00EAE3A754}"/>
              </a:ext>
            </a:extLst>
          </p:cNvPr>
          <p:cNvSpPr>
            <a:spLocks noGrp="1" noChangeArrowheads="1"/>
          </p:cNvSpPr>
          <p:nvPr>
            <p:ph type="body" idx="1"/>
          </p:nvPr>
        </p:nvSpPr>
        <p:spPr>
          <a:xfrm>
            <a:off x="323527" y="915566"/>
            <a:ext cx="8583405" cy="3528392"/>
          </a:xfrm>
        </p:spPr>
        <p:txBody>
          <a:bodyPr/>
          <a:lstStyle/>
          <a:p>
            <a:r>
              <a:rPr lang="fr-FR" sz="2000">
                <a:ea typeface="+mn-lt"/>
                <a:cs typeface="+mn-lt"/>
                <a:hlinkClick r:id="rId3"/>
              </a:rPr>
              <a:t>https://green-code-initiative.org/#contact</a:t>
            </a:r>
            <a:r>
              <a:rPr lang="fr-FR" sz="2000">
                <a:ea typeface="+mn-lt"/>
                <a:cs typeface="+mn-lt"/>
              </a:rPr>
              <a:t> </a:t>
            </a:r>
            <a:endParaRPr lang="en-US"/>
          </a:p>
          <a:p>
            <a:pPr eaLnBrk="1" hangingPunct="1"/>
            <a:endParaRPr lang="fr-FR" altLang="fr-FR" sz="1400">
              <a:cs typeface="Arial"/>
            </a:endParaRPr>
          </a:p>
        </p:txBody>
      </p:sp>
      <p:sp>
        <p:nvSpPr>
          <p:cNvPr id="6" name="Espace réservé du numéro de diapositive 21">
            <a:extLst>
              <a:ext uri="{FF2B5EF4-FFF2-40B4-BE49-F238E27FC236}">
                <a16:creationId xmlns:a16="http://schemas.microsoft.com/office/drawing/2014/main" id="{1397E58F-FCA9-6460-CAB5-2345E9C2F2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128</a:t>
            </a:fld>
            <a:endParaRPr lang="fr-FR"/>
          </a:p>
        </p:txBody>
      </p:sp>
      <p:sp>
        <p:nvSpPr>
          <p:cNvPr id="7" name="Espace réservé du pied de page 7">
            <a:extLst>
              <a:ext uri="{FF2B5EF4-FFF2-40B4-BE49-F238E27FC236}">
                <a16:creationId xmlns:a16="http://schemas.microsoft.com/office/drawing/2014/main" id="{940FC76A-DD9B-50D3-D115-41BB3BB82F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A5A8958F-5892-77A0-D4AC-0ED928D52538}"/>
              </a:ext>
            </a:extLst>
          </p:cNvPr>
          <p:cNvPicPr>
            <a:picLocks noChangeAspect="1"/>
          </p:cNvPicPr>
          <p:nvPr/>
        </p:nvPicPr>
        <p:blipFill>
          <a:blip r:embed="rId4"/>
          <a:stretch>
            <a:fillRect/>
          </a:stretch>
        </p:blipFill>
        <p:spPr>
          <a:xfrm>
            <a:off x="2358679" y="1285252"/>
            <a:ext cx="6546989" cy="3384689"/>
          </a:xfrm>
          <a:prstGeom prst="rect">
            <a:avLst/>
          </a:prstGeom>
        </p:spPr>
      </p:pic>
    </p:spTree>
    <p:extLst>
      <p:ext uri="{BB962C8B-B14F-4D97-AF65-F5344CB8AC3E}">
        <p14:creationId xmlns:p14="http://schemas.microsoft.com/office/powerpoint/2010/main" val="3011917789"/>
      </p:ext>
    </p:extLst>
  </p:cSld>
  <p:clrMapOvr>
    <a:masterClrMapping/>
  </p:clrMapOvr>
  <p:transition>
    <p:blinds/>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129</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595A55E1-66DF-E86A-BA11-F04B015055FF}"/>
              </a:ext>
            </a:extLst>
          </p:cNvPr>
          <p:cNvSpPr txBox="1"/>
          <p:nvPr/>
        </p:nvSpPr>
        <p:spPr>
          <a:xfrm>
            <a:off x="344750" y="1236342"/>
            <a:ext cx="846048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Pourquoi </a:t>
            </a:r>
            <a:r>
              <a:rPr lang="en-US" b="1" err="1"/>
              <a:t>utiliser</a:t>
            </a:r>
            <a:r>
              <a:rPr lang="en-US" b="1"/>
              <a:t> un cache </a:t>
            </a:r>
            <a:r>
              <a:rPr lang="en-US" b="1" err="1"/>
              <a:t>en</a:t>
            </a:r>
            <a:r>
              <a:rPr lang="en-US" b="1"/>
              <a:t> Java ?</a:t>
            </a:r>
            <a:endParaRPr lang="en-US"/>
          </a:p>
          <a:p>
            <a:endParaRPr lang="en-US" b="1">
              <a:ea typeface="+mn-lt"/>
              <a:cs typeface="+mn-lt"/>
            </a:endParaRPr>
          </a:p>
          <a:p>
            <a:r>
              <a:rPr lang="en-US">
                <a:ea typeface="+mn-lt"/>
                <a:cs typeface="+mn-lt"/>
              </a:rPr>
              <a:t>Un cache </a:t>
            </a:r>
            <a:r>
              <a:rPr lang="en-US" err="1">
                <a:ea typeface="+mn-lt"/>
                <a:cs typeface="+mn-lt"/>
              </a:rPr>
              <a:t>est</a:t>
            </a:r>
            <a:r>
              <a:rPr lang="en-US">
                <a:ea typeface="+mn-lt"/>
                <a:cs typeface="+mn-lt"/>
              </a:rPr>
              <a:t> </a:t>
            </a:r>
            <a:r>
              <a:rPr lang="en-US" err="1">
                <a:ea typeface="+mn-lt"/>
                <a:cs typeface="+mn-lt"/>
              </a:rPr>
              <a:t>utilisé</a:t>
            </a:r>
            <a:r>
              <a:rPr lang="en-US">
                <a:ea typeface="+mn-lt"/>
                <a:cs typeface="+mn-lt"/>
              </a:rPr>
              <a:t> pour :</a:t>
            </a:r>
            <a:endParaRPr lang="en-US"/>
          </a:p>
          <a:p>
            <a:pPr marL="285750" indent="-285750">
              <a:buFont typeface="Arial"/>
              <a:buChar char="•"/>
            </a:pPr>
            <a:r>
              <a:rPr lang="en-US" err="1">
                <a:ea typeface="+mn-lt"/>
                <a:cs typeface="+mn-lt"/>
              </a:rPr>
              <a:t>Réduire</a:t>
            </a:r>
            <a:r>
              <a:rPr lang="en-US">
                <a:ea typeface="+mn-lt"/>
                <a:cs typeface="+mn-lt"/>
              </a:rPr>
              <a:t> les </a:t>
            </a:r>
            <a:r>
              <a:rPr lang="en-US" err="1">
                <a:ea typeface="+mn-lt"/>
                <a:cs typeface="+mn-lt"/>
              </a:rPr>
              <a:t>accès</a:t>
            </a:r>
            <a:r>
              <a:rPr lang="en-US">
                <a:ea typeface="+mn-lt"/>
                <a:cs typeface="+mn-lt"/>
              </a:rPr>
              <a:t> </a:t>
            </a:r>
            <a:r>
              <a:rPr lang="en-US" err="1">
                <a:ea typeface="+mn-lt"/>
                <a:cs typeface="+mn-lt"/>
              </a:rPr>
              <a:t>coûteux</a:t>
            </a:r>
            <a:r>
              <a:rPr lang="en-US">
                <a:ea typeface="+mn-lt"/>
                <a:cs typeface="+mn-lt"/>
              </a:rPr>
              <a:t> (ex : base de données, </a:t>
            </a:r>
            <a:r>
              <a:rPr lang="en-US" err="1">
                <a:ea typeface="+mn-lt"/>
                <a:cs typeface="+mn-lt"/>
              </a:rPr>
              <a:t>appel</a:t>
            </a:r>
            <a:r>
              <a:rPr lang="en-US">
                <a:ea typeface="+mn-lt"/>
                <a:cs typeface="+mn-lt"/>
              </a:rPr>
              <a:t> réseau).</a:t>
            </a:r>
            <a:endParaRPr lang="en-US"/>
          </a:p>
          <a:p>
            <a:pPr marL="285750" indent="-285750">
              <a:buFont typeface="Arial"/>
              <a:buChar char="•"/>
            </a:pPr>
            <a:r>
              <a:rPr lang="en-US" err="1">
                <a:ea typeface="+mn-lt"/>
                <a:cs typeface="+mn-lt"/>
              </a:rPr>
              <a:t>Améliorer</a:t>
            </a:r>
            <a:r>
              <a:rPr lang="en-US">
                <a:ea typeface="+mn-lt"/>
                <a:cs typeface="+mn-lt"/>
              </a:rPr>
              <a:t> les performances (</a:t>
            </a:r>
            <a:r>
              <a:rPr lang="en-US" err="1">
                <a:ea typeface="+mn-lt"/>
                <a:cs typeface="+mn-lt"/>
              </a:rPr>
              <a:t>réponses</a:t>
            </a:r>
            <a:r>
              <a:rPr lang="en-US">
                <a:ea typeface="+mn-lt"/>
                <a:cs typeface="+mn-lt"/>
              </a:rPr>
              <a:t> plus </a:t>
            </a:r>
            <a:r>
              <a:rPr lang="en-US" err="1">
                <a:ea typeface="+mn-lt"/>
                <a:cs typeface="+mn-lt"/>
              </a:rPr>
              <a:t>rapides</a:t>
            </a:r>
            <a:r>
              <a:rPr lang="en-US">
                <a:ea typeface="+mn-lt"/>
                <a:cs typeface="+mn-lt"/>
              </a:rPr>
              <a:t>)</a:t>
            </a:r>
          </a:p>
          <a:p>
            <a:pPr marL="285750" indent="-285750">
              <a:buFont typeface="Arial"/>
              <a:buChar char="•"/>
            </a:pPr>
            <a:r>
              <a:rPr lang="en-US" err="1">
                <a:ea typeface="+mn-lt"/>
                <a:cs typeface="+mn-lt"/>
              </a:rPr>
              <a:t>Diminuer</a:t>
            </a:r>
            <a:r>
              <a:rPr lang="en-US">
                <a:ea typeface="+mn-lt"/>
                <a:cs typeface="+mn-lt"/>
              </a:rPr>
              <a:t> la charge sur les </a:t>
            </a:r>
            <a:r>
              <a:rPr lang="en-US" err="1">
                <a:ea typeface="+mn-lt"/>
                <a:cs typeface="+mn-lt"/>
              </a:rPr>
              <a:t>ressources</a:t>
            </a:r>
            <a:r>
              <a:rPr lang="en-US">
                <a:ea typeface="+mn-lt"/>
                <a:cs typeface="+mn-lt"/>
              </a:rPr>
              <a:t> </a:t>
            </a:r>
            <a:r>
              <a:rPr lang="en-US" err="1">
                <a:ea typeface="+mn-lt"/>
                <a:cs typeface="+mn-lt"/>
              </a:rPr>
              <a:t>en</a:t>
            </a:r>
            <a:r>
              <a:rPr lang="en-US">
                <a:ea typeface="+mn-lt"/>
                <a:cs typeface="+mn-lt"/>
              </a:rPr>
              <a:t> aval.</a:t>
            </a:r>
            <a:endParaRPr lang="en-US"/>
          </a:p>
          <a:p>
            <a:pPr marL="285750" indent="-285750">
              <a:buFont typeface="Arial"/>
              <a:buChar char="•"/>
            </a:pPr>
            <a:endParaRPr lang="en-US">
              <a:cs typeface="Arial"/>
            </a:endParaRPr>
          </a:p>
          <a:p>
            <a:r>
              <a:rPr lang="en-US">
                <a:cs typeface="Arial"/>
              </a:rPr>
              <a:t>Il </a:t>
            </a:r>
            <a:r>
              <a:rPr lang="en-US" err="1">
                <a:cs typeface="Arial"/>
              </a:rPr>
              <a:t>peut</a:t>
            </a:r>
            <a:r>
              <a:rPr lang="en-US">
                <a:cs typeface="Arial"/>
              </a:rPr>
              <a:t> </a:t>
            </a:r>
            <a:r>
              <a:rPr lang="en-US" err="1">
                <a:cs typeface="Arial"/>
              </a:rPr>
              <a:t>être</a:t>
            </a:r>
            <a:r>
              <a:rPr lang="en-US">
                <a:cs typeface="Arial"/>
              </a:rPr>
              <a:t> </a:t>
            </a:r>
            <a:r>
              <a:rPr lang="en-US" err="1">
                <a:cs typeface="Arial"/>
              </a:rPr>
              <a:t>parfois</a:t>
            </a:r>
            <a:r>
              <a:rPr lang="en-US">
                <a:cs typeface="Arial"/>
              </a:rPr>
              <a:t> </a:t>
            </a:r>
            <a:r>
              <a:rPr lang="en-US" err="1">
                <a:cs typeface="Arial"/>
              </a:rPr>
              <a:t>judicieux</a:t>
            </a:r>
            <a:r>
              <a:rPr lang="en-US">
                <a:cs typeface="Arial"/>
              </a:rPr>
              <a:t> de charger les données </a:t>
            </a:r>
            <a:r>
              <a:rPr lang="en-US" err="1">
                <a:cs typeface="Arial"/>
              </a:rPr>
              <a:t>dites</a:t>
            </a:r>
            <a:r>
              <a:rPr lang="en-US">
                <a:cs typeface="Arial"/>
              </a:rPr>
              <a:t> "stables" </a:t>
            </a:r>
            <a:r>
              <a:rPr lang="en-US" err="1">
                <a:cs typeface="Arial"/>
              </a:rPr>
              <a:t>comme</a:t>
            </a:r>
            <a:r>
              <a:rPr lang="en-US">
                <a:cs typeface="Arial"/>
              </a:rPr>
              <a:t> les nomenclatures, etc... au </a:t>
            </a:r>
            <a:r>
              <a:rPr lang="en-US" err="1">
                <a:cs typeface="Arial"/>
              </a:rPr>
              <a:t>chargement</a:t>
            </a:r>
            <a:r>
              <a:rPr lang="en-US">
                <a:cs typeface="Arial"/>
              </a:rPr>
              <a:t> de l'application.</a:t>
            </a:r>
          </a:p>
          <a:p>
            <a:pPr marL="285750" indent="-28575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2858143385"/>
      </p:ext>
    </p:extLst>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86A4ABE-FCC0-421A-BED6-847B8FF53B0B}"/>
              </a:ext>
            </a:extLst>
          </p:cNvPr>
          <p:cNvSpPr>
            <a:spLocks noGrp="1" noChangeArrowheads="1"/>
          </p:cNvSpPr>
          <p:nvPr>
            <p:ph type="title"/>
          </p:nvPr>
        </p:nvSpPr>
        <p:spPr/>
        <p:txBody>
          <a:bodyPr/>
          <a:lstStyle/>
          <a:p>
            <a:pPr eaLnBrk="1" hangingPunct="1"/>
            <a:r>
              <a:rPr lang="fr-FR" altLang="fr-FR"/>
              <a:t>Le cycle en V</a:t>
            </a:r>
          </a:p>
        </p:txBody>
      </p:sp>
      <p:sp>
        <p:nvSpPr>
          <p:cNvPr id="7" name="Espace réservé du pied de page 7">
            <a:extLst>
              <a:ext uri="{FF2B5EF4-FFF2-40B4-BE49-F238E27FC236}">
                <a16:creationId xmlns:a16="http://schemas.microsoft.com/office/drawing/2014/main" id="{D0A06F73-5A55-4916-9D74-0D77FC74D976}"/>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A8D490E0-ED58-43A9-8FD0-476E82DFF36B}"/>
              </a:ext>
            </a:extLst>
          </p:cNvPr>
          <p:cNvSpPr>
            <a:spLocks noGrp="1"/>
          </p:cNvSpPr>
          <p:nvPr>
            <p:ph type="sldNum" sz="quarter" idx="12"/>
          </p:nvPr>
        </p:nvSpPr>
        <p:spPr/>
        <p:txBody>
          <a:bodyPr/>
          <a:lstStyle/>
          <a:p>
            <a:fld id="{733122C9-A0B9-462F-8757-0847AD287B63}" type="slidenum">
              <a:rPr lang="fr-FR" smtClean="0"/>
              <a:pPr/>
              <a:t>13</a:t>
            </a:fld>
            <a:endParaRPr lang="fr-FR"/>
          </a:p>
        </p:txBody>
      </p:sp>
      <p:sp>
        <p:nvSpPr>
          <p:cNvPr id="7173" name="Rectangle 3">
            <a:extLst>
              <a:ext uri="{FF2B5EF4-FFF2-40B4-BE49-F238E27FC236}">
                <a16:creationId xmlns:a16="http://schemas.microsoft.com/office/drawing/2014/main" id="{1BC31192-2779-44BA-BD66-78B150085357}"/>
              </a:ext>
            </a:extLst>
          </p:cNvPr>
          <p:cNvSpPr>
            <a:spLocks noGrp="1" noChangeArrowheads="1"/>
          </p:cNvSpPr>
          <p:nvPr>
            <p:ph idx="4294967295"/>
          </p:nvPr>
        </p:nvSpPr>
        <p:spPr>
          <a:xfrm>
            <a:off x="360000" y="1131590"/>
            <a:ext cx="7416800" cy="2771775"/>
          </a:xfrm>
        </p:spPr>
        <p:txBody>
          <a:bodyPr/>
          <a:lstStyle/>
          <a:p>
            <a:pPr marL="285750" indent="-285750" eaLnBrk="1" hangingPunct="1">
              <a:buFont typeface="Arial" panose="020B0604020202020204" pitchFamily="34" charset="0"/>
              <a:buChar char="•"/>
            </a:pPr>
            <a:r>
              <a:rPr lang="fr-FR" altLang="fr-FR" sz="2800"/>
              <a:t>Façon de faire complètement </a:t>
            </a:r>
            <a:r>
              <a:rPr lang="fr-FR" altLang="fr-FR" sz="2800" b="1"/>
              <a:t>séquentielle</a:t>
            </a:r>
          </a:p>
          <a:p>
            <a:pPr marL="285750" indent="-285750" eaLnBrk="1" hangingPunct="1">
              <a:buFont typeface="Arial" panose="020B0604020202020204" pitchFamily="34" charset="0"/>
              <a:buChar char="•"/>
            </a:pPr>
            <a:r>
              <a:rPr lang="fr-FR" altLang="fr-FR" sz="2800"/>
              <a:t>Chaque phase produit un </a:t>
            </a:r>
            <a:r>
              <a:rPr lang="fr-FR" altLang="fr-FR" sz="2800" b="1"/>
              <a:t>livrable (</a:t>
            </a:r>
            <a:r>
              <a:rPr lang="fr-FR" altLang="fr-FR" sz="2800"/>
              <a:t> de documents, Version de l’application en cours de construction.</a:t>
            </a:r>
          </a:p>
          <a:p>
            <a:pPr marL="285750" indent="-285750" eaLnBrk="1" hangingPunct="1">
              <a:buFont typeface="Arial" panose="020B0604020202020204" pitchFamily="34" charset="0"/>
              <a:buChar char="•"/>
            </a:pPr>
            <a:r>
              <a:rPr lang="fr-FR" altLang="fr-FR" sz="2800"/>
              <a:t>Chaque livrable constitue une </a:t>
            </a:r>
            <a:r>
              <a:rPr lang="fr-FR" altLang="fr-FR" sz="2800" u="sng"/>
              <a:t>référence</a:t>
            </a:r>
            <a:r>
              <a:rPr lang="fr-FR" altLang="fr-FR" sz="2800"/>
              <a:t> au moment où il est produit</a:t>
            </a:r>
          </a:p>
        </p:txBody>
      </p:sp>
    </p:spTree>
  </p:cSld>
  <p:clrMapOvr>
    <a:masterClrMapping/>
  </p:clrMapOvr>
  <p:transition>
    <p:blinds/>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8035-3DDC-FC99-4B30-94CA2DAC9666}"/>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E6C07BED-42D3-0E0E-EB3A-D1F183340ACA}"/>
              </a:ext>
            </a:extLst>
          </p:cNvPr>
          <p:cNvSpPr>
            <a:spLocks noGrp="1" noChangeArrowheads="1"/>
          </p:cNvSpPr>
          <p:nvPr>
            <p:ph type="title"/>
          </p:nvPr>
        </p:nvSpPr>
        <p:spPr>
          <a:xfrm>
            <a:off x="1968104" y="272654"/>
            <a:ext cx="5844778" cy="434578"/>
          </a:xfrm>
        </p:spPr>
        <p:txBody>
          <a:bodyPr/>
          <a:lstStyle/>
          <a:p>
            <a:pPr eaLnBrk="1" hangingPunct="1"/>
            <a:r>
              <a:rPr lang="fr-FR" altLang="fr-FR"/>
              <a:t>Utiliser les caches</a:t>
            </a:r>
          </a:p>
        </p:txBody>
      </p:sp>
      <p:sp>
        <p:nvSpPr>
          <p:cNvPr id="6" name="Espace réservé du numéro de diapositive 21">
            <a:extLst>
              <a:ext uri="{FF2B5EF4-FFF2-40B4-BE49-F238E27FC236}">
                <a16:creationId xmlns:a16="http://schemas.microsoft.com/office/drawing/2014/main" id="{DC6F0AAF-A7D7-65C9-5EE6-2445CEBB7D7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130</a:t>
            </a:fld>
            <a:endParaRPr lang="fr-FR"/>
          </a:p>
        </p:txBody>
      </p:sp>
      <p:sp>
        <p:nvSpPr>
          <p:cNvPr id="7" name="Espace réservé du pied de page 7">
            <a:extLst>
              <a:ext uri="{FF2B5EF4-FFF2-40B4-BE49-F238E27FC236}">
                <a16:creationId xmlns:a16="http://schemas.microsoft.com/office/drawing/2014/main" id="{0AD37708-919C-A76E-961D-AC4217C97C2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graphicFrame>
        <p:nvGraphicFramePr>
          <p:cNvPr id="3" name="Table 2">
            <a:extLst>
              <a:ext uri="{FF2B5EF4-FFF2-40B4-BE49-F238E27FC236}">
                <a16:creationId xmlns:a16="http://schemas.microsoft.com/office/drawing/2014/main" id="{5D949104-18BC-C69F-8FAB-E581292F30D4}"/>
              </a:ext>
            </a:extLst>
          </p:cNvPr>
          <p:cNvGraphicFramePr>
            <a:graphicFrameLocks noGrp="1"/>
          </p:cNvGraphicFramePr>
          <p:nvPr>
            <p:extLst>
              <p:ext uri="{D42A27DB-BD31-4B8C-83A1-F6EECF244321}">
                <p14:modId xmlns:p14="http://schemas.microsoft.com/office/powerpoint/2010/main" val="2181373098"/>
              </p:ext>
            </p:extLst>
          </p:nvPr>
        </p:nvGraphicFramePr>
        <p:xfrm>
          <a:off x="324964" y="1557798"/>
          <a:ext cx="8416620" cy="2840310"/>
        </p:xfrm>
        <a:graphic>
          <a:graphicData uri="http://schemas.openxmlformats.org/drawingml/2006/table">
            <a:tbl>
              <a:tblPr bandRow="1">
                <a:tableStyleId>{5C22544A-7EE6-4342-B048-85BDC9FD1C3A}</a:tableStyleId>
              </a:tblPr>
              <a:tblGrid>
                <a:gridCol w="1683324">
                  <a:extLst>
                    <a:ext uri="{9D8B030D-6E8A-4147-A177-3AD203B41FA5}">
                      <a16:colId xmlns:a16="http://schemas.microsoft.com/office/drawing/2014/main" val="3872396344"/>
                    </a:ext>
                  </a:extLst>
                </a:gridCol>
                <a:gridCol w="1683324">
                  <a:extLst>
                    <a:ext uri="{9D8B030D-6E8A-4147-A177-3AD203B41FA5}">
                      <a16:colId xmlns:a16="http://schemas.microsoft.com/office/drawing/2014/main" val="1798728792"/>
                    </a:ext>
                  </a:extLst>
                </a:gridCol>
                <a:gridCol w="1683324">
                  <a:extLst>
                    <a:ext uri="{9D8B030D-6E8A-4147-A177-3AD203B41FA5}">
                      <a16:colId xmlns:a16="http://schemas.microsoft.com/office/drawing/2014/main" val="2962842866"/>
                    </a:ext>
                  </a:extLst>
                </a:gridCol>
                <a:gridCol w="1683324">
                  <a:extLst>
                    <a:ext uri="{9D8B030D-6E8A-4147-A177-3AD203B41FA5}">
                      <a16:colId xmlns:a16="http://schemas.microsoft.com/office/drawing/2014/main" val="540591"/>
                    </a:ext>
                  </a:extLst>
                </a:gridCol>
                <a:gridCol w="1683324">
                  <a:extLst>
                    <a:ext uri="{9D8B030D-6E8A-4147-A177-3AD203B41FA5}">
                      <a16:colId xmlns:a16="http://schemas.microsoft.com/office/drawing/2014/main" val="188101783"/>
                    </a:ext>
                  </a:extLst>
                </a:gridCol>
              </a:tblGrid>
              <a:tr h="455886">
                <a:tc>
                  <a:txBody>
                    <a:bodyPr/>
                    <a:lstStyle/>
                    <a:p>
                      <a:r>
                        <a:rPr lang="en-US" sz="1200" err="1"/>
                        <a:t>Implémentation</a:t>
                      </a:r>
                    </a:p>
                  </a:txBody>
                  <a:tcPr anchor="ctr">
                    <a:lnL>
                      <a:noFill/>
                    </a:lnL>
                    <a:lnR>
                      <a:noFill/>
                    </a:lnR>
                    <a:lnT>
                      <a:noFill/>
                    </a:lnT>
                    <a:lnB>
                      <a:noFill/>
                    </a:lnB>
                    <a:noFill/>
                  </a:tcPr>
                </a:tc>
                <a:tc>
                  <a:txBody>
                    <a:bodyPr/>
                    <a:lstStyle/>
                    <a:p>
                      <a:r>
                        <a:rPr lang="en-US" sz="1200"/>
                        <a:t>Local</a:t>
                      </a:r>
                    </a:p>
                  </a:txBody>
                  <a:tcPr anchor="ctr">
                    <a:lnL>
                      <a:noFill/>
                    </a:lnL>
                    <a:lnR>
                      <a:noFill/>
                    </a:lnR>
                    <a:lnT>
                      <a:noFill/>
                    </a:lnT>
                    <a:lnB>
                      <a:noFill/>
                    </a:lnB>
                    <a:noFill/>
                  </a:tcPr>
                </a:tc>
                <a:tc>
                  <a:txBody>
                    <a:bodyPr/>
                    <a:lstStyle/>
                    <a:p>
                      <a:r>
                        <a:rPr lang="en-US" sz="1200" err="1"/>
                        <a:t>Distribué</a:t>
                      </a:r>
                    </a:p>
                  </a:txBody>
                  <a:tcPr anchor="ctr">
                    <a:lnL>
                      <a:noFill/>
                    </a:lnL>
                    <a:lnR>
                      <a:noFill/>
                    </a:lnR>
                    <a:lnT>
                      <a:noFill/>
                    </a:lnT>
                    <a:lnB>
                      <a:noFill/>
                    </a:lnB>
                    <a:noFill/>
                  </a:tcPr>
                </a:tc>
                <a:tc>
                  <a:txBody>
                    <a:bodyPr/>
                    <a:lstStyle/>
                    <a:p>
                      <a:r>
                        <a:rPr lang="en-US" sz="1200"/>
                        <a:t>JSR 107</a:t>
                      </a:r>
                    </a:p>
                  </a:txBody>
                  <a:tcPr anchor="ctr">
                    <a:lnL>
                      <a:noFill/>
                    </a:lnL>
                    <a:lnR>
                      <a:noFill/>
                    </a:lnR>
                    <a:lnT>
                      <a:noFill/>
                    </a:lnT>
                    <a:lnB>
                      <a:noFill/>
                    </a:lnB>
                    <a:noFill/>
                  </a:tcPr>
                </a:tc>
                <a:tc>
                  <a:txBody>
                    <a:bodyPr/>
                    <a:lstStyle/>
                    <a:p>
                      <a:r>
                        <a:rPr lang="en-US" sz="1200"/>
                        <a:t>Points forts</a:t>
                      </a:r>
                    </a:p>
                  </a:txBody>
                  <a:tcPr anchor="ctr">
                    <a:lnL>
                      <a:noFill/>
                    </a:lnL>
                    <a:lnR>
                      <a:noFill/>
                    </a:lnR>
                    <a:lnT>
                      <a:noFill/>
                    </a:lnT>
                    <a:lnB>
                      <a:noFill/>
                    </a:lnB>
                    <a:noFill/>
                  </a:tcPr>
                </a:tc>
                <a:extLst>
                  <a:ext uri="{0D108BD9-81ED-4DB2-BD59-A6C34878D82A}">
                    <a16:rowId xmlns:a16="http://schemas.microsoft.com/office/drawing/2014/main" val="2762762136"/>
                  </a:ext>
                </a:extLst>
              </a:tr>
              <a:tr h="647064">
                <a:tc>
                  <a:txBody>
                    <a:bodyPr/>
                    <a:lstStyle/>
                    <a:p>
                      <a:r>
                        <a:rPr lang="en-US" sz="1200" b="1" err="1"/>
                        <a:t>Ehcache</a:t>
                      </a:r>
                      <a:r>
                        <a:rPr lang="en-US" sz="1200" b="1"/>
                        <a:t> 3</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(via Terracotta)</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Simple à </a:t>
                      </a:r>
                      <a:r>
                        <a:rPr lang="en-US" sz="1200" err="1"/>
                        <a:t>intégrer</a:t>
                      </a:r>
                      <a:r>
                        <a:rPr lang="en-US" sz="1200"/>
                        <a:t>, performant</a:t>
                      </a:r>
                    </a:p>
                  </a:txBody>
                  <a:tcPr anchor="ctr">
                    <a:lnL>
                      <a:noFill/>
                    </a:lnL>
                    <a:lnR>
                      <a:noFill/>
                    </a:lnR>
                    <a:lnT>
                      <a:noFill/>
                    </a:lnT>
                    <a:lnB>
                      <a:noFill/>
                    </a:lnB>
                    <a:noFill/>
                  </a:tcPr>
                </a:tc>
                <a:extLst>
                  <a:ext uri="{0D108BD9-81ED-4DB2-BD59-A6C34878D82A}">
                    <a16:rowId xmlns:a16="http://schemas.microsoft.com/office/drawing/2014/main" val="2211727640"/>
                  </a:ext>
                </a:extLst>
              </a:tr>
              <a:tr h="455886">
                <a:tc>
                  <a:txBody>
                    <a:bodyPr/>
                    <a:lstStyle/>
                    <a:p>
                      <a:r>
                        <a:rPr lang="en-US" sz="1200" b="1" err="1"/>
                        <a:t>Hazelcast</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Cluster facile à </a:t>
                      </a:r>
                      <a:r>
                        <a:rPr lang="en-US" sz="1200" err="1"/>
                        <a:t>monter</a:t>
                      </a:r>
                    </a:p>
                  </a:txBody>
                  <a:tcPr anchor="ctr">
                    <a:lnL>
                      <a:noFill/>
                    </a:lnL>
                    <a:lnR>
                      <a:noFill/>
                    </a:lnR>
                    <a:lnT>
                      <a:noFill/>
                    </a:lnT>
                    <a:lnB>
                      <a:noFill/>
                    </a:lnB>
                    <a:noFill/>
                  </a:tcPr>
                </a:tc>
                <a:extLst>
                  <a:ext uri="{0D108BD9-81ED-4DB2-BD59-A6C34878D82A}">
                    <a16:rowId xmlns:a16="http://schemas.microsoft.com/office/drawing/2014/main" val="2610184941"/>
                  </a:ext>
                </a:extLst>
              </a:tr>
              <a:tr h="455886">
                <a:tc>
                  <a:txBody>
                    <a:bodyPr/>
                    <a:lstStyle/>
                    <a:p>
                      <a:r>
                        <a:rPr lang="en-US" sz="1200" b="1" err="1"/>
                        <a:t>Infinispan</a:t>
                      </a:r>
                      <a:endParaRPr lang="en-US" sz="1200" err="1"/>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Compatible Jakarta EE</a:t>
                      </a:r>
                    </a:p>
                  </a:txBody>
                  <a:tcPr anchor="ctr">
                    <a:lnL>
                      <a:noFill/>
                    </a:lnL>
                    <a:lnR>
                      <a:noFill/>
                    </a:lnR>
                    <a:lnT>
                      <a:noFill/>
                    </a:lnT>
                    <a:lnB>
                      <a:noFill/>
                    </a:lnB>
                    <a:noFill/>
                  </a:tcPr>
                </a:tc>
                <a:extLst>
                  <a:ext uri="{0D108BD9-81ED-4DB2-BD59-A6C34878D82A}">
                    <a16:rowId xmlns:a16="http://schemas.microsoft.com/office/drawing/2014/main" val="3675909001"/>
                  </a:ext>
                </a:extLst>
              </a:tr>
              <a:tr h="772065">
                <a:tc>
                  <a:txBody>
                    <a:bodyPr/>
                    <a:lstStyle/>
                    <a:p>
                      <a:r>
                        <a:rPr lang="en-US" sz="1200" b="1"/>
                        <a:t>TODO : Redis </a:t>
                      </a:r>
                      <a:endParaRPr lang="en-US" sz="1200"/>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a:t>
                      </a:r>
                    </a:p>
                  </a:txBody>
                  <a:tcPr anchor="ctr">
                    <a:lnL>
                      <a:noFill/>
                    </a:lnL>
                    <a:lnR>
                      <a:noFill/>
                    </a:lnR>
                    <a:lnT>
                      <a:noFill/>
                    </a:lnT>
                    <a:lnB>
                      <a:noFill/>
                    </a:lnB>
                    <a:noFill/>
                  </a:tcPr>
                </a:tc>
                <a:tc>
                  <a:txBody>
                    <a:bodyPr/>
                    <a:lstStyle/>
                    <a:p>
                      <a:r>
                        <a:rPr lang="en-US" sz="1200"/>
                        <a:t>Haute </a:t>
                      </a:r>
                      <a:r>
                        <a:rPr lang="en-US" sz="1200" err="1"/>
                        <a:t>disponibilité</a:t>
                      </a:r>
                      <a:r>
                        <a:rPr lang="en-US" sz="1200"/>
                        <a:t>, </a:t>
                      </a:r>
                      <a:r>
                        <a:rPr lang="en-US" sz="1200" err="1"/>
                        <a:t>persistance</a:t>
                      </a:r>
                    </a:p>
                    <a:p>
                      <a:pPr lvl="0">
                        <a:buNone/>
                      </a:pPr>
                      <a:endParaRPr lang="en-US" sz="1200"/>
                    </a:p>
                    <a:p>
                      <a:pPr lvl="0">
                        <a:buNone/>
                      </a:pPr>
                      <a:endParaRPr lang="en-US" sz="1200"/>
                    </a:p>
                  </a:txBody>
                  <a:tcPr anchor="ctr">
                    <a:lnL>
                      <a:noFill/>
                    </a:lnL>
                    <a:lnR>
                      <a:noFill/>
                    </a:lnR>
                    <a:lnT>
                      <a:noFill/>
                    </a:lnT>
                    <a:lnB>
                      <a:noFill/>
                    </a:lnB>
                    <a:noFill/>
                  </a:tcPr>
                </a:tc>
                <a:extLst>
                  <a:ext uri="{0D108BD9-81ED-4DB2-BD59-A6C34878D82A}">
                    <a16:rowId xmlns:a16="http://schemas.microsoft.com/office/drawing/2014/main" val="1774278704"/>
                  </a:ext>
                </a:extLst>
              </a:tr>
            </a:tbl>
          </a:graphicData>
        </a:graphic>
      </p:graphicFrame>
      <p:sp>
        <p:nvSpPr>
          <p:cNvPr id="5" name="TextBox 4">
            <a:extLst>
              <a:ext uri="{FF2B5EF4-FFF2-40B4-BE49-F238E27FC236}">
                <a16:creationId xmlns:a16="http://schemas.microsoft.com/office/drawing/2014/main" id="{8E098A36-F643-DBC6-8B83-E68725C86DCF}"/>
              </a:ext>
            </a:extLst>
          </p:cNvPr>
          <p:cNvSpPr txBox="1"/>
          <p:nvPr/>
        </p:nvSpPr>
        <p:spPr>
          <a:xfrm>
            <a:off x="364122" y="907003"/>
            <a:ext cx="84362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Respecter la JSR 107 – Java Caching API (</a:t>
            </a:r>
            <a:r>
              <a:rPr lang="en-US" b="1" err="1">
                <a:ea typeface="+mn-lt"/>
                <a:cs typeface="+mn-lt"/>
              </a:rPr>
              <a:t>aussi</a:t>
            </a:r>
            <a:r>
              <a:rPr lang="en-US" b="1">
                <a:ea typeface="+mn-lt"/>
                <a:cs typeface="+mn-lt"/>
              </a:rPr>
              <a:t> </a:t>
            </a:r>
            <a:r>
              <a:rPr lang="en-US" b="1" err="1">
                <a:ea typeface="+mn-lt"/>
                <a:cs typeface="+mn-lt"/>
              </a:rPr>
              <a:t>appelée</a:t>
            </a:r>
            <a:r>
              <a:rPr lang="en-US" b="1">
                <a:ea typeface="+mn-lt"/>
                <a:cs typeface="+mn-lt"/>
              </a:rPr>
              <a:t> </a:t>
            </a:r>
            <a:r>
              <a:rPr lang="en-US" b="1" err="1">
                <a:ea typeface="+mn-lt"/>
                <a:cs typeface="+mn-lt"/>
              </a:rPr>
              <a:t>JCache</a:t>
            </a:r>
            <a:r>
              <a:rPr lang="en-US" b="1">
                <a:ea typeface="+mn-lt"/>
                <a:cs typeface="+mn-lt"/>
              </a:rPr>
              <a:t>)</a:t>
            </a:r>
            <a:r>
              <a:rPr lang="en-US">
                <a:ea typeface="+mn-lt"/>
                <a:cs typeface="+mn-lt"/>
              </a:rPr>
              <a:t> et de </a:t>
            </a:r>
            <a:r>
              <a:rPr lang="en-US" err="1">
                <a:ea typeface="+mn-lt"/>
                <a:cs typeface="+mn-lt"/>
              </a:rPr>
              <a:t>ses</a:t>
            </a:r>
            <a:r>
              <a:rPr lang="en-US">
                <a:ea typeface="+mn-lt"/>
                <a:cs typeface="+mn-lt"/>
              </a:rPr>
              <a:t> </a:t>
            </a:r>
            <a:r>
              <a:rPr lang="en-US" b="1" err="1">
                <a:ea typeface="+mn-lt"/>
                <a:cs typeface="+mn-lt"/>
              </a:rPr>
              <a:t>principales</a:t>
            </a:r>
            <a:r>
              <a:rPr lang="en-US" b="1">
                <a:ea typeface="+mn-lt"/>
                <a:cs typeface="+mn-lt"/>
              </a:rPr>
              <a:t> </a:t>
            </a:r>
            <a:r>
              <a:rPr lang="en-US" b="1" err="1">
                <a:ea typeface="+mn-lt"/>
                <a:cs typeface="+mn-lt"/>
              </a:rPr>
              <a:t>implémentations</a:t>
            </a:r>
            <a:r>
              <a:rPr lang="en-US">
                <a:ea typeface="+mn-lt"/>
                <a:cs typeface="+mn-lt"/>
              </a:rPr>
              <a:t>.</a:t>
            </a:r>
            <a:endParaRPr lang="en-US"/>
          </a:p>
        </p:txBody>
      </p:sp>
      <p:sp>
        <p:nvSpPr>
          <p:cNvPr id="2" name="TextBox 1">
            <a:extLst>
              <a:ext uri="{FF2B5EF4-FFF2-40B4-BE49-F238E27FC236}">
                <a16:creationId xmlns:a16="http://schemas.microsoft.com/office/drawing/2014/main" id="{D99A3AAA-A39F-6656-FF92-ACD8F167638B}"/>
              </a:ext>
            </a:extLst>
          </p:cNvPr>
          <p:cNvSpPr txBox="1"/>
          <p:nvPr/>
        </p:nvSpPr>
        <p:spPr>
          <a:xfrm>
            <a:off x="326787" y="4155812"/>
            <a:ext cx="8563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En </a:t>
            </a:r>
            <a:r>
              <a:rPr lang="en-US" sz="1200">
                <a:solidFill>
                  <a:srgbClr val="FF0000"/>
                </a:solidFill>
                <a:ea typeface="+mn-lt"/>
                <a:cs typeface="+mn-lt"/>
              </a:rPr>
              <a:t>rouge</a:t>
            </a:r>
            <a:r>
              <a:rPr lang="en-US" sz="1200">
                <a:ea typeface="+mn-lt"/>
                <a:cs typeface="+mn-lt"/>
              </a:rPr>
              <a:t>, la </a:t>
            </a:r>
            <a:r>
              <a:rPr lang="en-US" sz="1200" err="1">
                <a:ea typeface="+mn-lt"/>
                <a:cs typeface="+mn-lt"/>
              </a:rPr>
              <a:t>partie</a:t>
            </a:r>
            <a:r>
              <a:rPr lang="en-US" sz="1200">
                <a:ea typeface="+mn-lt"/>
                <a:cs typeface="+mn-lt"/>
              </a:rPr>
              <a:t> </a:t>
            </a:r>
            <a:r>
              <a:rPr lang="en-US" sz="1200" err="1">
                <a:ea typeface="+mn-lt"/>
                <a:cs typeface="+mn-lt"/>
              </a:rPr>
              <a:t>spécifique</a:t>
            </a:r>
            <a:r>
              <a:rPr lang="en-US" sz="1200">
                <a:ea typeface="+mn-lt"/>
                <a:cs typeface="+mn-lt"/>
              </a:rPr>
              <a:t> à </a:t>
            </a:r>
            <a:r>
              <a:rPr lang="en-US" sz="1200" err="1">
                <a:ea typeface="+mn-lt"/>
                <a:cs typeface="+mn-lt"/>
              </a:rPr>
              <a:t>l'implémentation</a:t>
            </a:r>
            <a:r>
              <a:rPr lang="en-US" sz="1200">
                <a:ea typeface="+mn-lt"/>
                <a:cs typeface="+mn-lt"/>
              </a:rPr>
              <a:t> </a:t>
            </a:r>
            <a:r>
              <a:rPr lang="en-US" sz="1200" err="1">
                <a:ea typeface="+mn-lt"/>
                <a:cs typeface="+mn-lt"/>
              </a:rPr>
              <a:t>choisie</a:t>
            </a:r>
            <a:r>
              <a:rPr lang="en-US" sz="1200">
                <a:ea typeface="+mn-lt"/>
                <a:cs typeface="+mn-lt"/>
              </a:rPr>
              <a:t> :</a:t>
            </a:r>
          </a:p>
          <a:p>
            <a:r>
              <a:rPr lang="en-US" sz="1200">
                <a:ea typeface="+mn-lt"/>
                <a:cs typeface="+mn-lt"/>
              </a:rPr>
              <a:t>// 1. </a:t>
            </a:r>
            <a:r>
              <a:rPr lang="en-US" sz="1200" err="1">
                <a:ea typeface="+mn-lt"/>
                <a:cs typeface="+mn-lt"/>
              </a:rPr>
              <a:t>Obtenir</a:t>
            </a:r>
            <a:r>
              <a:rPr lang="en-US" sz="1200">
                <a:ea typeface="+mn-lt"/>
                <a:cs typeface="+mn-lt"/>
              </a:rPr>
              <a:t> le </a:t>
            </a:r>
            <a:r>
              <a:rPr lang="en-US" sz="1200" err="1">
                <a:ea typeface="+mn-lt"/>
                <a:cs typeface="+mn-lt"/>
              </a:rPr>
              <a:t>fournisseur</a:t>
            </a:r>
            <a:r>
              <a:rPr lang="en-US" sz="1200">
                <a:ea typeface="+mn-lt"/>
                <a:cs typeface="+mn-lt"/>
              </a:rPr>
              <a:t> </a:t>
            </a:r>
            <a:r>
              <a:rPr lang="en-US" sz="1200" err="1">
                <a:ea typeface="+mn-lt"/>
                <a:cs typeface="+mn-lt"/>
              </a:rPr>
              <a:t>Ehcache</a:t>
            </a:r>
            <a:r>
              <a:rPr lang="en-US" sz="1200">
                <a:ea typeface="+mn-lt"/>
                <a:cs typeface="+mn-lt"/>
              </a:rPr>
              <a:t> (</a:t>
            </a:r>
            <a:r>
              <a:rPr lang="en-US" sz="1200" err="1">
                <a:ea typeface="+mn-lt"/>
                <a:cs typeface="+mn-lt"/>
              </a:rPr>
              <a:t>implémentation</a:t>
            </a:r>
            <a:r>
              <a:rPr lang="en-US" sz="1200">
                <a:ea typeface="+mn-lt"/>
                <a:cs typeface="+mn-lt"/>
              </a:rPr>
              <a:t> de </a:t>
            </a:r>
            <a:r>
              <a:rPr lang="en-US" sz="1200" err="1">
                <a:ea typeface="+mn-lt"/>
                <a:cs typeface="+mn-lt"/>
              </a:rPr>
              <a:t>javax.cache.spi.CachingProvider</a:t>
            </a:r>
            <a:r>
              <a:rPr lang="en-US" sz="1200">
                <a:ea typeface="+mn-lt"/>
                <a:cs typeface="+mn-lt"/>
              </a:rPr>
              <a:t>)</a:t>
            </a:r>
            <a:endParaRPr lang="en-US" sz="1200">
              <a:cs typeface="Arial"/>
            </a:endParaRPr>
          </a:p>
          <a:p>
            <a:r>
              <a:rPr lang="en-US" sz="1200" err="1">
                <a:solidFill>
                  <a:srgbClr val="00B050"/>
                </a:solidFill>
                <a:ea typeface="+mn-lt"/>
                <a:cs typeface="+mn-lt"/>
              </a:rPr>
              <a:t>CachingProvider</a:t>
            </a:r>
            <a:r>
              <a:rPr lang="en-US" sz="1200">
                <a:solidFill>
                  <a:srgbClr val="00B050"/>
                </a:solidFill>
                <a:ea typeface="+mn-lt"/>
                <a:cs typeface="+mn-lt"/>
              </a:rPr>
              <a:t> </a:t>
            </a:r>
            <a:r>
              <a:rPr lang="en-US" sz="1200" err="1">
                <a:solidFill>
                  <a:srgbClr val="00B050"/>
                </a:solidFill>
                <a:ea typeface="+mn-lt"/>
                <a:cs typeface="+mn-lt"/>
              </a:rPr>
              <a:t>cachingProvider</a:t>
            </a:r>
            <a:r>
              <a:rPr lang="en-US" sz="1200">
                <a:solidFill>
                  <a:srgbClr val="00B050"/>
                </a:solidFill>
                <a:ea typeface="+mn-lt"/>
                <a:cs typeface="+mn-lt"/>
              </a:rPr>
              <a:t> = </a:t>
            </a:r>
            <a:r>
              <a:rPr lang="en-US" sz="1200" err="1">
                <a:solidFill>
                  <a:srgbClr val="00B050"/>
                </a:solidFill>
                <a:ea typeface="+mn-lt"/>
                <a:cs typeface="+mn-lt"/>
              </a:rPr>
              <a:t>Caching.getCachingProvider</a:t>
            </a:r>
            <a:r>
              <a:rPr lang="en-US" sz="1200">
                <a:solidFill>
                  <a:srgbClr val="00B050"/>
                </a:solidFill>
                <a:ea typeface="+mn-lt"/>
                <a:cs typeface="+mn-lt"/>
              </a:rPr>
              <a:t>("</a:t>
            </a:r>
            <a:r>
              <a:rPr lang="en-US" sz="1200">
                <a:solidFill>
                  <a:srgbClr val="FF0000"/>
                </a:solidFill>
                <a:ea typeface="+mn-lt"/>
                <a:cs typeface="+mn-lt"/>
              </a:rPr>
              <a:t>org.ehcache.jsr107.EhcacheCachingProvider</a:t>
            </a:r>
            <a:r>
              <a:rPr lang="en-US" sz="1200">
                <a:solidFill>
                  <a:srgbClr val="00B050"/>
                </a:solidFill>
                <a:ea typeface="+mn-lt"/>
                <a:cs typeface="+mn-lt"/>
              </a:rPr>
              <a:t>");</a:t>
            </a:r>
            <a:endParaRPr lang="en-US" sz="1200">
              <a:solidFill>
                <a:srgbClr val="00B050"/>
              </a:solidFill>
              <a:cs typeface="Arial"/>
            </a:endParaRPr>
          </a:p>
        </p:txBody>
      </p:sp>
    </p:spTree>
    <p:extLst>
      <p:ext uri="{BB962C8B-B14F-4D97-AF65-F5344CB8AC3E}">
        <p14:creationId xmlns:p14="http://schemas.microsoft.com/office/powerpoint/2010/main" val="2982022944"/>
      </p:ext>
    </p:extLst>
  </p:cSld>
  <p:clrMapOvr>
    <a:masterClrMapping/>
  </p:clrMapOvr>
  <p:transition>
    <p:blinds/>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Sans le </a:t>
            </a:r>
            <a:r>
              <a:rPr lang="fr-FR" altLang="fr-FR" err="1"/>
              <a:t>try-with-rsc</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45965" cy="3528392"/>
          </a:xfrm>
        </p:spPr>
        <p:txBody>
          <a:bodyPr/>
          <a:lstStyle/>
          <a:p>
            <a:pPr eaLnBrk="1" hangingPunct="1"/>
            <a:r>
              <a:rPr lang="fr-FR" altLang="fr-FR" sz="1800"/>
              <a:t>Avant Java8, il fallait fermer explicitement les ressources dans le block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 finally </a:t>
            </a:r>
            <a:r>
              <a:rPr lang="fr-FR" altLang="fr-FR" sz="1800"/>
              <a:t>»</a:t>
            </a:r>
          </a:p>
          <a:p>
            <a:pPr eaLnBrk="1" hangingPunct="1"/>
            <a:r>
              <a:rPr lang="fr-FR" altLang="fr-FR" sz="1800"/>
              <a:t>Avec le </a:t>
            </a:r>
            <a:r>
              <a:rPr lang="fr-FR" altLang="fr-FR" sz="1800" err="1"/>
              <a:t>try-with-resources</a:t>
            </a:r>
            <a:r>
              <a:rPr lang="fr-FR" altLang="fr-FR" sz="1800"/>
              <a:t>, c’est la JVM qui s’en occupe à la fin du </a:t>
            </a:r>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 </a:t>
            </a:r>
            <a:r>
              <a:rPr lang="fr-FR" altLang="fr-FR" sz="1800"/>
              <a:t>: plus de risque d’oubli !</a:t>
            </a:r>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131</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3" name="ZoneTexte 12">
            <a:extLst>
              <a:ext uri="{FF2B5EF4-FFF2-40B4-BE49-F238E27FC236}">
                <a16:creationId xmlns:a16="http://schemas.microsoft.com/office/drawing/2014/main" id="{1C6518DC-5A5C-29CB-6151-FB3CBCC573FC}"/>
              </a:ext>
            </a:extLst>
          </p:cNvPr>
          <p:cNvSpPr txBox="1"/>
          <p:nvPr/>
        </p:nvSpPr>
        <p:spPr>
          <a:xfrm>
            <a:off x="2728211" y="1750326"/>
            <a:ext cx="6530936" cy="3142142"/>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sans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finally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if</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null</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.close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9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9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2731499"/>
      </p:ext>
    </p:extLst>
  </p:cSld>
  <p:clrMapOvr>
    <a:masterClrMapping/>
  </p:clrMapOvr>
  <p:transition>
    <p:blinds/>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8630818" cy="3528392"/>
          </a:xfrm>
        </p:spPr>
        <p:txBody>
          <a:bodyPr/>
          <a:lstStyle/>
          <a:p>
            <a:pPr eaLnBrk="1" hangingPunct="1"/>
            <a:r>
              <a:rPr lang="fr-FR" altLang="fr-FR" sz="1800"/>
              <a:t>Depuis Java8, toutes les classes héritant de « </a:t>
            </a:r>
            <a:r>
              <a:rPr lang="fr-FR" sz="1800" u="sng" err="1">
                <a:solidFill>
                  <a:srgbClr val="0066CC"/>
                </a:solidFill>
                <a:effectLst/>
                <a:highlight>
                  <a:srgbClr val="D4D4D4"/>
                </a:highlight>
                <a:latin typeface="Consolas" panose="020B0609020204030204" pitchFamily="49" charset="0"/>
              </a:rPr>
              <a:t>Closeable</a:t>
            </a:r>
            <a:r>
              <a:rPr lang="fr-FR" altLang="fr-FR" sz="1800"/>
              <a:t> » peuvent être instanciées dans un </a:t>
            </a:r>
            <a:r>
              <a:rPr lang="fr-FR" altLang="fr-FR" sz="1800" err="1"/>
              <a:t>try-with-resources</a:t>
            </a:r>
            <a:endParaRPr lang="fr-FR" altLang="fr-FR" sz="1800"/>
          </a:p>
          <a:p>
            <a:pPr eaLnBrk="1" hangingPunct="1"/>
            <a:r>
              <a:rPr lang="fr-FR" altLang="fr-FR" sz="1800"/>
              <a:t>Forme :</a:t>
            </a:r>
          </a:p>
          <a:p>
            <a:pPr eaLnBrk="1" hangingPunct="1"/>
            <a:r>
              <a:rPr lang="en-US" sz="1800" b="1">
                <a:solidFill>
                  <a:srgbClr val="7F0055"/>
                </a:solidFill>
                <a:effectLst/>
                <a:highlight>
                  <a:srgbClr val="FFFFFF"/>
                </a:highlight>
                <a:latin typeface="Consolas" panose="020B0609020204030204" pitchFamily="49" charset="0"/>
                <a:ea typeface="Times New Roman" panose="02020603050405020304" pitchFamily="18" charset="0"/>
              </a:rPr>
              <a:t>try</a:t>
            </a:r>
            <a:r>
              <a:rPr lang="fr-FR" altLang="fr-FR" sz="1800"/>
              <a:t> (</a:t>
            </a:r>
            <a:r>
              <a:rPr lang="fr-FR" altLang="fr-FR" sz="1800" i="1"/>
              <a:t>rsc1</a:t>
            </a:r>
            <a:r>
              <a:rPr lang="fr-FR" altLang="fr-FR" sz="1800"/>
              <a:t> ; </a:t>
            </a:r>
            <a:r>
              <a:rPr lang="fr-FR" altLang="fr-FR" sz="1800" i="1"/>
              <a:t>rsc1 </a:t>
            </a:r>
            <a:r>
              <a:rPr lang="fr-FR" altLang="fr-FR" sz="1800"/>
              <a:t>…) { </a:t>
            </a:r>
            <a:r>
              <a:rPr lang="fr-FR" altLang="fr-FR" sz="1800" i="1"/>
              <a:t>utilisation des ressources</a:t>
            </a:r>
            <a:r>
              <a:rPr lang="fr-FR" altLang="fr-FR" sz="1800"/>
              <a:t> }</a:t>
            </a:r>
          </a:p>
          <a:p>
            <a:pPr eaLnBrk="1" hangingPunct="1"/>
            <a:endParaRPr lang="fr-FR" altLang="fr-FR" sz="1800"/>
          </a:p>
          <a:p>
            <a:pPr eaLnBrk="1" hangingPunct="1"/>
            <a:endParaRPr lang="fr-FR" altLang="fr-FR" sz="1800"/>
          </a:p>
          <a:p>
            <a:pPr eaLnBrk="1" hangingPunct="1"/>
            <a:r>
              <a:rPr lang="fr-FR" altLang="fr-FR" sz="1800"/>
              <a:t>Par exemple :</a:t>
            </a:r>
            <a:endParaRPr lang="fr-FR" altLang="fr-FR" sz="1400"/>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132</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11" name="ZoneTexte 10">
            <a:extLst>
              <a:ext uri="{FF2B5EF4-FFF2-40B4-BE49-F238E27FC236}">
                <a16:creationId xmlns:a16="http://schemas.microsoft.com/office/drawing/2014/main" id="{A488FE84-B5D8-51AF-261A-CEEADD6497DB}"/>
              </a:ext>
            </a:extLst>
          </p:cNvPr>
          <p:cNvSpPr txBox="1"/>
          <p:nvPr/>
        </p:nvSpPr>
        <p:spPr>
          <a:xfrm>
            <a:off x="239183" y="3322000"/>
            <a:ext cx="7332133" cy="1480470"/>
          </a:xfrm>
          <a:prstGeom prst="rect">
            <a:avLst/>
          </a:prstGeom>
          <a:noFill/>
        </p:spPr>
        <p:txBody>
          <a:bodyPr wrap="square">
            <a:spAutoFit/>
          </a:bodyPr>
          <a:lstStyle/>
          <a:p>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avec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String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throws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IOException</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try</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fis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FileInputStream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inputFile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fos</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0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000" err="1">
                <a:solidFill>
                  <a:srgbClr val="000000"/>
                </a:solidFill>
                <a:effectLst/>
                <a:highlight>
                  <a:srgbClr val="FFFFFF"/>
                </a:highlight>
                <a:latin typeface="Consolas" panose="020B0609020204030204" pitchFamily="49" charset="0"/>
                <a:ea typeface="Times New Roman" panose="02020603050405020304" pitchFamily="18" charset="0"/>
              </a:rPr>
              <a:t>FileOutputStream</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a:t>
            </a:r>
            <a:r>
              <a:rPr lang="en-US" sz="1000" err="1">
                <a:solidFill>
                  <a:srgbClr val="6A3E3E"/>
                </a:solidFill>
                <a:effectLst/>
                <a:highlight>
                  <a:srgbClr val="FFFFFF"/>
                </a:highlight>
                <a:latin typeface="Consolas" panose="020B0609020204030204" pitchFamily="49" charset="0"/>
                <a:ea typeface="Times New Roman" panose="02020603050405020304" pitchFamily="18" charset="0"/>
              </a:rPr>
              <a:t>outputFile</a:t>
            </a:r>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en-US" sz="10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Ici on manipule nos deux fichiers (une copie de fichier, par exemple)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   } </a:t>
            </a:r>
            <a:r>
              <a:rPr lang="fr-FR" sz="1000">
                <a:solidFill>
                  <a:srgbClr val="3F7F5F"/>
                </a:solidFill>
                <a:effectLst/>
                <a:highlight>
                  <a:srgbClr val="FFFFFF"/>
                </a:highlight>
                <a:latin typeface="Consolas" panose="020B0609020204030204" pitchFamily="49" charset="0"/>
                <a:ea typeface="Times New Roman" panose="02020603050405020304" pitchFamily="18" charset="0"/>
              </a:rPr>
              <a:t>// Appels aux méthodes close automatique</a:t>
            </a:r>
            <a:endParaRPr lang="fr-FR" sz="1200">
              <a:effectLst/>
              <a:highlight>
                <a:srgbClr val="FFFFFF"/>
              </a:highlight>
              <a:latin typeface="Times New Roman" panose="02020603050405020304" pitchFamily="18" charset="0"/>
              <a:ea typeface="Times New Roman" panose="02020603050405020304" pitchFamily="18" charset="0"/>
            </a:endParaRPr>
          </a:p>
          <a:p>
            <a:r>
              <a:rPr lang="fr-FR" sz="10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12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8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2CD24CC-599C-6018-833E-35A5962F6A74}"/>
              </a:ext>
            </a:extLst>
          </p:cNvPr>
          <p:cNvSpPr>
            <a:spLocks noGrp="1" noChangeArrowheads="1"/>
          </p:cNvSpPr>
          <p:nvPr>
            <p:ph type="title"/>
          </p:nvPr>
        </p:nvSpPr>
        <p:spPr>
          <a:xfrm>
            <a:off x="1968103" y="0"/>
            <a:ext cx="6986243" cy="707232"/>
          </a:xfrm>
        </p:spPr>
        <p:txBody>
          <a:bodyPr/>
          <a:lstStyle/>
          <a:p>
            <a:pPr eaLnBrk="1" hangingPunct="1"/>
            <a:r>
              <a:rPr lang="fr-FR" altLang="fr-FR"/>
              <a:t>Fermer les ressources</a:t>
            </a:r>
            <a:br>
              <a:rPr lang="fr-FR" altLang="fr-FR"/>
            </a:br>
            <a:r>
              <a:rPr lang="fr-FR" altLang="fr-FR"/>
              <a:t>Avec le </a:t>
            </a:r>
            <a:r>
              <a:rPr lang="fr-FR" altLang="fr-FR" err="1"/>
              <a:t>try-with-rsc</a:t>
            </a:r>
            <a:endParaRPr lang="fr-FR" altLang="fr-FR"/>
          </a:p>
        </p:txBody>
      </p:sp>
      <p:pic>
        <p:nvPicPr>
          <p:cNvPr id="8" name="Image 7">
            <a:extLst>
              <a:ext uri="{FF2B5EF4-FFF2-40B4-BE49-F238E27FC236}">
                <a16:creationId xmlns:a16="http://schemas.microsoft.com/office/drawing/2014/main" id="{9FA46C1C-44E6-323C-C1F0-647D38A46307}"/>
              </a:ext>
            </a:extLst>
          </p:cNvPr>
          <p:cNvPicPr>
            <a:picLocks noChangeAspect="1"/>
          </p:cNvPicPr>
          <p:nvPr/>
        </p:nvPicPr>
        <p:blipFill>
          <a:blip r:embed="rId3"/>
          <a:stretch>
            <a:fillRect/>
          </a:stretch>
        </p:blipFill>
        <p:spPr>
          <a:xfrm>
            <a:off x="6188287" y="1120762"/>
            <a:ext cx="2766059" cy="2428048"/>
          </a:xfrm>
          <a:prstGeom prst="rect">
            <a:avLst/>
          </a:prstGeom>
        </p:spPr>
      </p:pic>
    </p:spTree>
    <p:extLst>
      <p:ext uri="{BB962C8B-B14F-4D97-AF65-F5344CB8AC3E}">
        <p14:creationId xmlns:p14="http://schemas.microsoft.com/office/powerpoint/2010/main" val="1983443898"/>
      </p:ext>
    </p:extLst>
  </p:cSld>
  <p:clrMapOvr>
    <a:masterClrMapping/>
  </p:clrMapOvr>
  <p:transition>
    <p:blinds/>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Dimensionner correctement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820473" cy="3528392"/>
          </a:xfrm>
        </p:spPr>
        <p:txBody>
          <a:bodyPr/>
          <a:lstStyle/>
          <a:p>
            <a:pPr eaLnBrk="1" hangingPunct="1"/>
            <a:r>
              <a:rPr lang="fr-FR" altLang="fr-FR" sz="2400"/>
              <a:t>Ce n’est pas toujours possible, mais c’est une bonne pratique de se poser la question, sinon la politique d’allocation est exponentielle, du type : 10, 100, 1000, …</a:t>
            </a:r>
          </a:p>
          <a:p>
            <a:pPr eaLnBrk="1" hangingPunct="1"/>
            <a:endParaRPr lang="fr-FR" altLang="fr-FR" sz="2800"/>
          </a:p>
          <a:p>
            <a:pPr eaLnBrk="1" hangingPunct="1"/>
            <a:r>
              <a:rPr lang="fr-FR" altLang="fr-FR" sz="2800"/>
              <a:t>Par exemple : un boucle de remplissage NB_MAX</a:t>
            </a:r>
          </a:p>
          <a:p>
            <a:pPr eaLnBrk="1" hangingPunct="1"/>
            <a:r>
              <a:rPr lang="fr-FR" altLang="fr-FR" sz="2000"/>
              <a:t>       SANS                                                      AVEC</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133</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ZoneTexte 4">
            <a:extLst>
              <a:ext uri="{FF2B5EF4-FFF2-40B4-BE49-F238E27FC236}">
                <a16:creationId xmlns:a16="http://schemas.microsoft.com/office/drawing/2014/main" id="{8F2C5F96-7624-01D2-4A4C-A64486493C70}"/>
              </a:ext>
            </a:extLst>
          </p:cNvPr>
          <p:cNvSpPr txBox="1"/>
          <p:nvPr/>
        </p:nvSpPr>
        <p:spPr>
          <a:xfrm>
            <a:off x="4605069" y="3297658"/>
            <a:ext cx="441064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00"/>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19CE1AE5-B0F1-5559-BE6D-14C7AF24237C}"/>
              </a:ext>
            </a:extLst>
          </p:cNvPr>
          <p:cNvSpPr txBox="1"/>
          <p:nvPr/>
        </p:nvSpPr>
        <p:spPr>
          <a:xfrm>
            <a:off x="257388" y="3297658"/>
            <a:ext cx="5187984" cy="1325556"/>
          </a:xfrm>
          <a:prstGeom prst="rect">
            <a:avLst/>
          </a:prstGeom>
          <a:noFill/>
        </p:spPr>
        <p:txBody>
          <a:bodyPr wrap="square">
            <a:spAutoFit/>
          </a:bodyPr>
          <a:lstStyle/>
          <a:p>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private</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static</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void</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avec ()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List&lt;String&gt; </a:t>
            </a:r>
            <a:r>
              <a:rPr lang="en-US" sz="1200">
                <a:solidFill>
                  <a:srgbClr val="6A3E3E"/>
                </a:solidFill>
                <a:effectLst/>
                <a:highlight>
                  <a:srgbClr val="FFFFFF"/>
                </a:highlight>
                <a:latin typeface="Consolas" panose="020B0609020204030204" pitchFamily="49" charset="0"/>
                <a:ea typeface="Times New Roman" panose="02020603050405020304" pitchFamily="18" charset="0"/>
              </a:rPr>
              <a:t>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new</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000000"/>
                </a:solidFill>
                <a:effectLst/>
                <a:highlight>
                  <a:srgbClr val="FFFFFF"/>
                </a:highlight>
                <a:latin typeface="Consolas" panose="020B0609020204030204" pitchFamily="49" charset="0"/>
                <a:ea typeface="Times New Roman" panose="02020603050405020304" pitchFamily="18" charset="0"/>
              </a:rPr>
              <a:t>ArrayList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&lt;&gt;();</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for</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b="1">
                <a:solidFill>
                  <a:srgbClr val="7F0055"/>
                </a:solidFill>
                <a:effectLst/>
                <a:highlight>
                  <a:srgbClr val="FFFFFF"/>
                </a:highlight>
                <a:latin typeface="Consolas" panose="020B0609020204030204" pitchFamily="49" charset="0"/>
                <a:ea typeface="Times New Roman" panose="02020603050405020304" pitchFamily="18" charset="0"/>
              </a:rPr>
              <a:t>int</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 0;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&lt; </a:t>
            </a:r>
            <a:r>
              <a:rPr lang="en-US" sz="1200" b="1" i="1">
                <a:solidFill>
                  <a:srgbClr val="0000C0"/>
                </a:solidFill>
                <a:effectLst/>
                <a:highlight>
                  <a:srgbClr val="FFFFFF"/>
                </a:highlight>
                <a:latin typeface="Consolas" panose="020B0609020204030204" pitchFamily="49" charset="0"/>
                <a:ea typeface="Times New Roman" panose="02020603050405020304" pitchFamily="18" charset="0"/>
              </a:rPr>
              <a:t>NB_MAX</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en-US" sz="1200" err="1">
                <a:solidFill>
                  <a:srgbClr val="6A3E3E"/>
                </a:solidFill>
                <a:effectLst/>
                <a:highlight>
                  <a:srgbClr val="FFFFFF"/>
                </a:highlight>
                <a:latin typeface="Consolas" panose="020B0609020204030204" pitchFamily="49" charset="0"/>
                <a:ea typeface="Times New Roman" panose="02020603050405020304" pitchFamily="18" charset="0"/>
              </a:rPr>
              <a:t>i</a:t>
            </a:r>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en-US" sz="1200">
                <a:solidFill>
                  <a:srgbClr val="000000"/>
                </a:solidFill>
                <a:effectLst/>
                <a:highlight>
                  <a:srgbClr val="FFFFFF"/>
                </a:highlight>
                <a:latin typeface="Consolas" panose="020B0609020204030204" pitchFamily="49" charset="0"/>
                <a:ea typeface="Times New Roman" panose="02020603050405020304" pitchFamily="18" charset="0"/>
              </a:rPr>
              <a:t>      </a:t>
            </a:r>
            <a:r>
              <a:rPr lang="fr-FR" sz="1200" err="1">
                <a:solidFill>
                  <a:srgbClr val="6A3E3E"/>
                </a:solidFill>
                <a:effectLst/>
                <a:highlight>
                  <a:srgbClr val="FFFFFF"/>
                </a:highlight>
                <a:latin typeface="Consolas" panose="020B0609020204030204" pitchFamily="49" charset="0"/>
                <a:ea typeface="Times New Roman" panose="02020603050405020304" pitchFamily="18" charset="0"/>
              </a:rPr>
              <a:t>list</a:t>
            </a:r>
            <a:r>
              <a:rPr lang="fr-FR" sz="1200" err="1">
                <a:solidFill>
                  <a:srgbClr val="000000"/>
                </a:solidFill>
                <a:effectLst/>
                <a:highlight>
                  <a:srgbClr val="FFFFFF"/>
                </a:highlight>
                <a:latin typeface="Consolas" panose="020B0609020204030204" pitchFamily="49" charset="0"/>
                <a:ea typeface="Times New Roman" panose="02020603050405020304" pitchFamily="18" charset="0"/>
              </a:rPr>
              <a:t>.add</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err="1">
                <a:solidFill>
                  <a:srgbClr val="2A00FF"/>
                </a:solidFill>
                <a:effectLst/>
                <a:highlight>
                  <a:srgbClr val="FFFFFF"/>
                </a:highlight>
                <a:latin typeface="Consolas" panose="020B0609020204030204" pitchFamily="49" charset="0"/>
                <a:ea typeface="Times New Roman" panose="02020603050405020304" pitchFamily="18" charset="0"/>
              </a:rPr>
              <a:t>elem</a:t>
            </a:r>
            <a:r>
              <a:rPr lang="fr-FR" sz="1200">
                <a:solidFill>
                  <a:srgbClr val="2A00FF"/>
                </a:solidFill>
                <a:effectLst/>
                <a:highlight>
                  <a:srgbClr val="FFFFFF"/>
                </a:highlight>
                <a:latin typeface="Consolas" panose="020B0609020204030204" pitchFamily="49" charset="0"/>
                <a:ea typeface="Times New Roman" panose="02020603050405020304" pitchFamily="18" charset="0"/>
              </a:rPr>
              <a:t>"</a:t>
            </a:r>
            <a:r>
              <a:rPr lang="fr-FR" sz="1200">
                <a:solidFill>
                  <a:srgbClr val="000000"/>
                </a:solidFill>
                <a:effectLst/>
                <a:highlight>
                  <a:srgbClr val="FFFFFF"/>
                </a:highlight>
                <a:latin typeface="Consolas" panose="020B0609020204030204" pitchFamily="49" charset="0"/>
                <a:ea typeface="Times New Roman" panose="02020603050405020304" pitchFamily="18" charset="0"/>
              </a:rPr>
              <a:t> + i</a:t>
            </a:r>
            <a:r>
              <a:rPr lang="fr-FR" sz="1200" u="sng">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   }</a:t>
            </a:r>
            <a:endParaRPr lang="fr-FR" sz="2400">
              <a:effectLst/>
              <a:highlight>
                <a:srgbClr val="FFFFFF"/>
              </a:highlight>
              <a:latin typeface="Times New Roman" panose="02020603050405020304" pitchFamily="18" charset="0"/>
              <a:ea typeface="Times New Roman" panose="02020603050405020304" pitchFamily="18" charset="0"/>
            </a:endParaRPr>
          </a:p>
          <a:p>
            <a:r>
              <a:rPr lang="fr-FR" sz="1200">
                <a:solidFill>
                  <a:srgbClr val="000000"/>
                </a:solidFill>
                <a:effectLst/>
                <a:highlight>
                  <a:srgbClr val="FFFFFF"/>
                </a:highlight>
                <a:latin typeface="Consolas" panose="020B0609020204030204" pitchFamily="49" charset="0"/>
                <a:ea typeface="Times New Roman" panose="02020603050405020304" pitchFamily="18" charset="0"/>
              </a:rPr>
              <a:t>}</a:t>
            </a:r>
            <a:endParaRPr lang="fr-FR" sz="2400">
              <a:effectLst/>
              <a:highlight>
                <a:srgbClr val="FFFFFF"/>
              </a:highlight>
              <a:latin typeface="Times New Roman" panose="02020603050405020304" pitchFamily="18" charset="0"/>
              <a:ea typeface="Times New Roman" panose="02020603050405020304" pitchFamily="18" charset="0"/>
            </a:endParaRPr>
          </a:p>
          <a:p>
            <a:pPr>
              <a:lnSpc>
                <a:spcPct val="107000"/>
              </a:lnSpc>
              <a:spcAft>
                <a:spcPts val="800"/>
              </a:spcAft>
            </a:pPr>
            <a:r>
              <a:rPr lang="fr-FR" sz="5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475127"/>
      </p:ext>
    </p:extLst>
  </p:cSld>
  <p:clrMapOvr>
    <a:masterClrMapping/>
  </p:clrMapOvr>
  <p:transition>
    <p:blinds/>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CFF8C-91DF-A322-DFFD-F4D73A217DE0}"/>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BB89E00D-9CE2-8412-CD4B-4C5158ED8038}"/>
              </a:ext>
            </a:extLst>
          </p:cNvPr>
          <p:cNvSpPr>
            <a:spLocks noGrp="1" noChangeArrowheads="1"/>
          </p:cNvSpPr>
          <p:nvPr>
            <p:ph type="title"/>
          </p:nvPr>
        </p:nvSpPr>
        <p:spPr>
          <a:xfrm>
            <a:off x="1968104" y="272654"/>
            <a:ext cx="6850618" cy="434578"/>
          </a:xfrm>
        </p:spPr>
        <p:txBody>
          <a:bodyPr/>
          <a:lstStyle/>
          <a:p>
            <a:r>
              <a:rPr lang="fr-FR" altLang="fr-FR" dirty="0"/>
              <a:t>Faire des mesures dans le code source</a:t>
            </a:r>
          </a:p>
        </p:txBody>
      </p:sp>
      <p:sp>
        <p:nvSpPr>
          <p:cNvPr id="23557" name="Rectangle 3">
            <a:extLst>
              <a:ext uri="{FF2B5EF4-FFF2-40B4-BE49-F238E27FC236}">
                <a16:creationId xmlns:a16="http://schemas.microsoft.com/office/drawing/2014/main" id="{45325B65-19E9-A903-1077-9D6A7733937C}"/>
              </a:ext>
            </a:extLst>
          </p:cNvPr>
          <p:cNvSpPr>
            <a:spLocks noGrp="1" noChangeArrowheads="1"/>
          </p:cNvSpPr>
          <p:nvPr>
            <p:ph type="body" idx="1"/>
          </p:nvPr>
        </p:nvSpPr>
        <p:spPr>
          <a:xfrm>
            <a:off x="323527" y="915566"/>
            <a:ext cx="8820473" cy="3528392"/>
          </a:xfrm>
        </p:spPr>
        <p:txBody>
          <a:bodyPr/>
          <a:lstStyle/>
          <a:p>
            <a:r>
              <a:rPr lang="fr-FR" altLang="fr-FR" sz="2400" dirty="0">
                <a:cs typeface="Arial"/>
              </a:rPr>
              <a:t>Occupation mémoire :</a:t>
            </a:r>
          </a:p>
          <a:p>
            <a:r>
              <a:rPr lang="fr-FR" sz="1400" dirty="0">
                <a:latin typeface="Consolas"/>
                <a:cs typeface="Arial"/>
              </a:rPr>
              <a:t>Runtime </a:t>
            </a:r>
            <a:r>
              <a:rPr lang="fr-FR" sz="1400" dirty="0" err="1">
                <a:solidFill>
                  <a:srgbClr val="6A3E3E"/>
                </a:solidFill>
                <a:latin typeface="Consolas"/>
                <a:cs typeface="Arial"/>
              </a:rPr>
              <a:t>runtime</a:t>
            </a:r>
            <a:r>
              <a:rPr lang="fr-FR" sz="1400" dirty="0">
                <a:latin typeface="Consolas"/>
                <a:cs typeface="Arial"/>
              </a:rPr>
              <a:t> = </a:t>
            </a:r>
            <a:r>
              <a:rPr lang="fr-FR" sz="1400" dirty="0" err="1">
                <a:latin typeface="Consolas"/>
                <a:cs typeface="Arial"/>
              </a:rPr>
              <a:t>Runtime.</a:t>
            </a:r>
            <a:r>
              <a:rPr lang="fr-FR" sz="1400" i="1" dirty="0" err="1">
                <a:latin typeface="Consolas"/>
                <a:cs typeface="Arial"/>
              </a:rPr>
              <a:t>getRuntime</a:t>
            </a:r>
            <a:r>
              <a:rPr lang="fr-FR" sz="1400" dirty="0">
                <a:latin typeface="Consolas"/>
                <a:cs typeface="Arial"/>
              </a:rPr>
              <a:t>();</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err="1">
                <a:solidFill>
                  <a:srgbClr val="6A3E3E"/>
                </a:solidFill>
                <a:latin typeface="Consolas"/>
                <a:cs typeface="Arial"/>
              </a:rPr>
              <a:t>usedMemory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.totalMemory</a:t>
            </a:r>
            <a:r>
              <a:rPr lang="fr-FR" sz="1400" dirty="0">
                <a:latin typeface="Consolas"/>
                <a:cs typeface="Arial"/>
              </a:rPr>
              <a:t>() - </a:t>
            </a:r>
            <a:r>
              <a:rPr lang="fr-FR" sz="1400" dirty="0" err="1">
                <a:solidFill>
                  <a:srgbClr val="6A3E3E"/>
                </a:solidFill>
                <a:latin typeface="Consolas"/>
                <a:cs typeface="Arial"/>
              </a:rPr>
              <a:t>runtime</a:t>
            </a:r>
            <a:r>
              <a:rPr lang="fr-FR" sz="1400" dirty="0" err="1">
                <a:latin typeface="Consolas"/>
                <a:cs typeface="Arial"/>
              </a:rPr>
              <a:t>.freeMemory</a:t>
            </a:r>
            <a:r>
              <a:rPr lang="fr-FR" sz="1400" dirty="0">
                <a:latin typeface="Consolas"/>
                <a:cs typeface="Arial"/>
              </a:rPr>
              <a:t>();</a:t>
            </a:r>
            <a:endParaRPr lang="fr-FR" dirty="0"/>
          </a:p>
          <a:p>
            <a:pPr marL="422910" lvl="1" indent="-171450">
              <a:buFont typeface="Courier New" pitchFamily="34" charset="0"/>
              <a:buChar char="o"/>
            </a:pPr>
            <a:r>
              <a:rPr lang="fr-FR" err="1">
                <a:latin typeface="Consolas"/>
                <a:cs typeface="Arial"/>
              </a:rPr>
              <a:t>totalMemory</a:t>
            </a:r>
            <a:r>
              <a:rPr lang="fr-FR" dirty="0">
                <a:latin typeface="Consolas"/>
                <a:cs typeface="Arial"/>
              </a:rPr>
              <a:t>()</a:t>
            </a:r>
            <a:r>
              <a:rPr lang="fr-FR" dirty="0">
                <a:ea typeface="+mn-lt"/>
                <a:cs typeface="+mn-lt"/>
              </a:rPr>
              <a:t> → mémoire totale allouée à la JVM</a:t>
            </a:r>
          </a:p>
          <a:p>
            <a:pPr marL="422910" lvl="1" indent="-171450">
              <a:buFont typeface="Courier New" pitchFamily="34" charset="0"/>
              <a:buChar char="o"/>
            </a:pPr>
            <a:r>
              <a:rPr lang="fr-FR" dirty="0" err="1">
                <a:latin typeface="Consolas"/>
                <a:ea typeface="+mn-lt"/>
                <a:cs typeface="+mn-lt"/>
              </a:rPr>
              <a:t>freeMemory</a:t>
            </a:r>
            <a:r>
              <a:rPr lang="fr-FR" dirty="0">
                <a:latin typeface="Consolas"/>
                <a:cs typeface="Arial"/>
              </a:rPr>
              <a:t>()</a:t>
            </a:r>
            <a:r>
              <a:rPr lang="fr-FR" dirty="0">
                <a:ea typeface="+mn-lt"/>
                <a:cs typeface="+mn-lt"/>
              </a:rPr>
              <a:t> → mémoire encore libre à l’intérieur de ce tas</a:t>
            </a:r>
          </a:p>
          <a:p>
            <a:pPr marL="422910" lvl="1" indent="-171450">
              <a:buFont typeface="Courier New" pitchFamily="34" charset="0"/>
              <a:buChar char="o"/>
            </a:pPr>
            <a:r>
              <a:rPr lang="fr-FR" dirty="0">
                <a:ea typeface="+mn-lt"/>
                <a:cs typeface="+mn-lt"/>
              </a:rPr>
              <a:t>Différence = </a:t>
            </a:r>
            <a:r>
              <a:rPr lang="fr-FR" b="1" dirty="0">
                <a:ea typeface="+mn-lt"/>
                <a:cs typeface="+mn-lt"/>
              </a:rPr>
              <a:t>mémoire réellement utilisée</a:t>
            </a:r>
            <a:endParaRPr lang="fr-FR">
              <a:cs typeface="Arial"/>
            </a:endParaRPr>
          </a:p>
          <a:p>
            <a:endParaRPr lang="fr-FR" altLang="fr-FR" sz="2400" dirty="0">
              <a:cs typeface="Arial"/>
            </a:endParaRPr>
          </a:p>
          <a:p>
            <a:r>
              <a:rPr lang="fr-FR" altLang="fr-FR" sz="2400" dirty="0">
                <a:cs typeface="Arial"/>
              </a:rPr>
              <a:t>Temps d'exécution :</a:t>
            </a:r>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startTime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début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dirty="0" err="1">
                <a:solidFill>
                  <a:srgbClr val="6A3E3E"/>
                </a:solidFill>
                <a:latin typeface="Consolas"/>
                <a:cs typeface="Arial"/>
              </a:rPr>
              <a:t>endTime</a:t>
            </a:r>
            <a:r>
              <a:rPr lang="fr-FR" sz="1400" dirty="0">
                <a:latin typeface="Consolas"/>
                <a:cs typeface="Arial"/>
              </a:rPr>
              <a:t> = </a:t>
            </a:r>
            <a:r>
              <a:rPr lang="fr-FR" sz="1400" dirty="0" err="1">
                <a:latin typeface="Consolas"/>
                <a:cs typeface="Arial"/>
              </a:rPr>
              <a:t>System.</a:t>
            </a:r>
            <a:r>
              <a:rPr lang="fr-FR" sz="1400" i="1" dirty="0" err="1">
                <a:latin typeface="Consolas"/>
                <a:cs typeface="Arial"/>
              </a:rPr>
              <a:t>nanoTime</a:t>
            </a:r>
            <a:r>
              <a:rPr lang="fr-FR" sz="1400" dirty="0">
                <a:latin typeface="Consolas"/>
                <a:cs typeface="Arial"/>
              </a:rPr>
              <a:t>(); </a:t>
            </a:r>
            <a:r>
              <a:rPr lang="fr-FR" sz="1400" dirty="0">
                <a:solidFill>
                  <a:srgbClr val="3F7F5F"/>
                </a:solidFill>
                <a:latin typeface="Consolas"/>
                <a:cs typeface="Arial"/>
              </a:rPr>
              <a:t>// fin de la mesure</a:t>
            </a:r>
            <a:endParaRPr lang="fr-FR" dirty="0"/>
          </a:p>
          <a:p>
            <a:r>
              <a:rPr lang="fr-FR" sz="1400" b="1" dirty="0">
                <a:solidFill>
                  <a:srgbClr val="7F0055"/>
                </a:solidFill>
                <a:latin typeface="Consolas"/>
                <a:cs typeface="Arial"/>
              </a:rPr>
              <a:t>long</a:t>
            </a:r>
            <a:r>
              <a:rPr lang="fr-FR" sz="1400" dirty="0">
                <a:latin typeface="Consolas"/>
                <a:cs typeface="Arial"/>
              </a:rPr>
              <a:t> </a:t>
            </a:r>
            <a:r>
              <a:rPr lang="fr-FR" sz="1400" u="sng" dirty="0">
                <a:solidFill>
                  <a:srgbClr val="6A3E3E"/>
                </a:solidFill>
                <a:latin typeface="Consolas"/>
                <a:cs typeface="Arial"/>
              </a:rPr>
              <a:t>duration</a:t>
            </a:r>
            <a:r>
              <a:rPr lang="fr-FR" sz="1400" dirty="0">
                <a:latin typeface="Consolas"/>
                <a:cs typeface="Arial"/>
              </a:rPr>
              <a:t> = </a:t>
            </a:r>
            <a:r>
              <a:rPr lang="fr-FR" sz="1400" dirty="0" err="1">
                <a:solidFill>
                  <a:srgbClr val="6A3E3E"/>
                </a:solidFill>
                <a:latin typeface="Consolas"/>
                <a:cs typeface="Arial"/>
              </a:rPr>
              <a:t>endTime</a:t>
            </a:r>
            <a:r>
              <a:rPr lang="fr-FR" sz="1400" dirty="0">
                <a:latin typeface="Consolas"/>
                <a:cs typeface="Arial"/>
              </a:rPr>
              <a:t> - </a:t>
            </a:r>
            <a:r>
              <a:rPr lang="fr-FR" sz="1400" dirty="0" err="1">
                <a:solidFill>
                  <a:srgbClr val="6A3E3E"/>
                </a:solidFill>
                <a:latin typeface="Consolas"/>
                <a:cs typeface="Arial"/>
              </a:rPr>
              <a:t>startTime</a:t>
            </a:r>
            <a:r>
              <a:rPr lang="fr-FR" sz="1400" dirty="0">
                <a:latin typeface="Consolas"/>
                <a:cs typeface="Arial"/>
              </a:rPr>
              <a:t>; </a:t>
            </a:r>
            <a:r>
              <a:rPr lang="fr-FR" sz="1400" dirty="0">
                <a:solidFill>
                  <a:srgbClr val="3F7F5F"/>
                </a:solidFill>
                <a:latin typeface="Consolas"/>
                <a:cs typeface="Arial"/>
              </a:rPr>
              <a:t>// en nanosecondes</a:t>
            </a:r>
            <a:endParaRPr lang="fr-FR" dirty="0"/>
          </a:p>
          <a:p>
            <a:endParaRPr lang="fr-FR" altLang="fr-FR" sz="2400" dirty="0">
              <a:cs typeface="Arial"/>
            </a:endParaRPr>
          </a:p>
        </p:txBody>
      </p:sp>
      <p:sp>
        <p:nvSpPr>
          <p:cNvPr id="6" name="Espace réservé du numéro de diapositive 21">
            <a:extLst>
              <a:ext uri="{FF2B5EF4-FFF2-40B4-BE49-F238E27FC236}">
                <a16:creationId xmlns:a16="http://schemas.microsoft.com/office/drawing/2014/main" id="{4D88D8D8-7319-1C0C-0546-B5F79549ED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134</a:t>
            </a:fld>
            <a:endParaRPr lang="fr-FR"/>
          </a:p>
        </p:txBody>
      </p:sp>
      <p:sp>
        <p:nvSpPr>
          <p:cNvPr id="7" name="Espace réservé du pied de page 7">
            <a:extLst>
              <a:ext uri="{FF2B5EF4-FFF2-40B4-BE49-F238E27FC236}">
                <a16:creationId xmlns:a16="http://schemas.microsoft.com/office/drawing/2014/main" id="{171AEF14-2739-772E-CB53-70B182727C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010825126"/>
      </p:ext>
    </p:extLst>
  </p:cSld>
  <p:clrMapOvr>
    <a:masterClrMapping/>
  </p:clrMapOvr>
  <p:transition>
    <p:blinds/>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r>
              <a:rPr lang="fr-FR" altLang="fr-FR" dirty="0"/>
              <a:t>Utiliser Visual VM</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Objectif : Identifier les fuites mémoires et les goulets d’étranglements CPU</a:t>
            </a:r>
          </a:p>
          <a:p>
            <a:pPr eaLnBrk="1" hangingPunct="1"/>
            <a:endParaRPr lang="fr-FR" altLang="fr-FR" sz="2800"/>
          </a:p>
          <a:p>
            <a:pPr eaLnBrk="1" hangingPunct="1"/>
            <a:r>
              <a:rPr lang="fr-FR" altLang="fr-FR" sz="2800"/>
              <a:t>Il est Open Source et gratuit</a:t>
            </a:r>
          </a:p>
          <a:p>
            <a:pPr eaLnBrk="1" hangingPunct="1"/>
            <a:endParaRPr lang="fr-FR" altLang="fr-FR" sz="2800"/>
          </a:p>
          <a:p>
            <a:pPr eaLnBrk="1" hangingPunct="1"/>
            <a:r>
              <a:rPr lang="fr-FR" altLang="fr-FR" sz="2400">
                <a:hlinkClick r:id="rId3"/>
              </a:rPr>
              <a:t>https://visualvm.github.io/index.html</a:t>
            </a:r>
            <a:r>
              <a:rPr lang="fr-FR" altLang="fr-FR" sz="2400"/>
              <a:t> </a:t>
            </a:r>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135</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890542504"/>
      </p:ext>
    </p:extLst>
  </p:cSld>
  <p:clrMapOvr>
    <a:masterClrMapping/>
  </p:clrMapOvr>
  <p:transition>
    <p:blinds/>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votre IDE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a:t>Visual VM s’intègre dans : </a:t>
            </a:r>
          </a:p>
          <a:p>
            <a:pPr marL="457200" indent="-457200">
              <a:buFont typeface="Arial" panose="020B0604020202020204" pitchFamily="34" charset="0"/>
              <a:buChar char="•"/>
            </a:pPr>
            <a:r>
              <a:rPr lang="fr-FR" sz="2800"/>
              <a:t>NetBeans</a:t>
            </a:r>
          </a:p>
          <a:p>
            <a:pPr marL="457200" indent="-457200" eaLnBrk="1" hangingPunct="1">
              <a:buFont typeface="Arial" panose="020B0604020202020204" pitchFamily="34" charset="0"/>
              <a:buChar char="•"/>
            </a:pPr>
            <a:r>
              <a:rPr lang="fr-FR" altLang="fr-FR" sz="2800" err="1"/>
              <a:t>ItelliJ</a:t>
            </a:r>
            <a:r>
              <a:rPr lang="fr-FR" altLang="fr-FR" sz="2800"/>
              <a:t> IDEA</a:t>
            </a:r>
          </a:p>
          <a:p>
            <a:pPr marL="457200" indent="-457200" eaLnBrk="1" hangingPunct="1">
              <a:buFont typeface="Arial" panose="020B0604020202020204" pitchFamily="34" charset="0"/>
              <a:buChar char="•"/>
            </a:pPr>
            <a:r>
              <a:rPr lang="fr-FR" altLang="fr-FR" sz="2800"/>
              <a:t>Visual Studio Code</a:t>
            </a:r>
          </a:p>
          <a:p>
            <a:pPr marL="457200" indent="-457200" eaLnBrk="1" hangingPunct="1">
              <a:buFont typeface="Arial" panose="020B0604020202020204" pitchFamily="34" charset="0"/>
              <a:buChar char="•"/>
            </a:pPr>
            <a:r>
              <a:rPr lang="fr-FR" altLang="fr-FR" sz="2800"/>
              <a:t>Eclipse</a:t>
            </a:r>
          </a:p>
          <a:p>
            <a:pPr eaLnBrk="1" hangingPunct="1"/>
            <a:r>
              <a:rPr lang="fr-FR" altLang="fr-FR" sz="2800">
                <a:hlinkClick r:id="rId3"/>
              </a:rPr>
              <a:t>https://visualvm.github.io/idesupport.html</a:t>
            </a:r>
            <a:r>
              <a:rPr lang="fr-FR" altLang="fr-FR" sz="2800"/>
              <a:t> </a:t>
            </a:r>
          </a:p>
          <a:p>
            <a:pPr eaLnBrk="1" hangingPunct="1"/>
            <a:endParaRPr lang="fr-FR" altLang="fr-FR" sz="2800"/>
          </a:p>
          <a:p>
            <a:pPr eaLnBrk="1" hangingPunct="1"/>
            <a:endParaRPr lang="fr-FR" altLang="fr-FR" sz="2800"/>
          </a:p>
          <a:p>
            <a:pPr eaLnBrk="1" hangingPunct="1"/>
            <a:r>
              <a:rPr lang="fr-FR" altLang="fr-FR" sz="2000"/>
              <a:t> </a:t>
            </a: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136</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3402410522"/>
      </p:ext>
    </p:extLst>
  </p:cSld>
  <p:clrMapOvr>
    <a:masterClrMapping/>
  </p:clrMapOvr>
  <p:transition>
    <p:blinds/>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Paramétrage</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fr-FR" sz="1800">
                <a:effectLst/>
                <a:latin typeface="Times New Roman" panose="02020603050405020304" pitchFamily="18" charset="0"/>
                <a:ea typeface="Times New Roman" panose="02020603050405020304" pitchFamily="18" charset="0"/>
              </a:rPr>
              <a:t>Il faut le saisir en choisissant le menu « </a:t>
            </a:r>
            <a:r>
              <a:rPr lang="fr-FR" sz="1800" b="1" err="1">
                <a:effectLst/>
                <a:latin typeface="Times New Roman" panose="02020603050405020304" pitchFamily="18" charset="0"/>
                <a:ea typeface="Times New Roman" panose="02020603050405020304" pitchFamily="18" charset="0"/>
              </a:rPr>
              <a:t>Window</a:t>
            </a:r>
            <a:r>
              <a:rPr lang="fr-FR" sz="1800" b="1">
                <a:effectLst/>
                <a:latin typeface="Times New Roman" panose="02020603050405020304" pitchFamily="18" charset="0"/>
                <a:ea typeface="Times New Roman" panose="02020603050405020304" pitchFamily="18" charset="0"/>
              </a:rPr>
              <a:t> \ Préférences</a:t>
            </a:r>
            <a:r>
              <a:rPr lang="fr-FR" sz="1800">
                <a:effectLst/>
                <a:latin typeface="Times New Roman" panose="02020603050405020304" pitchFamily="18" charset="0"/>
                <a:ea typeface="Times New Roman" panose="02020603050405020304" pitchFamily="18" charset="0"/>
              </a:rPr>
              <a:t> », puis « </a:t>
            </a:r>
            <a:r>
              <a:rPr lang="fr-FR" sz="1800" b="1">
                <a:effectLst/>
                <a:latin typeface="Times New Roman" panose="02020603050405020304" pitchFamily="18" charset="0"/>
                <a:ea typeface="Times New Roman" panose="02020603050405020304" pitchFamily="18" charset="0"/>
              </a:rPr>
              <a:t>Run / </a:t>
            </a:r>
            <a:r>
              <a:rPr lang="fr-FR" sz="1800" b="1" err="1">
                <a:effectLst/>
                <a:latin typeface="Times New Roman" panose="02020603050405020304" pitchFamily="18" charset="0"/>
                <a:ea typeface="Times New Roman" panose="02020603050405020304" pitchFamily="18" charset="0"/>
              </a:rPr>
              <a:t>Debug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Launching</a:t>
            </a:r>
            <a:r>
              <a:rPr lang="fr-FR" sz="1800" b="1">
                <a:effectLst/>
                <a:latin typeface="Times New Roman" panose="02020603050405020304" pitchFamily="18" charset="0"/>
                <a:ea typeface="Times New Roman" panose="02020603050405020304" pitchFamily="18" charset="0"/>
              </a:rPr>
              <a:t> \ </a:t>
            </a:r>
            <a:r>
              <a:rPr lang="fr-FR" sz="1800" b="1" err="1">
                <a:effectLst/>
                <a:latin typeface="Times New Roman" panose="02020603050405020304" pitchFamily="18" charset="0"/>
                <a:ea typeface="Times New Roman" panose="02020603050405020304" pitchFamily="18" charset="0"/>
              </a:rPr>
              <a:t>VisualVM</a:t>
            </a:r>
            <a:r>
              <a:rPr lang="fr-FR" sz="1800" b="1">
                <a:effectLst/>
                <a:latin typeface="Times New Roman" panose="02020603050405020304" pitchFamily="18" charset="0"/>
                <a:ea typeface="Times New Roman" panose="02020603050405020304" pitchFamily="18" charset="0"/>
              </a:rPr>
              <a:t> configuration</a:t>
            </a:r>
            <a:r>
              <a:rPr lang="fr-FR" sz="1800">
                <a:effectLst/>
                <a:latin typeface="Times New Roman" panose="02020603050405020304" pitchFamily="18" charset="0"/>
                <a:ea typeface="Times New Roman" panose="02020603050405020304" pitchFamily="18" charset="0"/>
              </a:rPr>
              <a:t> », indiquer le </a:t>
            </a:r>
            <a:r>
              <a:rPr lang="en-US" sz="1800" b="1">
                <a:effectLst/>
                <a:latin typeface="Times New Roman" panose="02020603050405020304" pitchFamily="18" charset="0"/>
                <a:ea typeface="Times New Roman" panose="02020603050405020304" pitchFamily="18" charset="0"/>
              </a:rPr>
              <a:t>Visual VM Executable</a:t>
            </a:r>
            <a:r>
              <a:rPr lang="en-US" sz="1800">
                <a:effectLst/>
                <a:latin typeface="Times New Roman" panose="02020603050405020304" pitchFamily="18" charset="0"/>
                <a:ea typeface="Times New Roman" panose="02020603050405020304" pitchFamily="18" charset="0"/>
              </a:rPr>
              <a:t> (par </a:t>
            </a:r>
            <a:r>
              <a:rPr lang="en-US" sz="1800" err="1">
                <a:effectLst/>
                <a:latin typeface="Times New Roman" panose="02020603050405020304" pitchFamily="18" charset="0"/>
                <a:ea typeface="Times New Roman" panose="02020603050405020304" pitchFamily="18" charset="0"/>
              </a:rPr>
              <a:t>exemple</a:t>
            </a:r>
            <a:r>
              <a:rPr lang="en-US" sz="1800">
                <a:effectLst/>
                <a:latin typeface="Times New Roman" panose="02020603050405020304" pitchFamily="18" charset="0"/>
                <a:ea typeface="Times New Roman" panose="02020603050405020304" pitchFamily="18" charset="0"/>
              </a:rPr>
              <a:t> : C:\Programs_Java\VisualVM\visualvm_22\bin\jvisualvm.exe)</a:t>
            </a:r>
          </a:p>
          <a:p>
            <a:endParaRPr lang="en-US" sz="1800">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137</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6" name="Image 1">
            <a:extLst>
              <a:ext uri="{FF2B5EF4-FFF2-40B4-BE49-F238E27FC236}">
                <a16:creationId xmlns:a16="http://schemas.microsoft.com/office/drawing/2014/main" id="{3FF22AF3-E5B1-089E-1754-B7DFE8BA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26" y="1848477"/>
            <a:ext cx="4835910" cy="295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731277"/>
      </p:ext>
    </p:extLst>
  </p:cSld>
  <p:clrMapOvr>
    <a:masterClrMapping/>
  </p:clrMapOvr>
  <p:transition>
    <p:blinds/>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Visual VM dans Eclipse - Lancement</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610499" cy="3528392"/>
          </a:xfrm>
        </p:spPr>
        <p:txBody>
          <a:bodyPr/>
          <a:lstStyle/>
          <a:p>
            <a:r>
              <a:rPr lang="en-US" sz="1800">
                <a:effectLst/>
                <a:latin typeface="Times New Roman" panose="02020603050405020304" pitchFamily="18" charset="0"/>
                <a:ea typeface="Times New Roman" panose="02020603050405020304" pitchFamily="18" charset="0"/>
              </a:rPr>
              <a:t>Pour changer le </a:t>
            </a:r>
            <a:r>
              <a:rPr lang="en-US" sz="1800" err="1">
                <a:effectLst/>
                <a:latin typeface="Times New Roman" panose="02020603050405020304" pitchFamily="18" charset="0"/>
                <a:ea typeface="Times New Roman" panose="02020603050405020304" pitchFamily="18" charset="0"/>
              </a:rPr>
              <a:t>lancement</a:t>
            </a:r>
            <a:r>
              <a:rPr lang="en-US" sz="1800">
                <a:effectLst/>
                <a:latin typeface="Times New Roman" panose="02020603050405020304" pitchFamily="18" charset="0"/>
                <a:ea typeface="Times New Roman" panose="02020603050405020304" pitchFamily="18" charset="0"/>
              </a:rPr>
              <a:t> :</a:t>
            </a:r>
            <a:endParaRPr lang="fr-FR" sz="1800">
              <a:effectLst/>
              <a:latin typeface="Times New Roman" panose="02020603050405020304" pitchFamily="18" charset="0"/>
              <a:ea typeface="Times New Roman" panose="02020603050405020304" pitchFamily="18" charset="0"/>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138</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1027" name="Image 1">
            <a:extLst>
              <a:ext uri="{FF2B5EF4-FFF2-40B4-BE49-F238E27FC236}">
                <a16:creationId xmlns:a16="http://schemas.microsoft.com/office/drawing/2014/main" id="{866E5FD2-8BEA-5F8B-5985-BC9D6F40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5" y="1628775"/>
            <a:ext cx="3343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Image 1">
            <a:extLst>
              <a:ext uri="{FF2B5EF4-FFF2-40B4-BE49-F238E27FC236}">
                <a16:creationId xmlns:a16="http://schemas.microsoft.com/office/drawing/2014/main" id="{D6518A18-B8A3-AEFD-00DF-BB83EC5B7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716" y="630413"/>
            <a:ext cx="4408034" cy="409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292232"/>
      </p:ext>
    </p:extLst>
  </p:cSld>
  <p:clrMapOvr>
    <a:masterClrMapping/>
  </p:clrMapOvr>
  <p:transition>
    <p:blinds/>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err="1"/>
              <a:t>NumEcoDiag</a:t>
            </a:r>
            <a:endParaRPr lang="fr-FR" altLang="fr-F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7" y="915566"/>
            <a:ext cx="8751085" cy="3528392"/>
          </a:xfrm>
        </p:spPr>
        <p:txBody>
          <a:bodyPr/>
          <a:lstStyle/>
          <a:p>
            <a:r>
              <a:rPr lang="fr-FR" altLang="fr-FR" sz="2400" dirty="0"/>
              <a:t>Objectif : </a:t>
            </a:r>
            <a:r>
              <a:rPr lang="fr-FR" altLang="fr-FR" sz="2400" dirty="0" err="1"/>
              <a:t>NumEcoDiag</a:t>
            </a:r>
            <a:r>
              <a:rPr lang="fr-FR" altLang="fr-FR" sz="2400" dirty="0"/>
              <a:t> vous permet d’évaluer facilement l’écoconception de votre service ou produit numérique (front). Développé par la </a:t>
            </a:r>
            <a:r>
              <a:rPr lang="fr-FR" altLang="fr-FR" sz="2400" dirty="0" err="1"/>
              <a:t>MiNumEco</a:t>
            </a:r>
            <a:r>
              <a:rPr lang="fr-FR" altLang="fr-FR" sz="2400" dirty="0"/>
              <a:t>, il se base sur les 79 critères du Référentiel Général d’Écoconception de Services Numériques (RGESN)</a:t>
            </a:r>
          </a:p>
          <a:p>
            <a:pPr eaLnBrk="1" hangingPunct="1"/>
            <a:endParaRPr lang="fr-FR" altLang="fr-FR" sz="2000"/>
          </a:p>
          <a:p>
            <a:pPr eaLnBrk="1" hangingPunct="1"/>
            <a:r>
              <a:rPr lang="fr-FR" altLang="fr-FR" sz="1800" dirty="0">
                <a:hlinkClick r:id="rId3"/>
              </a:rPr>
              <a:t>https://ecoresponsable.numerique.gouv.fr/ressources/documents-reference/referentiel-general-ecoconception/numecodiag/</a:t>
            </a:r>
            <a:r>
              <a:rPr lang="fr-FR" altLang="fr-FR" sz="1800" dirty="0"/>
              <a:t>  </a:t>
            </a:r>
            <a:endParaRPr lang="fr-FR" altLang="fr-FR" sz="1800" dirty="0">
              <a:cs typeface="Arial"/>
            </a:endParaRPr>
          </a:p>
          <a:p>
            <a:pPr eaLnBrk="1" hangingPunct="1"/>
            <a:r>
              <a:rPr lang="fr-FR" altLang="fr-FR" sz="1400" dirty="0"/>
              <a:t> </a:t>
            </a:r>
            <a:endParaRPr lang="fr-FR" altLang="fr-FR" sz="14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139</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80375624-51F7-733F-A1B7-C69899B91326}"/>
              </a:ext>
            </a:extLst>
          </p:cNvPr>
          <p:cNvPicPr>
            <a:picLocks noChangeAspect="1"/>
          </p:cNvPicPr>
          <p:nvPr/>
        </p:nvPicPr>
        <p:blipFill>
          <a:blip r:embed="rId4"/>
          <a:stretch>
            <a:fillRect/>
          </a:stretch>
        </p:blipFill>
        <p:spPr>
          <a:xfrm>
            <a:off x="5800016" y="3580676"/>
            <a:ext cx="2341920" cy="1521196"/>
          </a:xfrm>
          <a:prstGeom prst="rect">
            <a:avLst/>
          </a:prstGeom>
        </p:spPr>
      </p:pic>
    </p:spTree>
    <p:extLst>
      <p:ext uri="{BB962C8B-B14F-4D97-AF65-F5344CB8AC3E}">
        <p14:creationId xmlns:p14="http://schemas.microsoft.com/office/powerpoint/2010/main" val="2069549984"/>
      </p:ext>
    </p:extLst>
  </p:cSld>
  <p:clrMapOvr>
    <a:masterClrMapping/>
  </p:clrMapOvr>
  <p:transition>
    <p:blind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pic>
        <p:nvPicPr>
          <p:cNvPr id="8197" name="Picture 4">
            <a:extLst>
              <a:ext uri="{FF2B5EF4-FFF2-40B4-BE49-F238E27FC236}">
                <a16:creationId xmlns:a16="http://schemas.microsoft.com/office/drawing/2014/main" id="{F7EC2CB8-298B-4088-8665-4D76E5FF0EC6}"/>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80010" y="951310"/>
            <a:ext cx="5022056" cy="3339703"/>
          </a:xfrm>
          <a:noFill/>
        </p:spPr>
      </p:pic>
      <p:sp>
        <p:nvSpPr>
          <p:cNvPr id="8198" name="Rectangle 6">
            <a:extLst>
              <a:ext uri="{FF2B5EF4-FFF2-40B4-BE49-F238E27FC236}">
                <a16:creationId xmlns:a16="http://schemas.microsoft.com/office/drawing/2014/main" id="{B5A9969F-5D7E-4391-A198-C41AA4A85CCF}"/>
              </a:ext>
            </a:extLst>
          </p:cNvPr>
          <p:cNvSpPr>
            <a:spLocks noChangeArrowheads="1"/>
          </p:cNvSpPr>
          <p:nvPr/>
        </p:nvSpPr>
        <p:spPr bwMode="auto">
          <a:xfrm>
            <a:off x="3491880" y="4192190"/>
            <a:ext cx="3996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None/>
            </a:pPr>
            <a:r>
              <a:rPr lang="fr-FR" altLang="fr-FR" sz="1500">
                <a:solidFill>
                  <a:schemeClr val="tx1"/>
                </a:solidFill>
                <a:latin typeface="Times New Roman"/>
                <a:cs typeface="Times New Roman"/>
              </a:rPr>
              <a:t>Le </a:t>
            </a:r>
            <a:r>
              <a:rPr lang="fr-FR" altLang="fr-FR" sz="1500" b="1">
                <a:solidFill>
                  <a:schemeClr val="tx1"/>
                </a:solidFill>
                <a:latin typeface="Times New Roman"/>
                <a:cs typeface="Times New Roman"/>
              </a:rPr>
              <a:t>codage</a:t>
            </a:r>
            <a:r>
              <a:rPr lang="fr-FR" altLang="fr-FR" sz="1500">
                <a:solidFill>
                  <a:schemeClr val="tx1"/>
                </a:solidFill>
                <a:latin typeface="Times New Roman"/>
                <a:cs typeface="Times New Roman"/>
              </a:rPr>
              <a:t> est à la croisée des chemins</a:t>
            </a:r>
            <a:r>
              <a:rPr lang="fr-FR" altLang="fr-FR" sz="2400">
                <a:solidFill>
                  <a:schemeClr val="tx1"/>
                </a:solidFill>
                <a:latin typeface="Times New Roman"/>
                <a:cs typeface="Times New Roman"/>
              </a:rPr>
              <a:t> </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200609"/>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Vers plus de numérique responsable...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8969"/>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ABED7396-45A5-4A3A-B16E-1E2EE3CF2016}" type="slidenum">
              <a:rPr lang="fr-FR" sz="750" b="1" u="none" strike="noStrike">
                <a:solidFill>
                  <a:schemeClr val="dk1"/>
                </a:solidFill>
                <a:uFillTx/>
                <a:latin typeface="Arial"/>
              </a:rPr>
              <a:t>140</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8969"/>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5" name="ZoneTexte 61"/>
          <p:cNvSpPr/>
          <p:nvPr/>
        </p:nvSpPr>
        <p:spPr>
          <a:xfrm>
            <a:off x="5022000" y="1178009"/>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endParaRPr lang="fr-FR" sz="1800" b="0" u="none" strike="noStrike">
              <a:solidFill>
                <a:srgbClr val="000000"/>
              </a:solidFill>
              <a:uFillTx/>
              <a:latin typeface="Arial"/>
              <a:ea typeface="DejaVu Sans"/>
            </a:endParaRPr>
          </a:p>
        </p:txBody>
      </p:sp>
      <p:sp>
        <p:nvSpPr>
          <p:cNvPr id="25" name="TextBox 24">
            <a:extLst>
              <a:ext uri="{FF2B5EF4-FFF2-40B4-BE49-F238E27FC236}">
                <a16:creationId xmlns:a16="http://schemas.microsoft.com/office/drawing/2014/main" id="{6AE3BE06-DE38-8264-1025-C60DD4EF59C5}"/>
              </a:ext>
            </a:extLst>
          </p:cNvPr>
          <p:cNvSpPr txBox="1"/>
          <p:nvPr/>
        </p:nvSpPr>
        <p:spPr>
          <a:xfrm>
            <a:off x="176099" y="946941"/>
            <a:ext cx="888351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cs typeface="Arial"/>
              </a:rPr>
              <a:t>Les différrents envirennements</a:t>
            </a:r>
            <a:endParaRPr lang="en-US"/>
          </a:p>
          <a:p>
            <a:pPr algn="ctr"/>
            <a:endParaRPr lang="en-US" sz="1200" b="1" dirty="0">
              <a:cs typeface="Arial"/>
            </a:endParaRPr>
          </a:p>
          <a:p>
            <a:pPr algn="ctr"/>
            <a:endParaRPr lang="en-US" sz="1200" b="1" dirty="0"/>
          </a:p>
          <a:p>
            <a:r>
              <a:rPr lang="en-US" sz="1200" b="1"/>
              <a:t>Bare metal </a:t>
            </a:r>
            <a:r>
              <a:rPr lang="en-US" sz="1200">
                <a:ea typeface="+mn-lt"/>
                <a:cs typeface="+mn-lt"/>
              </a:rPr>
              <a:t>(bien dimensionné) </a:t>
            </a:r>
            <a:r>
              <a:rPr lang="en-US" sz="1200" b="1"/>
              <a:t>: </a:t>
            </a:r>
            <a:r>
              <a:rPr lang="en-US" sz="1200"/>
              <a:t>performance maximale et contrôle total, mais faible flexibilité et évolutivité limitée. </a:t>
            </a:r>
            <a:r>
              <a:rPr lang="en-US" sz="1200">
                <a:ea typeface="+mn-lt"/>
                <a:cs typeface="+mn-lt"/>
              </a:rPr>
              <a:t>⭐⭐⭐⭐</a:t>
            </a:r>
            <a:endParaRPr lang="en-US" sz="1200">
              <a:cs typeface="Arial"/>
            </a:endParaRPr>
          </a:p>
          <a:p>
            <a:endParaRPr lang="en-US" sz="1200" dirty="0"/>
          </a:p>
          <a:p>
            <a:r>
              <a:rPr lang="en-US" sz="1200" b="1"/>
              <a:t>Bare metal + VM : </a:t>
            </a:r>
            <a:r>
              <a:rPr lang="en-US" sz="1200"/>
              <a:t>bon compromis entre isolation, flexibilité et simplicité de gestion. </a:t>
            </a:r>
            <a:r>
              <a:rPr lang="en-US" sz="1200">
                <a:ea typeface="+mn-lt"/>
                <a:cs typeface="+mn-lt"/>
              </a:rPr>
              <a:t>⭐⭐⭐⭐⭐</a:t>
            </a:r>
            <a:endParaRPr lang="en-US" sz="1200">
              <a:cs typeface="Arial"/>
            </a:endParaRPr>
          </a:p>
          <a:p>
            <a:endParaRPr lang="en-US" sz="1200" dirty="0">
              <a:cs typeface="Arial"/>
            </a:endParaRPr>
          </a:p>
          <a:p>
            <a:r>
              <a:rPr lang="en-US" sz="1200" b="1"/>
              <a:t>Bare metal + conteneurs : </a:t>
            </a:r>
            <a:r>
              <a:rPr lang="en-US" sz="1200"/>
              <a:t>déploiement rapide et scalable, avec une isolation plus légère. </a:t>
            </a:r>
            <a:r>
              <a:rPr lang="en-US" sz="1200">
                <a:ea typeface="+mn-lt"/>
                <a:cs typeface="+mn-lt"/>
              </a:rPr>
              <a:t>⭐⭐⭐⭐</a:t>
            </a:r>
          </a:p>
          <a:p>
            <a:endParaRPr lang="en-US" sz="1200" dirty="0">
              <a:cs typeface="Arial"/>
            </a:endParaRPr>
          </a:p>
          <a:p>
            <a:r>
              <a:rPr lang="en-US" sz="1200" b="1"/>
              <a:t>Bare metal + VM + conteneurs : </a:t>
            </a:r>
            <a:r>
              <a:rPr lang="en-US" sz="1200"/>
              <a:t>flexibilité et mutualisation maximales, au prix d’une forte complexité. </a:t>
            </a:r>
            <a:r>
              <a:rPr lang="en-US" sz="1200">
                <a:ea typeface="+mn-lt"/>
                <a:cs typeface="+mn-lt"/>
              </a:rPr>
              <a:t>⭐⭐ à ⭐⭐⭐</a:t>
            </a:r>
            <a:endParaRPr lang="en-US" sz="1200">
              <a:cs typeface="Arial"/>
            </a:endParaRPr>
          </a:p>
          <a:p>
            <a:pPr algn="l"/>
            <a:endParaRPr lang="en-US" sz="1200" dirty="0">
              <a:cs typeface="Arial"/>
            </a:endParaRPr>
          </a:p>
        </p:txBody>
      </p:sp>
      <p:sp>
        <p:nvSpPr>
          <p:cNvPr id="26" name="TextBox 25">
            <a:extLst>
              <a:ext uri="{FF2B5EF4-FFF2-40B4-BE49-F238E27FC236}">
                <a16:creationId xmlns:a16="http://schemas.microsoft.com/office/drawing/2014/main" id="{EC309EC9-A6DD-62B1-ECC9-64A6078154E9}"/>
              </a:ext>
            </a:extLst>
          </p:cNvPr>
          <p:cNvSpPr txBox="1"/>
          <p:nvPr/>
        </p:nvSpPr>
        <p:spPr>
          <a:xfrm>
            <a:off x="315983" y="3101562"/>
            <a:ext cx="82617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cs typeface="Arial"/>
              </a:rPr>
              <a:t>"Plus</a:t>
            </a:r>
            <a:r>
              <a:rPr lang="en-US" sz="1200" i="1">
                <a:ea typeface="+mn-lt"/>
                <a:cs typeface="+mn-lt"/>
              </a:rPr>
              <a:t> on mutualise et standardise les environnements, plus on gagne en agilité et en sobriété, mais au prix d’une complexité technique plus élevée."</a:t>
            </a:r>
            <a:endParaRPr lang="en-US" sz="1200" i="1">
              <a:cs typeface="Arial"/>
            </a:endParaRPr>
          </a:p>
        </p:txBody>
      </p:sp>
      <p:sp>
        <p:nvSpPr>
          <p:cNvPr id="27" name="TextBox 26">
            <a:extLst>
              <a:ext uri="{FF2B5EF4-FFF2-40B4-BE49-F238E27FC236}">
                <a16:creationId xmlns:a16="http://schemas.microsoft.com/office/drawing/2014/main" id="{27B5087E-CCF5-560F-9DC5-DDFD069787B5}"/>
              </a:ext>
            </a:extLst>
          </p:cNvPr>
          <p:cNvSpPr txBox="1"/>
          <p:nvPr/>
        </p:nvSpPr>
        <p:spPr>
          <a:xfrm>
            <a:off x="338555" y="3757785"/>
            <a:ext cx="82698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cs typeface="Arial"/>
              </a:rPr>
              <a:t>"La</a:t>
            </a:r>
            <a:r>
              <a:rPr lang="en-US" sz="1200" i="1">
                <a:ea typeface="+mn-lt"/>
                <a:cs typeface="+mn-lt"/>
              </a:rPr>
              <a:t> technologie la plus “verte” n’est pas la plus simple, mais celle qui maximise le taux d’utilisation réel </a:t>
            </a:r>
            <a:r>
              <a:rPr lang="en-US" sz="1200" i="1" dirty="0">
                <a:ea typeface="+mn-lt"/>
                <a:cs typeface="+mn-lt"/>
              </a:rPr>
              <a:t>des ressources, </a:t>
            </a:r>
            <a:r>
              <a:rPr lang="en-US" sz="1200" i="1">
                <a:ea typeface="+mn-lt"/>
                <a:cs typeface="+mn-lt"/>
              </a:rPr>
              <a:t>avec le moins de surcouches possibles."</a:t>
            </a:r>
            <a:endParaRPr lang="en-US" sz="1200" b="1" i="1" dirty="0">
              <a:cs typeface="Arial"/>
            </a:endParaRPr>
          </a:p>
        </p:txBody>
      </p:sp>
    </p:spTree>
  </p:cSld>
  <p:clrMapOvr>
    <a:masterClrMapping/>
  </p:clrMapOvr>
  <p:transition>
    <p:blinds/>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a:t>
            </a:r>
            <a:endParaRPr lang="fr-FR" sz="2550" b="0" u="none" strike="noStrike">
              <a:solidFill>
                <a:srgbClr val="000000"/>
              </a:solidFill>
              <a:uFillTx/>
              <a:latin typeface="Arial"/>
            </a:endParaRPr>
          </a:p>
        </p:txBody>
      </p:sp>
      <p:sp>
        <p:nvSpPr>
          <p:cNvPr id="158"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89C525B-7435-4037-B5B7-B3B81895112F}" type="slidenum">
              <a:rPr lang="fr-FR" sz="750" b="1" u="none" strike="noStrike">
                <a:solidFill>
                  <a:schemeClr val="dk1"/>
                </a:solidFill>
                <a:uFillTx/>
                <a:latin typeface="Arial"/>
              </a:rPr>
              <a:t>141</a:t>
            </a:fld>
            <a:endParaRPr lang="fr-FR" sz="750" b="0" u="none" strike="noStrike">
              <a:solidFill>
                <a:srgbClr val="000000"/>
              </a:solidFill>
              <a:uFillTx/>
              <a:latin typeface="Times New Roman"/>
            </a:endParaRPr>
          </a:p>
        </p:txBody>
      </p:sp>
      <p:sp>
        <p:nvSpPr>
          <p:cNvPr id="159"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0" name="ZoneTexte 62"/>
          <p:cNvSpPr/>
          <p:nvPr/>
        </p:nvSpPr>
        <p:spPr>
          <a:xfrm>
            <a:off x="464400" y="843120"/>
            <a:ext cx="3824640" cy="257400"/>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100" b="0" u="none" strike="noStrike">
                <a:solidFill>
                  <a:schemeClr val="dk1"/>
                </a:solidFill>
                <a:uFillTx/>
                <a:latin typeface="Arial"/>
                <a:ea typeface="Arial"/>
              </a:rPr>
              <a:t>Etat des lieux du produit atelier de conception à l'INSEE</a:t>
            </a:r>
            <a:endParaRPr lang="fr-FR" sz="1100" b="0" u="none" strike="noStrike">
              <a:solidFill>
                <a:srgbClr val="000000"/>
              </a:solidFill>
              <a:uFillTx/>
              <a:latin typeface="Arial"/>
            </a:endParaRPr>
          </a:p>
        </p:txBody>
      </p:sp>
      <p:sp>
        <p:nvSpPr>
          <p:cNvPr id="161" name="ZoneTexte 63"/>
          <p:cNvSpPr/>
          <p:nvPr/>
        </p:nvSpPr>
        <p:spPr>
          <a:xfrm>
            <a:off x="464400" y="3436200"/>
            <a:ext cx="722520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Les plateformes de recette et de développement sont nombreuses !</a:t>
            </a:r>
            <a:endParaRPr lang="fr-FR" sz="1200" b="0" u="none" strike="noStrike" dirty="0">
              <a:solidFill>
                <a:schemeClr val="dk1"/>
              </a:solidFill>
              <a:uFillTx/>
              <a:latin typeface="Arial"/>
              <a:cs typeface="Arial"/>
            </a:endParaRPr>
          </a:p>
          <a:p>
            <a:pPr defTabSz="914400">
              <a:lnSpc>
                <a:spcPct val="100000"/>
              </a:lnSpc>
            </a:pPr>
            <a:r>
              <a:rPr lang="fr-FR" sz="1200" b="0" u="none" strike="noStrike" dirty="0">
                <a:solidFill>
                  <a:schemeClr val="dk1"/>
                </a:solidFill>
                <a:uFillTx/>
                <a:latin typeface="Arial"/>
                <a:ea typeface="Arial"/>
              </a:rPr>
              <a:t>  QF, QF1, QF2, DV, DV1, etc...</a:t>
            </a:r>
            <a:endParaRPr lang="fr-FR" sz="1200" b="0" u="none" strike="noStrike" dirty="0">
              <a:solidFill>
                <a:schemeClr val="dk1"/>
              </a:solidFill>
              <a:uFillTx/>
              <a:latin typeface="Arial"/>
            </a:endParaRPr>
          </a:p>
          <a:p>
            <a:pPr marL="285750" indent="-285750" defTabSz="914400">
              <a:lnSpc>
                <a:spcPct val="100000"/>
              </a:lnSpc>
              <a:buClr>
                <a:srgbClr val="000000"/>
              </a:buClr>
              <a:buFont typeface="Arial"/>
              <a:buChar char="•"/>
            </a:pPr>
            <a:r>
              <a:rPr lang="fr-FR" sz="1200" b="0" u="none" strike="noStrike" dirty="0">
                <a:solidFill>
                  <a:schemeClr val="dk1"/>
                </a:solidFill>
                <a:uFillTx/>
                <a:latin typeface="Arial"/>
                <a:ea typeface="Arial"/>
              </a:rPr>
              <a:t>Beaucoup de VM qui tournent constamment pour un besoin d'usage moindre</a:t>
            </a:r>
            <a:endParaRPr lang="fr-FR" sz="1200" b="0" u="none" strike="noStrike" dirty="0">
              <a:solidFill>
                <a:schemeClr val="dk1"/>
              </a:solidFill>
              <a:uFillTx/>
              <a:latin typeface="Arial"/>
              <a:cs typeface="Arial"/>
            </a:endParaRPr>
          </a:p>
          <a:p>
            <a:pPr marL="285750" indent="-285750" defTabSz="914400">
              <a:lnSpc>
                <a:spcPct val="100000"/>
              </a:lnSpc>
              <a:buClr>
                <a:srgbClr val="000000"/>
              </a:buClr>
              <a:buFont typeface="Arial"/>
              <a:buChar char="•"/>
            </a:pPr>
            <a:endParaRPr lang="fr-FR" sz="1200" b="0" u="none" strike="noStrike" dirty="0">
              <a:solidFill>
                <a:schemeClr val="dk1"/>
              </a:solidFill>
              <a:uFillTx/>
              <a:latin typeface="Arial"/>
              <a:cs typeface="Arial"/>
            </a:endParaRPr>
          </a:p>
          <a:p>
            <a:endParaRPr lang="fr-FR" sz="1200">
              <a:solidFill>
                <a:srgbClr val="000000"/>
              </a:solidFill>
              <a:latin typeface="Arial"/>
              <a:cs typeface="Arial"/>
            </a:endParaRPr>
          </a:p>
          <a:p>
            <a:endParaRPr lang="fr-FR" sz="1200">
              <a:solidFill>
                <a:srgbClr val="000000"/>
              </a:solidFill>
              <a:latin typeface="Arial"/>
              <a:cs typeface="Arial"/>
            </a:endParaRPr>
          </a:p>
        </p:txBody>
      </p:sp>
      <p:pic>
        <p:nvPicPr>
          <p:cNvPr id="162" name="Image 36" descr="Une image contenant fils électriques, Ingénierie électronique, Appareils électroniques, fourniture d’électricité&#10;&#10;Description générée automatiquement"/>
          <p:cNvPicPr/>
          <p:nvPr/>
        </p:nvPicPr>
        <p:blipFill>
          <a:blip r:embed="rId2"/>
          <a:stretch/>
        </p:blipFill>
        <p:spPr>
          <a:xfrm>
            <a:off x="573840" y="1380960"/>
            <a:ext cx="2377080" cy="1734120"/>
          </a:xfrm>
          <a:prstGeom prst="rect">
            <a:avLst/>
          </a:prstGeom>
          <a:noFill/>
          <a:ln w="0">
            <a:noFill/>
          </a:ln>
        </p:spPr>
      </p:pic>
      <p:graphicFrame>
        <p:nvGraphicFramePr>
          <p:cNvPr id="163" name="Tableau 4"/>
          <p:cNvGraphicFramePr/>
          <p:nvPr>
            <p:extLst>
              <p:ext uri="{D42A27DB-BD31-4B8C-83A1-F6EECF244321}">
                <p14:modId xmlns:p14="http://schemas.microsoft.com/office/powerpoint/2010/main" val="1497002167"/>
              </p:ext>
            </p:extLst>
          </p:nvPr>
        </p:nvGraphicFramePr>
        <p:xfrm>
          <a:off x="3014640" y="1700280"/>
          <a:ext cx="5698794" cy="1465800"/>
        </p:xfrm>
        <a:graphic>
          <a:graphicData uri="http://schemas.openxmlformats.org/drawingml/2006/table">
            <a:tbl>
              <a:tblPr/>
              <a:tblGrid>
                <a:gridCol w="1180080">
                  <a:extLst>
                    <a:ext uri="{9D8B030D-6E8A-4147-A177-3AD203B41FA5}">
                      <a16:colId xmlns:a16="http://schemas.microsoft.com/office/drawing/2014/main" val="20000"/>
                    </a:ext>
                  </a:extLst>
                </a:gridCol>
                <a:gridCol w="1180080">
                  <a:extLst>
                    <a:ext uri="{9D8B030D-6E8A-4147-A177-3AD203B41FA5}">
                      <a16:colId xmlns:a16="http://schemas.microsoft.com/office/drawing/2014/main" val="20001"/>
                    </a:ext>
                  </a:extLst>
                </a:gridCol>
                <a:gridCol w="1264227">
                  <a:extLst>
                    <a:ext uri="{9D8B030D-6E8A-4147-A177-3AD203B41FA5}">
                      <a16:colId xmlns:a16="http://schemas.microsoft.com/office/drawing/2014/main" val="20002"/>
                    </a:ext>
                  </a:extLst>
                </a:gridCol>
                <a:gridCol w="1095930">
                  <a:extLst>
                    <a:ext uri="{9D8B030D-6E8A-4147-A177-3AD203B41FA5}">
                      <a16:colId xmlns:a16="http://schemas.microsoft.com/office/drawing/2014/main" val="20003"/>
                    </a:ext>
                  </a:extLst>
                </a:gridCol>
                <a:gridCol w="978477">
                  <a:extLst>
                    <a:ext uri="{9D8B030D-6E8A-4147-A177-3AD203B41FA5}">
                      <a16:colId xmlns:a16="http://schemas.microsoft.com/office/drawing/2014/main" val="20004"/>
                    </a:ext>
                  </a:extLst>
                </a:gridCol>
              </a:tblGrid>
              <a:tr h="338040">
                <a:tc>
                  <a:txBody>
                    <a:bodyPr/>
                    <a:lstStyle/>
                    <a:p>
                      <a:pPr defTabSz="914400">
                        <a:lnSpc>
                          <a:spcPct val="100000"/>
                        </a:lnSpc>
                      </a:pPr>
                      <a:r>
                        <a:rPr lang="fr-FR" sz="1000" b="0" u="none" strike="noStrike" dirty="0">
                          <a:solidFill>
                            <a:schemeClr val="dk1"/>
                          </a:solidFill>
                          <a:uFillTx/>
                          <a:latin typeface="Arial"/>
                        </a:rPr>
                        <a:t>Environnement</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Nombre de </a:t>
                      </a:r>
                      <a:r>
                        <a:rPr lang="fr-FR" sz="1000" b="0" u="none" strike="noStrike" err="1">
                          <a:solidFill>
                            <a:schemeClr val="dk1"/>
                          </a:solidFill>
                          <a:uFillTx/>
                          <a:latin typeface="Arial"/>
                        </a:rPr>
                        <a:t>VMs</a:t>
                      </a:r>
                    </a:p>
                    <a:p>
                      <a:pPr lvl="0">
                        <a:lnSpc>
                          <a:spcPct val="100000"/>
                        </a:lnSpc>
                        <a:buNone/>
                      </a:pPr>
                      <a:r>
                        <a:rPr lang="fr-FR" sz="1000" b="0" i="0" u="none" strike="noStrike" noProof="0" dirty="0">
                          <a:solidFill>
                            <a:schemeClr val="dk1"/>
                          </a:solidFill>
                          <a:uFillTx/>
                          <a:latin typeface="Arial"/>
                        </a:rPr>
                        <a:t>(1 VM=1 appli)</a:t>
                      </a:r>
                      <a:endParaRPr lang="fr-FR" sz="1000" b="0" i="0" u="none" strike="noStrike" noProof="0"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Data Base sur VM</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err="1">
                          <a:solidFill>
                            <a:schemeClr val="dk1"/>
                          </a:solidFill>
                          <a:uFillTx/>
                          <a:latin typeface="Arial"/>
                        </a:rPr>
                        <a:t>CPUs</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RAM 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338040">
                <a:tc>
                  <a:txBody>
                    <a:bodyPr/>
                    <a:lstStyle/>
                    <a:p>
                      <a:pPr defTabSz="914400">
                        <a:lnSpc>
                          <a:spcPct val="100000"/>
                        </a:lnSpc>
                      </a:pPr>
                      <a:r>
                        <a:rPr lang="fr-FR" sz="1000" b="1" u="none" strike="noStrike" dirty="0" err="1">
                          <a:solidFill>
                            <a:schemeClr val="dk1"/>
                          </a:solidFill>
                          <a:uFillTx/>
                          <a:latin typeface="Arial"/>
                        </a:rPr>
                        <a:t>Developpement</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a:solidFill>
                            <a:schemeClr val="dk1"/>
                          </a:solidFill>
                          <a:uFillTx/>
                          <a:latin typeface="Arial"/>
                        </a:rPr>
                        <a:t>10 </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30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195120">
                <a:tc>
                  <a:txBody>
                    <a:bodyPr/>
                    <a:lstStyle/>
                    <a:p>
                      <a:pPr defTabSz="914400">
                        <a:lnSpc>
                          <a:spcPct val="100000"/>
                        </a:lnSpc>
                      </a:pPr>
                      <a:r>
                        <a:rPr lang="fr-FR" sz="1000" b="1" u="none" strike="noStrike" dirty="0">
                          <a:solidFill>
                            <a:schemeClr val="dk1"/>
                          </a:solidFill>
                          <a:uFillTx/>
                          <a:latin typeface="Arial"/>
                        </a:rPr>
                        <a:t>Recette</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10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30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195120">
                <a:tc>
                  <a:txBody>
                    <a:bodyPr/>
                    <a:lstStyle/>
                    <a:p>
                      <a:pPr defTabSz="914400">
                        <a:lnSpc>
                          <a:spcPct val="100000"/>
                        </a:lnSpc>
                      </a:pPr>
                      <a:r>
                        <a:rPr lang="fr-FR" sz="1000" b="1" u="none" strike="noStrike" dirty="0">
                          <a:solidFill>
                            <a:schemeClr val="dk1"/>
                          </a:solidFill>
                          <a:uFillTx/>
                          <a:latin typeface="Arial"/>
                        </a:rPr>
                        <a:t>Recette2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7</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13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195120">
                <a:tc>
                  <a:txBody>
                    <a:bodyPr/>
                    <a:lstStyle/>
                    <a:p>
                      <a:pPr defTabSz="914400">
                        <a:lnSpc>
                          <a:spcPct val="100000"/>
                        </a:lnSpc>
                      </a:pPr>
                      <a:r>
                        <a:rPr lang="fr-FR" sz="1000" b="1" u="none" strike="noStrike" dirty="0">
                          <a:solidFill>
                            <a:schemeClr val="dk1"/>
                          </a:solidFill>
                          <a:uFillTx/>
                          <a:latin typeface="Arial"/>
                        </a:rPr>
                        <a:t>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24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9</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51</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73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64" name="ZoneTexte 64"/>
          <p:cNvSpPr/>
          <p:nvPr/>
        </p:nvSpPr>
        <p:spPr>
          <a:xfrm>
            <a:off x="5022000" y="11714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800" b="1" u="none" strike="noStrike">
                <a:solidFill>
                  <a:schemeClr val="dk1"/>
                </a:solidFill>
                <a:uFillTx/>
                <a:latin typeface="-apple-system"/>
                <a:ea typeface="DejaVu Sans"/>
              </a:rPr>
              <a:t>Quelques chiffres</a:t>
            </a:r>
            <a:endParaRPr lang="fr-FR" sz="1800" b="0" u="none" strike="noStrike">
              <a:solidFill>
                <a:srgbClr val="000000"/>
              </a:solidFill>
              <a:uFillTx/>
              <a:latin typeface="Arial"/>
            </a:endParaRPr>
          </a:p>
        </p:txBody>
      </p:sp>
    </p:spTree>
  </p:cSld>
  <p:clrMapOvr>
    <a:masterClrMapping/>
  </p:clrMapOvr>
  <p:transition>
    <p:blinds/>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696680" y="194040"/>
            <a:ext cx="730296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Solutions ?</a:t>
            </a:r>
            <a:endParaRPr lang="fr-FR" sz="2550" b="0" u="none" strike="noStrike">
              <a:solidFill>
                <a:srgbClr val="000000"/>
              </a:solidFill>
              <a:uFillTx/>
              <a:latin typeface="Arial"/>
            </a:endParaRPr>
          </a:p>
        </p:txBody>
      </p:sp>
      <p:sp>
        <p:nvSpPr>
          <p:cNvPr id="166"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5525BD5-A5CC-4D82-B8F2-81A401773093}" type="slidenum">
              <a:rPr lang="fr-FR" sz="750" b="1" u="none" strike="noStrike">
                <a:solidFill>
                  <a:schemeClr val="dk1"/>
                </a:solidFill>
                <a:uFillTx/>
                <a:latin typeface="Arial"/>
              </a:rPr>
              <a:t>142</a:t>
            </a:fld>
            <a:endParaRPr lang="fr-FR" sz="750" b="0" u="none" strike="noStrike">
              <a:solidFill>
                <a:srgbClr val="000000"/>
              </a:solidFill>
              <a:uFillTx/>
              <a:latin typeface="Times New Roman"/>
            </a:endParaRPr>
          </a:p>
        </p:txBody>
      </p:sp>
      <p:sp>
        <p:nvSpPr>
          <p:cNvPr id="167"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8" name="ZoneTexte 65"/>
          <p:cNvSpPr/>
          <p:nvPr/>
        </p:nvSpPr>
        <p:spPr>
          <a:xfrm>
            <a:off x="492840" y="907200"/>
            <a:ext cx="7710840" cy="798765"/>
          </a:xfrm>
          <a:prstGeom prst="rect">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0815" indent="-170815" defTabSz="914400">
              <a:lnSpc>
                <a:spcPct val="100000"/>
              </a:lnSpc>
              <a:buClr>
                <a:srgbClr val="000000"/>
              </a:buClr>
              <a:buFont typeface="Arial"/>
              <a:buChar char="•"/>
            </a:pPr>
            <a:r>
              <a:rPr lang="fr-FR" sz="1100" b="0" u="none" strike="noStrike">
                <a:solidFill>
                  <a:schemeClr val="dk1"/>
                </a:solidFill>
                <a:uFillTx/>
                <a:latin typeface="Arial"/>
                <a:ea typeface="Arial"/>
              </a:rPr>
              <a:t>(Ré)</a:t>
            </a:r>
            <a:r>
              <a:rPr lang="fr-FR" sz="1100" b="0" u="none">
                <a:solidFill>
                  <a:schemeClr val="dk1"/>
                </a:solidFill>
                <a:uFillTx/>
                <a:latin typeface="Arial"/>
                <a:ea typeface="Arial"/>
              </a:rPr>
              <a:t>Interrogation</a:t>
            </a:r>
            <a:r>
              <a:rPr lang="fr-FR" sz="1100" b="0" u="none" strike="noStrike">
                <a:solidFill>
                  <a:schemeClr val="dk1"/>
                </a:solidFill>
                <a:uFillTx/>
                <a:latin typeface="Arial"/>
                <a:ea typeface="Arial"/>
              </a:rPr>
              <a:t> du besoin métier : recette2 supprimée (BDD et </a:t>
            </a:r>
            <a:r>
              <a:rPr lang="fr-FR" sz="1100" b="0" u="none" strike="noStrike" err="1">
                <a:solidFill>
                  <a:schemeClr val="dk1"/>
                </a:solidFill>
                <a:uFillTx/>
                <a:latin typeface="Arial"/>
                <a:ea typeface="Arial"/>
              </a:rPr>
              <a:t>webapps</a:t>
            </a:r>
            <a:r>
              <a:rPr lang="fr-FR" sz="1100" b="0" u="none" strike="noStrike">
                <a:solidFill>
                  <a:schemeClr val="dk1"/>
                </a:solidFill>
                <a:uFillTx/>
                <a:latin typeface="Arial"/>
                <a:ea typeface="Arial"/>
              </a:rPr>
              <a:t>)</a:t>
            </a:r>
            <a:endParaRPr lang="fr-FR" sz="1100" b="0" u="none" strike="noStrike">
              <a:solidFill>
                <a:schemeClr val="dk1"/>
              </a:solidFill>
              <a:uFillTx/>
              <a:latin typeface="Arial"/>
              <a:cs typeface="Arial"/>
            </a:endParaRPr>
          </a:p>
          <a:p>
            <a:pPr marL="170815" indent="-170815" defTabSz="914400">
              <a:lnSpc>
                <a:spcPct val="100000"/>
              </a:lnSpc>
              <a:buClr>
                <a:srgbClr val="000000"/>
              </a:buClr>
              <a:buFont typeface="Arial"/>
              <a:buChar char="•"/>
            </a:pPr>
            <a:r>
              <a:rPr lang="fr-FR" sz="1200" b="0" u="none" strike="noStrike" dirty="0">
                <a:solidFill>
                  <a:schemeClr val="dk1"/>
                </a:solidFill>
                <a:uFillTx/>
                <a:latin typeface="Arial"/>
                <a:ea typeface="Arial"/>
              </a:rPr>
              <a:t>Mutualisation des ressources : niveau BDD hors </a:t>
            </a:r>
            <a:r>
              <a:rPr lang="fr-FR" sz="1200" b="0" u="none" strike="noStrike" dirty="0" err="1">
                <a:solidFill>
                  <a:schemeClr val="dk1"/>
                </a:solidFill>
                <a:uFillTx/>
                <a:latin typeface="Arial"/>
                <a:ea typeface="Arial"/>
              </a:rPr>
              <a:t>kubebernetes</a:t>
            </a:r>
            <a:r>
              <a:rPr lang="fr-FR" sz="1200" b="0" u="none" strike="noStrike" dirty="0">
                <a:solidFill>
                  <a:schemeClr val="dk1"/>
                </a:solidFill>
                <a:uFillTx/>
                <a:latin typeface="Arial"/>
                <a:ea typeface="Arial"/>
              </a:rPr>
              <a:t>, toujours sur </a:t>
            </a:r>
            <a:r>
              <a:rPr lang="fr-FR" sz="1200" b="0" u="none" strike="noStrike" dirty="0" err="1">
                <a:solidFill>
                  <a:schemeClr val="dk1"/>
                </a:solidFill>
                <a:uFillTx/>
                <a:latin typeface="Arial"/>
                <a:ea typeface="Arial"/>
              </a:rPr>
              <a:t>VM's</a:t>
            </a:r>
            <a:endParaRPr lang="fr-FR" sz="1200" b="0" u="none" strike="noStrike" dirty="0" err="1">
              <a:solidFill>
                <a:schemeClr val="dk1"/>
              </a:solidFill>
              <a:uFillTx/>
              <a:latin typeface="Arial"/>
              <a:cs typeface="Arial"/>
            </a:endParaRPr>
          </a:p>
          <a:p>
            <a:pPr marL="170815" indent="-170815" defTabSz="914400">
              <a:lnSpc>
                <a:spcPct val="100000"/>
              </a:lnSpc>
              <a:buClr>
                <a:srgbClr val="000000"/>
              </a:buClr>
              <a:buFont typeface="Arial"/>
              <a:buChar char="•"/>
            </a:pPr>
            <a:r>
              <a:rPr lang="fr-FR" sz="1200" b="0" u="none" strike="noStrike" dirty="0">
                <a:solidFill>
                  <a:schemeClr val="dk1"/>
                </a:solidFill>
                <a:uFillTx/>
                <a:latin typeface="Arial"/>
                <a:ea typeface="Arial"/>
              </a:rPr>
              <a:t>Passage à </a:t>
            </a:r>
            <a:r>
              <a:rPr lang="fr-FR" sz="1200" b="0" u="none" strike="noStrike" dirty="0" err="1">
                <a:solidFill>
                  <a:schemeClr val="dk1"/>
                </a:solidFill>
                <a:uFillTx/>
                <a:latin typeface="Arial"/>
                <a:ea typeface="Arial"/>
              </a:rPr>
              <a:t>kubebernetes</a:t>
            </a:r>
            <a:r>
              <a:rPr lang="fr-FR" sz="1200" b="0" u="none" strike="noStrike" dirty="0">
                <a:solidFill>
                  <a:schemeClr val="dk1"/>
                </a:solidFill>
                <a:uFillTx/>
                <a:latin typeface="Arial"/>
                <a:ea typeface="Arial"/>
              </a:rPr>
              <a:t> pour la partie applicative</a:t>
            </a:r>
            <a:endParaRPr lang="fr-FR" sz="1200" b="0" u="none" strike="noStrike" dirty="0">
              <a:solidFill>
                <a:schemeClr val="dk1"/>
              </a:solidFill>
              <a:uFillTx/>
              <a:latin typeface="Arial"/>
              <a:cs typeface="Arial"/>
            </a:endParaRPr>
          </a:p>
          <a:p>
            <a:pPr defTabSz="914400">
              <a:lnSpc>
                <a:spcPct val="100000"/>
              </a:lnSpc>
            </a:pPr>
            <a:endParaRPr lang="fr-FR" sz="1100" b="0" u="none" strike="noStrike">
              <a:solidFill>
                <a:srgbClr val="000000"/>
              </a:solidFill>
              <a:uFillTx/>
              <a:latin typeface="Arial"/>
            </a:endParaRPr>
          </a:p>
        </p:txBody>
      </p:sp>
      <p:graphicFrame>
        <p:nvGraphicFramePr>
          <p:cNvPr id="169" name="Tableau 5"/>
          <p:cNvGraphicFramePr/>
          <p:nvPr>
            <p:extLst>
              <p:ext uri="{D42A27DB-BD31-4B8C-83A1-F6EECF244321}">
                <p14:modId xmlns:p14="http://schemas.microsoft.com/office/powerpoint/2010/main" val="2288185254"/>
              </p:ext>
            </p:extLst>
          </p:nvPr>
        </p:nvGraphicFramePr>
        <p:xfrm>
          <a:off x="540363" y="2055823"/>
          <a:ext cx="8271000" cy="1465440"/>
        </p:xfrm>
        <a:graphic>
          <a:graphicData uri="http://schemas.openxmlformats.org/drawingml/2006/table">
            <a:tbl>
              <a:tblPr/>
              <a:tblGrid>
                <a:gridCol w="1654200">
                  <a:extLst>
                    <a:ext uri="{9D8B030D-6E8A-4147-A177-3AD203B41FA5}">
                      <a16:colId xmlns:a16="http://schemas.microsoft.com/office/drawing/2014/main" val="20000"/>
                    </a:ext>
                  </a:extLst>
                </a:gridCol>
                <a:gridCol w="1654200">
                  <a:extLst>
                    <a:ext uri="{9D8B030D-6E8A-4147-A177-3AD203B41FA5}">
                      <a16:colId xmlns:a16="http://schemas.microsoft.com/office/drawing/2014/main" val="20001"/>
                    </a:ext>
                  </a:extLst>
                </a:gridCol>
                <a:gridCol w="1654200">
                  <a:extLst>
                    <a:ext uri="{9D8B030D-6E8A-4147-A177-3AD203B41FA5}">
                      <a16:colId xmlns:a16="http://schemas.microsoft.com/office/drawing/2014/main" val="20002"/>
                    </a:ext>
                  </a:extLst>
                </a:gridCol>
                <a:gridCol w="1654200">
                  <a:extLst>
                    <a:ext uri="{9D8B030D-6E8A-4147-A177-3AD203B41FA5}">
                      <a16:colId xmlns:a16="http://schemas.microsoft.com/office/drawing/2014/main" val="20003"/>
                    </a:ext>
                  </a:extLst>
                </a:gridCol>
                <a:gridCol w="1654200">
                  <a:extLst>
                    <a:ext uri="{9D8B030D-6E8A-4147-A177-3AD203B41FA5}">
                      <a16:colId xmlns:a16="http://schemas.microsoft.com/office/drawing/2014/main" val="20004"/>
                    </a:ext>
                  </a:extLst>
                </a:gridCol>
              </a:tblGrid>
              <a:tr h="244080">
                <a:tc>
                  <a:txBody>
                    <a:bodyPr/>
                    <a:lstStyle/>
                    <a:p>
                      <a:pPr defTabSz="914400">
                        <a:lnSpc>
                          <a:spcPct val="100000"/>
                        </a:lnSpc>
                      </a:pPr>
                      <a:r>
                        <a:rPr lang="fr-FR" sz="1000" b="0" u="none" strike="noStrike" dirty="0">
                          <a:solidFill>
                            <a:schemeClr val="dk1"/>
                          </a:solidFill>
                          <a:uFillTx/>
                          <a:latin typeface="Arial"/>
                        </a:rPr>
                        <a:t>Environnement</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Nb </a:t>
                      </a:r>
                      <a:r>
                        <a:rPr lang="fr-FR" sz="1000" b="0" u="none" strike="noStrike" err="1">
                          <a:solidFill>
                            <a:schemeClr val="dk1"/>
                          </a:solidFill>
                          <a:uFillTx/>
                          <a:latin typeface="Arial"/>
                        </a:rPr>
                        <a:t>Pod</a:t>
                      </a:r>
                      <a:r>
                        <a:rPr lang="fr-FR" sz="1000" b="0" u="none" strike="noStrike" dirty="0">
                          <a:solidFill>
                            <a:schemeClr val="dk1"/>
                          </a:solidFill>
                          <a:uFillTx/>
                          <a:latin typeface="Arial"/>
                        </a:rPr>
                        <a:t> pour </a:t>
                      </a:r>
                      <a:r>
                        <a:rPr lang="fr-FR" sz="1600" b="1" u="none" strike="noStrike" dirty="0">
                          <a:solidFill>
                            <a:schemeClr val="dk1"/>
                          </a:solidFill>
                          <a:uFillTx/>
                          <a:latin typeface="Arial"/>
                        </a:rPr>
                        <a:t>6</a:t>
                      </a:r>
                      <a:r>
                        <a:rPr lang="fr-FR" sz="1000" b="0" u="none" strike="noStrike" dirty="0">
                          <a:solidFill>
                            <a:schemeClr val="dk1"/>
                          </a:solidFill>
                          <a:uFillTx/>
                          <a:latin typeface="Arial"/>
                        </a:rPr>
                        <a:t> VM</a:t>
                      </a:r>
                    </a:p>
                    <a:p>
                      <a:pPr lvl="0">
                        <a:lnSpc>
                          <a:spcPct val="100000"/>
                        </a:lnSpc>
                        <a:buNone/>
                      </a:pPr>
                      <a:r>
                        <a:rPr lang="fr-FR" sz="1000" b="0" i="0" u="none" strike="noStrike" noProof="0" dirty="0">
                          <a:solidFill>
                            <a:schemeClr val="dk1"/>
                          </a:solidFill>
                          <a:uFillTx/>
                          <a:latin typeface="Arial"/>
                        </a:rPr>
                        <a:t>(1 </a:t>
                      </a:r>
                      <a:r>
                        <a:rPr lang="fr-FR" sz="1000" b="0" i="0" u="none" strike="noStrike" noProof="0" dirty="0" err="1">
                          <a:solidFill>
                            <a:schemeClr val="dk1"/>
                          </a:solidFill>
                          <a:uFillTx/>
                          <a:latin typeface="Arial"/>
                        </a:rPr>
                        <a:t>pod</a:t>
                      </a:r>
                      <a:r>
                        <a:rPr lang="fr-FR" sz="1000" b="0" i="0" u="none" strike="noStrike" noProof="0" dirty="0">
                          <a:solidFill>
                            <a:schemeClr val="dk1"/>
                          </a:solidFill>
                          <a:uFillTx/>
                          <a:latin typeface="Arial"/>
                        </a:rPr>
                        <a:t>=1 appli)</a:t>
                      </a:r>
                      <a:endParaRPr lang="fr-FR" sz="1000" b="0" i="0" u="none" strike="noStrike" noProof="0"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fr-FR" sz="1000" b="0" u="none" strike="noStrike" dirty="0">
                          <a:solidFill>
                            <a:schemeClr val="dk1"/>
                          </a:solidFill>
                          <a:uFillTx/>
                          <a:latin typeface="Arial"/>
                        </a:rPr>
                        <a:t>Data Base sur VM</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err="1">
                          <a:solidFill>
                            <a:schemeClr val="dk1"/>
                          </a:solidFill>
                          <a:uFillTx/>
                          <a:latin typeface="Arial"/>
                        </a:rPr>
                        <a:t>CPUs</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RAM 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244080">
                <a:tc>
                  <a:txBody>
                    <a:bodyPr/>
                    <a:lstStyle/>
                    <a:p>
                      <a:pPr defTabSz="914400">
                        <a:lnSpc>
                          <a:spcPct val="100000"/>
                        </a:lnSpc>
                      </a:pPr>
                      <a:r>
                        <a:rPr lang="fr-FR" sz="1000" b="1" u="none" strike="noStrike" dirty="0" err="1">
                          <a:solidFill>
                            <a:schemeClr val="dk1"/>
                          </a:solidFill>
                          <a:uFillTx/>
                          <a:latin typeface="Arial"/>
                        </a:rPr>
                        <a:t>Developpement</a:t>
                      </a:r>
                      <a:endParaRPr lang="fr-FR" sz="1000" b="0" u="none" strike="noStrike" dirty="0" err="1">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4.5 / 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1.8 / 21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244080">
                <a:tc>
                  <a:txBody>
                    <a:bodyPr/>
                    <a:lstStyle/>
                    <a:p>
                      <a:pPr defTabSz="914400">
                        <a:lnSpc>
                          <a:spcPct val="100000"/>
                        </a:lnSpc>
                      </a:pPr>
                      <a:r>
                        <a:rPr lang="fr-FR" sz="1000" b="1" u="none" strike="noStrike" dirty="0">
                          <a:solidFill>
                            <a:schemeClr val="dk1"/>
                          </a:solidFill>
                          <a:uFillTx/>
                          <a:latin typeface="Arial"/>
                        </a:rPr>
                        <a:t>Recette</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4.5 / 22</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noStrike" dirty="0">
                          <a:solidFill>
                            <a:schemeClr val="dk1"/>
                          </a:solidFill>
                          <a:uFillTx/>
                          <a:latin typeface="Arial"/>
                        </a:rPr>
                        <a:t>1.8 / 21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244080">
                <a:tc>
                  <a:txBody>
                    <a:bodyPr/>
                    <a:lstStyle/>
                    <a:p>
                      <a:pPr defTabSz="914400">
                        <a:lnSpc>
                          <a:spcPct val="100000"/>
                        </a:lnSpc>
                      </a:pPr>
                      <a:r>
                        <a:rPr lang="fr-FR" sz="1000" b="1" u="none" strike="sngStrike" dirty="0">
                          <a:solidFill>
                            <a:schemeClr val="dk1"/>
                          </a:solidFill>
                          <a:uFillTx/>
                          <a:latin typeface="Arial"/>
                        </a:rPr>
                        <a:t>Recette2</a:t>
                      </a:r>
                      <a:endParaRPr lang="fr-FR" sz="1000" b="0" u="none" strike="sngStrike" dirty="0">
                        <a:solidFill>
                          <a:schemeClr val="dk1"/>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4</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1</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7</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0" u="none" strike="sngStrike" dirty="0">
                          <a:solidFill>
                            <a:schemeClr val="dk1"/>
                          </a:solidFill>
                          <a:uFillTx/>
                          <a:latin typeface="Arial"/>
                        </a:rPr>
                        <a:t>1 / 12 Go</a:t>
                      </a: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245520">
                <a:tc>
                  <a:txBody>
                    <a:bodyPr/>
                    <a:lstStyle/>
                    <a:p>
                      <a:pPr defTabSz="914400">
                        <a:lnSpc>
                          <a:spcPct val="100000"/>
                        </a:lnSpc>
                      </a:pPr>
                      <a:r>
                        <a:rPr lang="fr-FR" sz="1000" b="1" u="none" strike="noStrike" dirty="0">
                          <a:solidFill>
                            <a:schemeClr val="dk1"/>
                          </a:solidFill>
                          <a:uFillTx/>
                          <a:latin typeface="Arial"/>
                        </a:rPr>
                        <a:t>Total</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20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0</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16 / 44</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pPr>
                      <a:r>
                        <a:rPr lang="fr-FR" sz="1000" b="1" u="none" strike="noStrike" dirty="0">
                          <a:solidFill>
                            <a:schemeClr val="dk1"/>
                          </a:solidFill>
                          <a:uFillTx/>
                          <a:latin typeface="Arial"/>
                        </a:rPr>
                        <a:t>4,6 / 42 Go</a:t>
                      </a:r>
                      <a:endParaRPr lang="fr-FR" sz="1000" b="0" u="none" strike="noStrike" dirty="0">
                        <a:solidFill>
                          <a:srgbClr val="000000"/>
                        </a:solidFill>
                        <a:uFillTx/>
                        <a:latin typeface="Arial"/>
                      </a:endParaRPr>
                    </a:p>
                  </a:txBody>
                  <a:tcPr marL="95040" marR="950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bl>
          </a:graphicData>
        </a:graphic>
      </p:graphicFrame>
      <p:sp>
        <p:nvSpPr>
          <p:cNvPr id="170" name="ZoneTexte 66"/>
          <p:cNvSpPr/>
          <p:nvPr/>
        </p:nvSpPr>
        <p:spPr>
          <a:xfrm>
            <a:off x="464400" y="1703671"/>
            <a:ext cx="7941311"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Usage reporté sur Kube avec un cluster composé de 6 noeuds (6 VM) / BarMetal</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1" name="ZoneTexte 68"/>
          <p:cNvSpPr/>
          <p:nvPr/>
        </p:nvSpPr>
        <p:spPr>
          <a:xfrm>
            <a:off x="464400" y="3521880"/>
            <a:ext cx="396036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Ressources provisionnées plus proches de l'usage réel</a:t>
            </a:r>
            <a:endParaRPr lang="fr-FR" sz="1200" b="0" u="none" strike="noStrike">
              <a:solidFill>
                <a:srgbClr val="000000"/>
              </a:solidFill>
              <a:uFillTx/>
              <a:latin typeface="Arial"/>
            </a:endParaRPr>
          </a:p>
        </p:txBody>
      </p:sp>
    </p:spTree>
  </p:cSld>
  <p:clrMapOvr>
    <a:masterClrMapping/>
  </p:clrMapOvr>
  <p:transition>
    <p:blinds/>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ea typeface="Microsoft YaHei"/>
              </a:rPr>
              <a:t>Vers plus de numérique responsable... </a:t>
            </a:r>
            <a:br>
              <a:rPr sz="2550"/>
            </a:br>
            <a:r>
              <a:rPr lang="fr-FR" sz="2550" b="1" u="none" strike="noStrike">
                <a:solidFill>
                  <a:schemeClr val="dk1"/>
                </a:solidFill>
                <a:uFillTx/>
                <a:latin typeface="Arial"/>
                <a:ea typeface="Microsoft YaHei"/>
              </a:rPr>
              <a:t>Encore plus loin ?</a:t>
            </a:r>
            <a:endParaRPr lang="fr-FR" sz="2550" b="0" u="none" strike="noStrike">
              <a:solidFill>
                <a:srgbClr val="000000"/>
              </a:solidFill>
              <a:uFillTx/>
              <a:latin typeface="Arial"/>
            </a:endParaRPr>
          </a:p>
        </p:txBody>
      </p:sp>
      <p:sp>
        <p:nvSpPr>
          <p:cNvPr id="173"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C54E3A2-CB8D-4C33-AA59-FD4F397E8E7B}" type="slidenum">
              <a:rPr lang="fr-FR" sz="750" b="1" u="none" strike="noStrike">
                <a:solidFill>
                  <a:schemeClr val="dk1"/>
                </a:solidFill>
                <a:uFillTx/>
                <a:latin typeface="Arial"/>
              </a:rPr>
              <a:t>143</a:t>
            </a:fld>
            <a:endParaRPr lang="fr-FR" sz="750" b="0" u="none" strike="noStrike">
              <a:solidFill>
                <a:srgbClr val="000000"/>
              </a:solidFill>
              <a:uFillTx/>
              <a:latin typeface="Times New Roman"/>
            </a:endParaRPr>
          </a:p>
        </p:txBody>
      </p:sp>
      <p:sp>
        <p:nvSpPr>
          <p:cNvPr id="174"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5" name="Image 33" descr="IT : 5 bonnes pratiques pour une démarche plus écoresponsable"/>
          <p:cNvPicPr/>
          <p:nvPr/>
        </p:nvPicPr>
        <p:blipFill>
          <a:blip r:embed="rId2"/>
          <a:stretch/>
        </p:blipFill>
        <p:spPr>
          <a:xfrm>
            <a:off x="8317800" y="192960"/>
            <a:ext cx="597960" cy="817200"/>
          </a:xfrm>
          <a:prstGeom prst="rect">
            <a:avLst/>
          </a:prstGeom>
          <a:noFill/>
          <a:ln w="0">
            <a:noFill/>
          </a:ln>
        </p:spPr>
      </p:pic>
      <p:sp>
        <p:nvSpPr>
          <p:cNvPr id="176" name="ZoneTexte 73"/>
          <p:cNvSpPr/>
          <p:nvPr/>
        </p:nvSpPr>
        <p:spPr>
          <a:xfrm>
            <a:off x="1157400" y="894240"/>
            <a:ext cx="67035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Question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la nuit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developpement le weekend ?</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A-t-on besoin des environnements de recette le weekend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en-US" sz="1200" b="1" u="none" strike="noStrike">
                <a:solidFill>
                  <a:schemeClr val="dk1"/>
                </a:solidFill>
                <a:uFillTx/>
                <a:latin typeface="Arial"/>
                <a:ea typeface="DejaVu Sans"/>
              </a:rPr>
              <a:t>... réponse simple...</a:t>
            </a:r>
            <a:endParaRPr lang="fr-FR" sz="1200" b="0" u="none" strike="noStrike">
              <a:solidFill>
                <a:srgbClr val="000000"/>
              </a:solidFill>
              <a:uFillTx/>
              <a:latin typeface="Arial"/>
            </a:endParaRPr>
          </a:p>
          <a:p>
            <a:pPr defTabSz="914400">
              <a:lnSpc>
                <a:spcPct val="100000"/>
              </a:lnSpc>
            </a:pPr>
            <a:r>
              <a:rPr lang="en-US" sz="1800" b="1" i="1" u="none" strike="noStrike">
                <a:solidFill>
                  <a:schemeClr val="dk1"/>
                </a:solidFill>
                <a:uFillTx/>
                <a:latin typeface="Arial"/>
                <a:ea typeface="DejaVu Sans"/>
              </a:rPr>
              <a:t>!!! NON !!!</a:t>
            </a:r>
            <a:endParaRPr lang="fr-FR" sz="18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
        <p:nvSpPr>
          <p:cNvPr id="177" name="ZoneTexte 74"/>
          <p:cNvSpPr/>
          <p:nvPr/>
        </p:nvSpPr>
        <p:spPr>
          <a:xfrm>
            <a:off x="1185840" y="2771640"/>
            <a:ext cx="560340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1" u="none" strike="noStrike">
                <a:solidFill>
                  <a:schemeClr val="dk1"/>
                </a:solidFill>
                <a:uFillTx/>
                <a:latin typeface="Arial"/>
                <a:ea typeface="DejaVu Sans"/>
              </a:rPr>
              <a:t>... solution simple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3"/>
              </a:rPr>
              <a:t>Usage de l'infrastructure as-code</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Argo-cd</a:t>
            </a:r>
            <a:endParaRPr lang="fr-FR" sz="1200" b="0" u="none" strike="noStrike">
              <a:solidFill>
                <a:srgbClr val="000000"/>
              </a:solidFill>
              <a:uFillTx/>
              <a:latin typeface="Arial"/>
            </a:endParaRPr>
          </a:p>
          <a:p>
            <a:pPr marL="171360" indent="-171360" defTabSz="914400">
              <a:lnSpc>
                <a:spcPct val="100000"/>
              </a:lnSpc>
              <a:buClr>
                <a:srgbClr val="000000"/>
              </a:buClr>
              <a:buFont typeface="Arial"/>
              <a:buChar char="•"/>
            </a:pPr>
            <a:r>
              <a:rPr lang="en-US" sz="1200" b="0" u="sng" strike="noStrike">
                <a:solidFill>
                  <a:schemeClr val="dk1"/>
                </a:solidFill>
                <a:uFillTx/>
                <a:latin typeface="Arial"/>
                <a:ea typeface="DejaVu Sans"/>
                <a:hlinkClick r:id="rId4"/>
              </a:rPr>
              <a:t>Commit "planifié"</a:t>
            </a:r>
            <a:r>
              <a:rPr lang="en-US" sz="1200" b="0" u="none" strike="noStrike">
                <a:solidFill>
                  <a:schemeClr val="dk1"/>
                </a:solidFill>
                <a:uFillTx/>
                <a:latin typeface="Arial"/>
                <a:ea typeface="DejaVu Sans"/>
              </a:rPr>
              <a:t> sur le dépôt pour retirer / restaurer les environnements</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developpement</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recette</a:t>
            </a:r>
            <a:endParaRPr lang="fr-FR" sz="1200" b="0" u="none" strike="noStrike">
              <a:solidFill>
                <a:srgbClr val="000000"/>
              </a:solidFill>
              <a:uFillTx/>
              <a:latin typeface="Arial"/>
            </a:endParaRPr>
          </a:p>
          <a:p>
            <a:pPr marL="628560" lvl="1" indent="-171360" defTabSz="914400">
              <a:lnSpc>
                <a:spcPct val="100000"/>
              </a:lnSpc>
              <a:buClr>
                <a:srgbClr val="000000"/>
              </a:buClr>
              <a:buFont typeface="Arial"/>
              <a:buChar char="•"/>
            </a:pPr>
            <a:r>
              <a:rPr lang="en-US" sz="1200" b="0" u="none" strike="noStrike">
                <a:solidFill>
                  <a:schemeClr val="dk1"/>
                </a:solidFill>
                <a:uFillTx/>
                <a:latin typeface="Arial"/>
                <a:ea typeface="DejaVu Sans"/>
              </a:rPr>
              <a:t>de prod ?</a:t>
            </a:r>
            <a:endParaRPr lang="fr-FR" sz="1200" b="0" u="none" strike="noStrike">
              <a:solidFill>
                <a:srgbClr val="000000"/>
              </a:solidFill>
              <a:uFillTx/>
              <a:latin typeface="Arial"/>
            </a:endParaRPr>
          </a:p>
        </p:txBody>
      </p:sp>
      <p:sp>
        <p:nvSpPr>
          <p:cNvPr id="178" name="ZoneTexte 75"/>
          <p:cNvSpPr/>
          <p:nvPr/>
        </p:nvSpPr>
        <p:spPr>
          <a:xfrm>
            <a:off x="321480" y="4414680"/>
            <a:ext cx="48034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@Copyright : </a:t>
            </a:r>
            <a:endParaRPr lang="fr-FR" sz="800" b="0" u="none" strike="noStrike">
              <a:solidFill>
                <a:srgbClr val="000000"/>
              </a:solidFill>
              <a:uFillTx/>
              <a:latin typeface="Arial"/>
            </a:endParaRPr>
          </a:p>
          <a:p>
            <a:pPr marL="171360" indent="-171360" defTabSz="914400">
              <a:lnSpc>
                <a:spcPct val="100000"/>
              </a:lnSpc>
              <a:buClr>
                <a:srgbClr val="1B1D22"/>
              </a:buClr>
              <a:buFont typeface="Arial"/>
              <a:buChar char="•"/>
            </a:pPr>
            <a:r>
              <a:rPr lang="fr-FR" sz="800" b="0" u="none" strike="noStrike">
                <a:solidFill>
                  <a:srgbClr val="1B1D22"/>
                </a:solidFill>
                <a:uFillTx/>
                <a:latin typeface="Arial"/>
                <a:ea typeface="Arial"/>
              </a:rPr>
              <a:t>Laurent Caouissin – INSEE - SNDIL</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Tree>
  </p:cSld>
  <p:clrMapOvr>
    <a:masterClrMapping/>
  </p:clrMapOvr>
  <p:transition>
    <p:blinds/>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4CE70-A627-C69C-B2B0-7FD50293A343}"/>
              </a:ext>
            </a:extLst>
          </p:cNvPr>
          <p:cNvSpPr>
            <a:spLocks noGrp="1"/>
          </p:cNvSpPr>
          <p:nvPr>
            <p:ph type="ftr" idx="43"/>
          </p:nvPr>
        </p:nvSpPr>
        <p:spPr/>
        <p:txBody>
          <a:bodyPr/>
          <a:lstStyle/>
          <a:p>
            <a:r>
              <a:rPr lang="en-US"/>
              <a:t>Footer</a:t>
            </a:r>
          </a:p>
        </p:txBody>
      </p:sp>
      <p:sp>
        <p:nvSpPr>
          <p:cNvPr id="5" name="Slide Number Placeholder 4">
            <a:extLst>
              <a:ext uri="{FF2B5EF4-FFF2-40B4-BE49-F238E27FC236}">
                <a16:creationId xmlns:a16="http://schemas.microsoft.com/office/drawing/2014/main" id="{902D9CBB-D514-C8CE-1DCB-9F327EC60084}"/>
              </a:ext>
            </a:extLst>
          </p:cNvPr>
          <p:cNvSpPr>
            <a:spLocks noGrp="1"/>
          </p:cNvSpPr>
          <p:nvPr>
            <p:ph type="sldNum" idx="44"/>
          </p:nvPr>
        </p:nvSpPr>
        <p:spPr/>
        <p:txBody>
          <a:bodyPr/>
          <a:lstStyle/>
          <a:p>
            <a:fld id="{BB7124FE-2BD2-4EC9-8098-1B75B496FD28}" type="slidenum">
              <a:rPr lang="en-US"/>
              <a:t>144</a:t>
            </a:fld>
            <a:endParaRPr lang="en-US"/>
          </a:p>
        </p:txBody>
      </p:sp>
      <p:sp>
        <p:nvSpPr>
          <p:cNvPr id="6" name="Date Placeholder 5">
            <a:extLst>
              <a:ext uri="{FF2B5EF4-FFF2-40B4-BE49-F238E27FC236}">
                <a16:creationId xmlns:a16="http://schemas.microsoft.com/office/drawing/2014/main" id="{67ABE9E2-75EF-057E-46A1-C18551B0846A}"/>
              </a:ext>
            </a:extLst>
          </p:cNvPr>
          <p:cNvSpPr>
            <a:spLocks noGrp="1"/>
          </p:cNvSpPr>
          <p:nvPr>
            <p:ph type="dt" idx="45"/>
          </p:nvPr>
        </p:nvSpPr>
        <p:spPr/>
        <p:txBody>
          <a:bodyPr/>
          <a:lstStyle/>
          <a:p>
            <a:endParaRPr lang="en-US"/>
          </a:p>
        </p:txBody>
      </p:sp>
      <p:sp>
        <p:nvSpPr>
          <p:cNvPr id="8" name="PlaceHolder 1">
            <a:extLst>
              <a:ext uri="{FF2B5EF4-FFF2-40B4-BE49-F238E27FC236}">
                <a16:creationId xmlns:a16="http://schemas.microsoft.com/office/drawing/2014/main" id="{076F1A2D-26CB-8DED-AB1E-D5EA69120D15}"/>
              </a:ext>
            </a:extLst>
          </p:cNvPr>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a:tabLst>
                <a:tab pos="0" algn="l"/>
              </a:tabLst>
            </a:pPr>
            <a:r>
              <a:rPr lang="fr-FR">
                <a:solidFill>
                  <a:schemeClr val="dk1"/>
                </a:solidFill>
                <a:latin typeface="Arial"/>
                <a:ea typeface="Microsoft YaHei"/>
              </a:rPr>
              <a:t>Sources de bonnes pratiques</a:t>
            </a:r>
            <a:endParaRPr lang="fr-FR" b="0">
              <a:solidFill>
                <a:schemeClr val="dk1"/>
              </a:solidFill>
              <a:cs typeface="Arial"/>
            </a:endParaRPr>
          </a:p>
        </p:txBody>
      </p:sp>
      <p:sp>
        <p:nvSpPr>
          <p:cNvPr id="10" name="TextBox 9">
            <a:extLst>
              <a:ext uri="{FF2B5EF4-FFF2-40B4-BE49-F238E27FC236}">
                <a16:creationId xmlns:a16="http://schemas.microsoft.com/office/drawing/2014/main" id="{F5498327-33D5-038E-7F29-E0017B9C56F6}"/>
              </a:ext>
            </a:extLst>
          </p:cNvPr>
          <p:cNvSpPr txBox="1"/>
          <p:nvPr/>
        </p:nvSpPr>
        <p:spPr>
          <a:xfrm>
            <a:off x="429165" y="1081536"/>
            <a:ext cx="8704770"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3210" indent="-283210">
              <a:buFont typeface="Arial"/>
              <a:buChar char="•"/>
            </a:pPr>
            <a:r>
              <a:rPr lang="fr-FR" sz="1600" b="1" dirty="0"/>
              <a:t>W3C : </a:t>
            </a:r>
            <a:r>
              <a:rPr lang="fr-FR" sz="1600" b="1" dirty="0" err="1"/>
              <a:t>Sustainable</a:t>
            </a:r>
            <a:r>
              <a:rPr lang="fr-FR" sz="1600" b="1" dirty="0"/>
              <a:t> Web </a:t>
            </a:r>
            <a:endParaRPr lang="en-US" dirty="0"/>
          </a:p>
          <a:p>
            <a:pPr marL="466090" indent="-283210">
              <a:buFont typeface="Arial"/>
              <a:buChar char="•"/>
            </a:pPr>
            <a:r>
              <a:rPr lang="fr-FR" sz="1500" dirty="0">
                <a:hlinkClick r:id="rId2"/>
              </a:rPr>
              <a:t>https://w3c.github.io/sustainableweb-wsg/</a:t>
            </a:r>
            <a:endParaRPr lang="fr-FR" sz="1500" dirty="0">
              <a:cs typeface="Arial"/>
              <a:hlinkClick r:id="rId2"/>
            </a:endParaRPr>
          </a:p>
          <a:p>
            <a:pPr marL="182880"/>
            <a:endParaRPr lang="fr-FR"/>
          </a:p>
          <a:p>
            <a:pPr marL="283210" indent="-283210">
              <a:buFont typeface="Arial"/>
              <a:buChar char="•"/>
            </a:pPr>
            <a:r>
              <a:rPr lang="fr-FR" sz="1600" b="1" dirty="0"/>
              <a:t>API Green Score</a:t>
            </a:r>
            <a:endParaRPr lang="fr-FR" sz="1600" b="1" dirty="0">
              <a:cs typeface="Arial"/>
            </a:endParaRPr>
          </a:p>
          <a:p>
            <a:pPr marL="466090" indent="-283210">
              <a:buFont typeface="Arial"/>
              <a:buChar char="•"/>
            </a:pPr>
            <a:r>
              <a:rPr lang="fr-FR" sz="1500" dirty="0">
                <a:hlinkClick r:id="rId3"/>
              </a:rPr>
              <a:t>https://github.com/API-Green-Score/APIGreenScore?tab=readme-ov-file</a:t>
            </a:r>
            <a:endParaRPr lang="fr-FR" sz="1500" dirty="0">
              <a:cs typeface="Arial"/>
              <a:hlinkClick r:id="rId3"/>
            </a:endParaRPr>
          </a:p>
          <a:p>
            <a:pPr marL="466090" indent="-283210"/>
            <a:endParaRPr lang="fr-FR">
              <a:cs typeface="Arial"/>
            </a:endParaRPr>
          </a:p>
          <a:p>
            <a:pPr marL="283210" indent="-283210">
              <a:buFont typeface="Arial"/>
              <a:buChar char="•"/>
            </a:pPr>
            <a:r>
              <a:rPr lang="fr-FR" sz="1600" b="1" dirty="0"/>
              <a:t>Data Carbon Ladder</a:t>
            </a:r>
            <a:endParaRPr lang="fr-FR" sz="1600" b="1" dirty="0">
              <a:cs typeface="Arial"/>
            </a:endParaRPr>
          </a:p>
          <a:p>
            <a:r>
              <a:rPr lang="fr-FR" sz="1500" dirty="0">
                <a:hlinkClick r:id="rId4"/>
              </a:rPr>
              <a:t>https://digitaldecarb.org/data-carbon-ladder/</a:t>
            </a:r>
          </a:p>
          <a:p>
            <a:endParaRPr lang="fr-FR" sz="1500" dirty="0">
              <a:cs typeface="Arial"/>
            </a:endParaRPr>
          </a:p>
          <a:p>
            <a:pPr marL="285750" indent="-285750">
              <a:buFont typeface="Arial,Sans-Serif"/>
              <a:buChar char="•"/>
            </a:pPr>
            <a:r>
              <a:rPr lang="fr-FR" sz="1600" b="1" dirty="0"/>
              <a:t>Bonus : </a:t>
            </a:r>
            <a:r>
              <a:rPr lang="fr-FR" sz="900" dirty="0">
                <a:ea typeface="+mn-lt"/>
                <a:cs typeface="+mn-lt"/>
              </a:rPr>
              <a:t>La </a:t>
            </a:r>
            <a:r>
              <a:rPr lang="fr-FR" sz="900" b="1" dirty="0">
                <a:ea typeface="+mn-lt"/>
                <a:cs typeface="+mn-lt"/>
              </a:rPr>
              <a:t>Fresque du Numérique</a:t>
            </a:r>
            <a:r>
              <a:rPr lang="fr-FR" sz="900" dirty="0">
                <a:ea typeface="+mn-lt"/>
                <a:cs typeface="+mn-lt"/>
              </a:rPr>
              <a:t> est un </a:t>
            </a:r>
            <a:r>
              <a:rPr lang="fr-FR" sz="900" b="1" dirty="0">
                <a:ea typeface="+mn-lt"/>
                <a:cs typeface="+mn-lt"/>
              </a:rPr>
              <a:t>atelier collaboratif et ludique</a:t>
            </a:r>
            <a:r>
              <a:rPr lang="fr-FR" sz="900" dirty="0">
                <a:ea typeface="+mn-lt"/>
                <a:cs typeface="+mn-lt"/>
              </a:rPr>
              <a:t> qui a pour but de </a:t>
            </a:r>
            <a:r>
              <a:rPr lang="fr-FR" sz="900" b="1" dirty="0">
                <a:ea typeface="+mn-lt"/>
                <a:cs typeface="+mn-lt"/>
              </a:rPr>
              <a:t>sensibiliser aux enjeux environnementaux du numérique</a:t>
            </a:r>
            <a:r>
              <a:rPr lang="fr-FR" sz="900" dirty="0">
                <a:ea typeface="+mn-lt"/>
                <a:cs typeface="+mn-lt"/>
              </a:rPr>
              <a:t>.</a:t>
            </a:r>
            <a:endParaRPr lang="en-US" sz="900" b="1" dirty="0">
              <a:cs typeface="Arial"/>
            </a:endParaRPr>
          </a:p>
          <a:p>
            <a:r>
              <a:rPr lang="fr-FR" sz="1200" dirty="0">
                <a:cs typeface="Arial"/>
                <a:hlinkClick r:id="rId5">
                  <a:extLst>
                    <a:ext uri="{A12FA001-AC4F-418D-AE19-62706E023703}">
                      <ahyp:hlinkClr xmlns:ahyp="http://schemas.microsoft.com/office/drawing/2018/hyperlinkcolor" val="tx"/>
                    </a:ext>
                  </a:extLst>
                </a:hlinkClick>
              </a:rPr>
              <a:t>https://www.fresquedunumerique.org/</a:t>
            </a:r>
            <a:r>
              <a:rPr lang="fr-FR" sz="1200" dirty="0">
                <a:solidFill>
                  <a:schemeClr val="dk1"/>
                </a:solidFill>
                <a:cs typeface="Arial"/>
              </a:rPr>
              <a:t> </a:t>
            </a:r>
            <a:endParaRPr lang="en-US" sz="1200">
              <a:solidFill>
                <a:schemeClr val="dk1"/>
              </a:solidFill>
              <a:cs typeface="Arial"/>
            </a:endParaRPr>
          </a:p>
          <a:p>
            <a:endParaRPr lang="fr-FR" sz="1500" dirty="0">
              <a:cs typeface="Arial"/>
            </a:endParaRPr>
          </a:p>
        </p:txBody>
      </p:sp>
    </p:spTree>
    <p:extLst>
      <p:ext uri="{BB962C8B-B14F-4D97-AF65-F5344CB8AC3E}">
        <p14:creationId xmlns:p14="http://schemas.microsoft.com/office/powerpoint/2010/main" val="1655433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145</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Bonnes pratiques lambda</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650990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E8A-580B-F319-8474-ECB728854F9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3715988F-FA18-A97E-E8BC-DFC9B57CDCB2}"/>
              </a:ext>
            </a:extLst>
          </p:cNvPr>
          <p:cNvSpPr>
            <a:spLocks noGrp="1" noChangeArrowheads="1"/>
          </p:cNvSpPr>
          <p:nvPr>
            <p:ph type="title"/>
          </p:nvPr>
        </p:nvSpPr>
        <p:spPr>
          <a:xfrm>
            <a:off x="1968104" y="272654"/>
            <a:ext cx="5844778" cy="434578"/>
          </a:xfrm>
        </p:spPr>
        <p:txBody>
          <a:bodyPr/>
          <a:lstStyle/>
          <a:p>
            <a:r>
              <a:rPr lang="fr-FR" altLang="fr-FR"/>
              <a:t>Historique des lambdas expressions</a:t>
            </a:r>
          </a:p>
        </p:txBody>
      </p:sp>
      <p:sp>
        <p:nvSpPr>
          <p:cNvPr id="101381" name="Rectangle 3">
            <a:extLst>
              <a:ext uri="{FF2B5EF4-FFF2-40B4-BE49-F238E27FC236}">
                <a16:creationId xmlns:a16="http://schemas.microsoft.com/office/drawing/2014/main" id="{DC48CD9B-B3D0-88CD-8740-D87FBE44A811}"/>
              </a:ext>
            </a:extLst>
          </p:cNvPr>
          <p:cNvSpPr>
            <a:spLocks noGrp="1" noChangeArrowheads="1"/>
          </p:cNvSpPr>
          <p:nvPr>
            <p:ph type="body" idx="1"/>
          </p:nvPr>
        </p:nvSpPr>
        <p:spPr>
          <a:xfrm>
            <a:off x="323528" y="987574"/>
            <a:ext cx="8784976" cy="3822551"/>
          </a:xfrm>
        </p:spPr>
        <p:txBody>
          <a:bodyPr/>
          <a:lstStyle/>
          <a:p>
            <a:pPr marL="285750" indent="-285750">
              <a:buFont typeface="Arial" pitchFamily="34" charset="0"/>
              <a:buChar char="•"/>
            </a:pPr>
            <a:r>
              <a:rPr lang="fr-FR" sz="1500">
                <a:ea typeface="+mn-lt"/>
                <a:cs typeface="+mn-lt"/>
              </a:rPr>
              <a:t>Les expressions lambda sont un concept mathématique fondamental qui a été adopté par de nombreux langages de programmation, y compris Python et Java. Bien que Python ait intégré les expressions lambda très tôt dans son développement, Java les a introduites plus tard, avec Java 8.</a:t>
            </a:r>
            <a:endParaRPr lang="en-US" sz="1500">
              <a:ea typeface="+mn-lt"/>
              <a:cs typeface="+mn-lt"/>
            </a:endParaRPr>
          </a:p>
          <a:p>
            <a:pPr marL="285750" indent="-285750">
              <a:buFont typeface="Arial" pitchFamily="34" charset="0"/>
              <a:buChar char="•"/>
            </a:pPr>
            <a:endParaRPr lang="fr-FR" sz="1600">
              <a:cs typeface="Arial"/>
            </a:endParaRPr>
          </a:p>
          <a:p>
            <a:pPr marL="285750" indent="-285750">
              <a:buFont typeface="Arial"/>
              <a:buChar char="•"/>
            </a:pPr>
            <a:r>
              <a:rPr lang="fr-FR" sz="1600" b="1">
                <a:ea typeface="+mn-lt"/>
                <a:cs typeface="+mn-lt"/>
              </a:rPr>
              <a:t>Objectifs et utilisations :</a:t>
            </a:r>
            <a:r>
              <a:rPr lang="fr-FR" sz="1600">
                <a:ea typeface="+mn-lt"/>
                <a:cs typeface="+mn-lt"/>
              </a:rPr>
              <a:t> </a:t>
            </a:r>
            <a:r>
              <a:rPr lang="fr-FR" sz="1500">
                <a:ea typeface="+mn-lt"/>
                <a:cs typeface="+mn-lt"/>
              </a:rPr>
              <a:t>Bien que la syntaxe et certaines utilisations puissent varier légèrement d'un langage à l'autre, l'objectif fondamental des expressions lambda reste le même : créer des fonctions anonymes et concises.</a:t>
            </a:r>
            <a:endParaRPr lang="fr-FR">
              <a:cs typeface="Arial"/>
            </a:endParaRPr>
          </a:p>
          <a:p>
            <a:endParaRPr lang="fr-FR" sz="1600">
              <a:cs typeface="Arial"/>
            </a:endParaRPr>
          </a:p>
        </p:txBody>
      </p:sp>
      <p:sp>
        <p:nvSpPr>
          <p:cNvPr id="6" name="Espace réservé du numéro de diapositive 21">
            <a:extLst>
              <a:ext uri="{FF2B5EF4-FFF2-40B4-BE49-F238E27FC236}">
                <a16:creationId xmlns:a16="http://schemas.microsoft.com/office/drawing/2014/main" id="{D8165C31-43DC-6D85-493D-AC6424FA45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146</a:t>
            </a:fld>
            <a:endParaRPr lang="fr-FR"/>
          </a:p>
        </p:txBody>
      </p:sp>
      <p:sp>
        <p:nvSpPr>
          <p:cNvPr id="7" name="Espace réservé du pied de page 7">
            <a:extLst>
              <a:ext uri="{FF2B5EF4-FFF2-40B4-BE49-F238E27FC236}">
                <a16:creationId xmlns:a16="http://schemas.microsoft.com/office/drawing/2014/main" id="{44735258-0E3C-11FA-45B3-31C9AFA707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1432463734"/>
      </p:ext>
    </p:extLst>
  </p:cSld>
  <p:clrMapOvr>
    <a:masterClrMapping/>
  </p:clrMapOvr>
  <p:transition>
    <p:blinds/>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01DAE-979F-A238-B3E8-63542D01BB02}"/>
            </a:ext>
          </a:extLst>
        </p:cNvPr>
        <p:cNvGrpSpPr/>
        <p:nvPr/>
      </p:nvGrpSpPr>
      <p:grpSpPr>
        <a:xfrm>
          <a:off x="0" y="0"/>
          <a:ext cx="0" cy="0"/>
          <a:chOff x="0" y="0"/>
          <a:chExt cx="0" cy="0"/>
        </a:xfrm>
      </p:grpSpPr>
      <p:sp>
        <p:nvSpPr>
          <p:cNvPr id="101380" name="Rectangle 2">
            <a:extLst>
              <a:ext uri="{FF2B5EF4-FFF2-40B4-BE49-F238E27FC236}">
                <a16:creationId xmlns:a16="http://schemas.microsoft.com/office/drawing/2014/main" id="{63560792-50C7-72B8-3B23-EF565AFC8FBE}"/>
              </a:ext>
            </a:extLst>
          </p:cNvPr>
          <p:cNvSpPr>
            <a:spLocks noGrp="1" noChangeArrowheads="1"/>
          </p:cNvSpPr>
          <p:nvPr>
            <p:ph type="title"/>
          </p:nvPr>
        </p:nvSpPr>
        <p:spPr>
          <a:xfrm>
            <a:off x="1968104" y="272654"/>
            <a:ext cx="5844778" cy="434578"/>
          </a:xfrm>
        </p:spPr>
        <p:txBody>
          <a:bodyPr/>
          <a:lstStyle/>
          <a:p>
            <a:r>
              <a:rPr lang="fr-FR" altLang="fr-FR" dirty="0"/>
              <a:t>Rapide rappel : avec et sans lambda</a:t>
            </a:r>
            <a:endParaRPr lang="en-US" dirty="0"/>
          </a:p>
        </p:txBody>
      </p:sp>
      <p:sp>
        <p:nvSpPr>
          <p:cNvPr id="6" name="Espace réservé du numéro de diapositive 21">
            <a:extLst>
              <a:ext uri="{FF2B5EF4-FFF2-40B4-BE49-F238E27FC236}">
                <a16:creationId xmlns:a16="http://schemas.microsoft.com/office/drawing/2014/main" id="{21F4A067-79B5-C5A6-3E60-25C9F16BDAB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147</a:t>
            </a:fld>
            <a:endParaRPr lang="fr-FR"/>
          </a:p>
        </p:txBody>
      </p:sp>
      <p:sp>
        <p:nvSpPr>
          <p:cNvPr id="7" name="Espace réservé du pied de page 7">
            <a:extLst>
              <a:ext uri="{FF2B5EF4-FFF2-40B4-BE49-F238E27FC236}">
                <a16:creationId xmlns:a16="http://schemas.microsoft.com/office/drawing/2014/main" id="{B54A8D05-F153-4C94-5FF5-81043297892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8" name="TextBox 7">
            <a:extLst>
              <a:ext uri="{FF2B5EF4-FFF2-40B4-BE49-F238E27FC236}">
                <a16:creationId xmlns:a16="http://schemas.microsoft.com/office/drawing/2014/main" id="{489100C9-30DB-2B2B-637D-081AC6D867AA}"/>
              </a:ext>
            </a:extLst>
          </p:cNvPr>
          <p:cNvSpPr txBox="1"/>
          <p:nvPr/>
        </p:nvSpPr>
        <p:spPr>
          <a:xfrm>
            <a:off x="323021" y="931794"/>
            <a:ext cx="519319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a:r>
              <a:rPr lang="fr-FR" sz="1000" kern="1200" dirty="0">
                <a:solidFill>
                  <a:srgbClr val="000000"/>
                </a:solidFill>
                <a:latin typeface="Consolas"/>
                <a:ea typeface="+mn-ea"/>
                <a:cs typeface="+mn-cs"/>
              </a:rPr>
              <a:t>List&lt;</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&gt;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 </a:t>
            </a:r>
            <a:r>
              <a:rPr lang="fr-FR" sz="1000" kern="1200" err="1">
                <a:solidFill>
                  <a:srgbClr val="000000"/>
                </a:solidFill>
                <a:latin typeface="Consolas"/>
                <a:ea typeface="+mn-ea"/>
                <a:cs typeface="+mn-cs"/>
              </a:rPr>
              <a:t>List.</a:t>
            </a:r>
            <a:r>
              <a:rPr lang="fr-FR" sz="1000" i="1" kern="1200" err="1">
                <a:solidFill>
                  <a:srgbClr val="000000"/>
                </a:solidFill>
                <a:latin typeface="Consolas"/>
                <a:ea typeface="+mn-ea"/>
                <a:cs typeface="+mn-cs"/>
              </a:rPr>
              <a:t>of</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20d),</a:t>
            </a:r>
            <a:endParaRPr lang="fr-FR" sz="1000" kern="1200" dirty="0">
              <a:solidFill>
                <a:srgbClr val="000000"/>
              </a:solidFill>
              <a:latin typeface="Consolas"/>
            </a:endParaRPr>
          </a:p>
          <a:p>
            <a:pPr marL="0" algn="l" rtl="0"/>
            <a:r>
              <a:rPr lang="fr-FR" sz="1000" b="1" kern="1200" dirty="0">
                <a:solidFill>
                  <a:srgbClr val="7F0055"/>
                </a:solidFill>
                <a:latin typeface="Consolas"/>
                <a:ea typeface="+mn-ea"/>
                <a:cs typeface="+mn-cs"/>
              </a:rPr>
              <a:t>   new</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"C1"</a:t>
            </a:r>
            <a:r>
              <a:rPr lang="fr-FR" sz="1000" kern="1200" dirty="0">
                <a:solidFill>
                  <a:srgbClr val="000000"/>
                </a:solidFill>
                <a:latin typeface="Consolas"/>
                <a:ea typeface="+mn-ea"/>
                <a:cs typeface="+mn-cs"/>
              </a:rPr>
              <a:t>, -10d));</a:t>
            </a:r>
            <a:endParaRPr lang="fr-FR" sz="1000" kern="1200" dirty="0">
              <a:solidFill>
                <a:srgbClr val="000000"/>
              </a:solidFill>
              <a:latin typeface="Consolas"/>
            </a:endParaRPr>
          </a:p>
          <a:p>
            <a:pPr marL="0" algn="l" rtl="0"/>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impérative : Comment ? On indique tout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 = 0;</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var count1 = 0;</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for</a:t>
            </a:r>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CompteBancaire</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3F7F5F"/>
                </a:solidFill>
                <a:latin typeface="Consolas"/>
                <a:ea typeface="+mn-ea"/>
                <a:cs typeface="+mn-cs"/>
              </a:rPr>
              <a:t>   // SI solde négatif</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   if</a:t>
            </a:r>
            <a:r>
              <a:rPr lang="fr-FR" sz="1000" kern="1200" dirty="0">
                <a:solidFill>
                  <a:srgbClr val="000000"/>
                </a:solidFill>
                <a:latin typeface="Consolas"/>
                <a:ea typeface="+mn-ea"/>
                <a:cs typeface="+mn-cs"/>
              </a:rPr>
              <a: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 {</a:t>
            </a:r>
            <a:endParaRPr lang="fr-FR" sz="1000" kern="1200" dirty="0">
              <a:solidFill>
                <a:srgbClr val="000000"/>
              </a:solidFill>
              <a:latin typeface="Consolas"/>
            </a:endParaRPr>
          </a:p>
          <a:p>
            <a:pPr marL="0" algn="l" rtl="0"/>
            <a:r>
              <a:rPr lang="fr-FR" sz="1000" kern="1200" dirty="0">
                <a:solidFill>
                  <a:srgbClr val="6A3E3E"/>
                </a:solidFill>
                <a:latin typeface="Consolas"/>
                <a:ea typeface="+mn-ea"/>
                <a:cs typeface="+mn-cs"/>
              </a:rPr>
              <a:t>      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"count1 sans </a:t>
            </a:r>
            <a:r>
              <a:rPr lang="fr-FR" sz="1000" kern="1200" err="1">
                <a:solidFill>
                  <a:srgbClr val="2A00FF"/>
                </a:solidFill>
                <a:latin typeface="Consolas"/>
                <a:ea typeface="+mn-ea"/>
                <a:cs typeface="+mn-cs"/>
              </a:rPr>
              <a:t>lamdba</a:t>
            </a:r>
            <a:r>
              <a:rPr lang="fr-FR" sz="1000" kern="1200" dirty="0">
                <a:solidFill>
                  <a:srgbClr val="2A00FF"/>
                </a:solidFill>
                <a:latin typeface="Consolas"/>
                <a:ea typeface="+mn-ea"/>
                <a:cs typeface="+mn-cs"/>
              </a:rPr>
              <a:t>="</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count1</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br>
              <a:rPr lang="fr-FR" sz="1000" kern="1200" dirty="0">
                <a:latin typeface="Consolas"/>
              </a:rPr>
            </a:br>
            <a:r>
              <a:rPr lang="fr-FR" sz="1000" kern="1200" dirty="0">
                <a:solidFill>
                  <a:srgbClr val="3F7F5F"/>
                </a:solidFill>
                <a:latin typeface="Consolas"/>
                <a:ea typeface="+mn-ea"/>
                <a:cs typeface="+mn-cs"/>
              </a:rPr>
              <a:t>//</a:t>
            </a:r>
            <a:endParaRPr lang="fr-FR" sz="1000" kern="1200" dirty="0">
              <a:solidFill>
                <a:srgbClr val="3F7F5F"/>
              </a:solidFill>
              <a:latin typeface="Consolas"/>
            </a:endParaRPr>
          </a:p>
          <a:p>
            <a:pPr marL="0" algn="l" rtl="0"/>
            <a:r>
              <a:rPr lang="fr-FR" sz="1000" kern="1200" dirty="0">
                <a:solidFill>
                  <a:srgbClr val="3F7F5F"/>
                </a:solidFill>
                <a:latin typeface="Consolas"/>
                <a:ea typeface="+mn-ea"/>
                <a:cs typeface="+mn-cs"/>
              </a:rPr>
              <a:t>// Programmation déclarative : Quoi ? On explicite par déclaration !</a:t>
            </a:r>
            <a:endParaRPr lang="fr-FR" sz="1000" kern="1200" dirty="0">
              <a:solidFill>
                <a:srgbClr val="3F7F5F"/>
              </a:solidFill>
              <a:latin typeface="Consolas"/>
            </a:endParaRPr>
          </a:p>
          <a:p>
            <a:pPr marL="0" algn="l" rtl="0"/>
            <a:r>
              <a:rPr lang="fr-FR" sz="1000" b="1" kern="1200" dirty="0">
                <a:solidFill>
                  <a:srgbClr val="7F0055"/>
                </a:solidFill>
                <a:latin typeface="Consolas"/>
                <a:ea typeface="+mn-ea"/>
                <a:cs typeface="+mn-cs"/>
              </a:rPr>
              <a:t>long</a:t>
            </a:r>
            <a:r>
              <a:rPr lang="fr-FR" sz="1000" kern="1200" dirty="0">
                <a:solidFill>
                  <a:srgbClr val="000000"/>
                </a:solidFill>
                <a:latin typeface="Consolas"/>
                <a:ea typeface="+mn-ea"/>
                <a:cs typeface="+mn-cs"/>
              </a:rPr>
              <a:t>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 = </a:t>
            </a:r>
            <a:r>
              <a:rPr lang="fr-FR" sz="1000" kern="1200" err="1">
                <a:solidFill>
                  <a:srgbClr val="6A3E3E"/>
                </a:solidFill>
                <a:latin typeface="Consolas"/>
                <a:ea typeface="+mn-ea"/>
                <a:cs typeface="+mn-cs"/>
              </a:rPr>
              <a:t>listCompteBancaire</a:t>
            </a:r>
            <a:r>
              <a:rPr lang="fr-FR" sz="1000" kern="1200" err="1">
                <a:solidFill>
                  <a:srgbClr val="000000"/>
                </a:solidFill>
                <a:latin typeface="Consolas"/>
                <a:ea typeface="+mn-ea"/>
                <a:cs typeface="+mn-cs"/>
              </a:rPr>
              <a:t>.stream</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a:t>
            </a:r>
            <a:r>
              <a:rPr lang="fr-FR" sz="1000" kern="1200" err="1">
                <a:solidFill>
                  <a:srgbClr val="000000"/>
                </a:solidFill>
                <a:latin typeface="Consolas"/>
                <a:ea typeface="+mn-ea"/>
                <a:cs typeface="+mn-cs"/>
              </a:rPr>
              <a:t>filter</a:t>
            </a:r>
            <a:r>
              <a:rPr lang="fr-FR" sz="1000" kern="1200" dirty="0">
                <a:solidFill>
                  <a:srgbClr val="000000"/>
                </a:solidFill>
                <a:latin typeface="Consolas"/>
                <a:ea typeface="+mn-ea"/>
                <a:cs typeface="+mn-cs"/>
              </a:rPr>
              <a:t>(</a:t>
            </a:r>
            <a:r>
              <a:rPr lang="fr-FR" sz="1000" kern="1200" err="1">
                <a:solidFill>
                  <a:srgbClr val="6A3E3E"/>
                </a:solidFill>
                <a:latin typeface="Consolas"/>
                <a:ea typeface="+mn-ea"/>
                <a:cs typeface="+mn-cs"/>
              </a:rPr>
              <a:t>compteBancaire</a:t>
            </a:r>
            <a:r>
              <a:rPr lang="fr-FR" sz="1000" kern="1200" dirty="0">
                <a:solidFill>
                  <a:srgbClr val="000000"/>
                </a:solidFill>
                <a:latin typeface="Consolas"/>
                <a:ea typeface="+mn-ea"/>
                <a:cs typeface="+mn-cs"/>
              </a:rPr>
              <a:t> -&gt; </a:t>
            </a:r>
            <a:r>
              <a:rPr lang="fr-FR" sz="1000" kern="1200" err="1">
                <a:solidFill>
                  <a:srgbClr val="6A3E3E"/>
                </a:solidFill>
                <a:latin typeface="Consolas"/>
                <a:ea typeface="+mn-ea"/>
                <a:cs typeface="+mn-cs"/>
              </a:rPr>
              <a:t>compteBancaire</a:t>
            </a:r>
            <a:r>
              <a:rPr lang="fr-FR" sz="1000" kern="1200" err="1">
                <a:solidFill>
                  <a:srgbClr val="000000"/>
                </a:solidFill>
                <a:latin typeface="Consolas"/>
                <a:ea typeface="+mn-ea"/>
                <a:cs typeface="+mn-cs"/>
              </a:rPr>
              <a:t>.getSolde</a:t>
            </a:r>
            <a:r>
              <a:rPr lang="fr-FR" sz="1000" kern="1200" dirty="0">
                <a:solidFill>
                  <a:srgbClr val="000000"/>
                </a:solidFill>
                <a:latin typeface="Consolas"/>
                <a:ea typeface="+mn-ea"/>
                <a:cs typeface="+mn-cs"/>
              </a:rPr>
              <a:t>() &lt; 0)</a:t>
            </a:r>
            <a:endParaRPr lang="fr-FR" sz="1000" kern="1200" dirty="0">
              <a:solidFill>
                <a:srgbClr val="000000"/>
              </a:solidFill>
              <a:latin typeface="Consolas"/>
            </a:endParaRPr>
          </a:p>
          <a:p>
            <a:pPr marL="0" algn="l" rtl="0"/>
            <a:r>
              <a:rPr lang="fr-FR" sz="1000" kern="1200" dirty="0">
                <a:solidFill>
                  <a:srgbClr val="000000"/>
                </a:solidFill>
                <a:latin typeface="Consolas"/>
                <a:ea typeface="+mn-ea"/>
                <a:cs typeface="+mn-cs"/>
              </a:rPr>
              <a:t>   .count();</a:t>
            </a:r>
            <a:endParaRPr lang="fr-FR" sz="1000" kern="1200" dirty="0">
              <a:solidFill>
                <a:srgbClr val="000000"/>
              </a:solidFill>
              <a:latin typeface="Consolas"/>
            </a:endParaRPr>
          </a:p>
          <a:p>
            <a:pPr marL="0" algn="l" rtl="0"/>
            <a:r>
              <a:rPr lang="fr-FR" sz="1000" kern="1200" err="1">
                <a:solidFill>
                  <a:srgbClr val="000000"/>
                </a:solidFill>
                <a:latin typeface="Consolas"/>
                <a:ea typeface="+mn-ea"/>
                <a:cs typeface="+mn-cs"/>
              </a:rPr>
              <a:t>System.</a:t>
            </a:r>
            <a:r>
              <a:rPr lang="fr-FR" sz="1000" b="1" i="1" kern="1200" err="1">
                <a:solidFill>
                  <a:srgbClr val="0000C0"/>
                </a:solidFill>
                <a:latin typeface="Consolas"/>
                <a:ea typeface="+mn-ea"/>
                <a:cs typeface="+mn-cs"/>
              </a:rPr>
              <a:t>out</a:t>
            </a:r>
            <a:r>
              <a:rPr lang="fr-FR" sz="1000" kern="1200" err="1">
                <a:solidFill>
                  <a:srgbClr val="000000"/>
                </a:solidFill>
                <a:latin typeface="Consolas"/>
                <a:ea typeface="+mn-ea"/>
                <a:cs typeface="+mn-cs"/>
              </a:rPr>
              <a:t>.println</a:t>
            </a:r>
            <a:r>
              <a:rPr lang="fr-FR" sz="1000" kern="1200" dirty="0">
                <a:solidFill>
                  <a:srgbClr val="000000"/>
                </a:solidFill>
                <a:latin typeface="Consolas"/>
                <a:ea typeface="+mn-ea"/>
                <a:cs typeface="+mn-cs"/>
              </a:rPr>
              <a:t>(</a:t>
            </a:r>
            <a:r>
              <a:rPr lang="fr-FR" sz="1000" kern="1200" dirty="0">
                <a:solidFill>
                  <a:srgbClr val="2A00FF"/>
                </a:solidFill>
                <a:latin typeface="Consolas"/>
                <a:ea typeface="+mn-ea"/>
                <a:cs typeface="+mn-cs"/>
              </a:rPr>
              <a:t>"count2 avec lambda="</a:t>
            </a:r>
            <a:r>
              <a:rPr lang="fr-FR" sz="1000" kern="1200" dirty="0">
                <a:solidFill>
                  <a:srgbClr val="000000"/>
                </a:solidFill>
                <a:latin typeface="Consolas"/>
                <a:ea typeface="+mn-ea"/>
                <a:cs typeface="+mn-cs"/>
              </a:rPr>
              <a:t> + </a:t>
            </a:r>
            <a:r>
              <a:rPr lang="fr-FR" sz="1000" kern="1200" dirty="0">
                <a:solidFill>
                  <a:srgbClr val="6A3E3E"/>
                </a:solidFill>
                <a:latin typeface="Consolas"/>
                <a:ea typeface="+mn-ea"/>
                <a:cs typeface="+mn-cs"/>
              </a:rPr>
              <a:t>count2</a:t>
            </a:r>
            <a:r>
              <a:rPr lang="fr-FR" sz="1000" kern="1200" dirty="0">
                <a:solidFill>
                  <a:srgbClr val="000000"/>
                </a:solidFill>
                <a:latin typeface="Consolas"/>
                <a:ea typeface="+mn-ea"/>
                <a:cs typeface="+mn-cs"/>
              </a:rPr>
              <a:t>);</a:t>
            </a:r>
            <a:endParaRPr lang="fr-FR" sz="1000" kern="1200" dirty="0">
              <a:solidFill>
                <a:srgbClr val="000000"/>
              </a:solidFill>
              <a:latin typeface="Consolas"/>
            </a:endParaRPr>
          </a:p>
          <a:p>
            <a:pPr algn="ctr"/>
            <a:endParaRPr lang="en-US" sz="2400" dirty="0">
              <a:cs typeface="Arial"/>
            </a:endParaRPr>
          </a:p>
        </p:txBody>
      </p:sp>
      <p:pic>
        <p:nvPicPr>
          <p:cNvPr id="9" name="Picture 8">
            <a:extLst>
              <a:ext uri="{FF2B5EF4-FFF2-40B4-BE49-F238E27FC236}">
                <a16:creationId xmlns:a16="http://schemas.microsoft.com/office/drawing/2014/main" id="{E7A6A2E7-866E-40E6-17EB-6DEACD75435B}"/>
              </a:ext>
            </a:extLst>
          </p:cNvPr>
          <p:cNvPicPr>
            <a:picLocks noChangeAspect="1"/>
          </p:cNvPicPr>
          <p:nvPr/>
        </p:nvPicPr>
        <p:blipFill>
          <a:blip r:embed="rId3"/>
          <a:stretch>
            <a:fillRect/>
          </a:stretch>
        </p:blipFill>
        <p:spPr>
          <a:xfrm>
            <a:off x="224873" y="1596473"/>
            <a:ext cx="5397776" cy="1917424"/>
          </a:xfrm>
          <a:prstGeom prst="rect">
            <a:avLst/>
          </a:prstGeom>
        </p:spPr>
      </p:pic>
      <p:pic>
        <p:nvPicPr>
          <p:cNvPr id="10" name="Picture 9">
            <a:extLst>
              <a:ext uri="{FF2B5EF4-FFF2-40B4-BE49-F238E27FC236}">
                <a16:creationId xmlns:a16="http://schemas.microsoft.com/office/drawing/2014/main" id="{ED123594-1EE2-0E32-A955-8B46E6F2BB83}"/>
              </a:ext>
            </a:extLst>
          </p:cNvPr>
          <p:cNvPicPr>
            <a:picLocks noChangeAspect="1"/>
          </p:cNvPicPr>
          <p:nvPr/>
        </p:nvPicPr>
        <p:blipFill>
          <a:blip r:embed="rId4"/>
          <a:stretch>
            <a:fillRect/>
          </a:stretch>
        </p:blipFill>
        <p:spPr>
          <a:xfrm>
            <a:off x="224873" y="3511205"/>
            <a:ext cx="5397777" cy="1094547"/>
          </a:xfrm>
          <a:prstGeom prst="rect">
            <a:avLst/>
          </a:prstGeom>
        </p:spPr>
      </p:pic>
    </p:spTree>
    <p:extLst>
      <p:ext uri="{BB962C8B-B14F-4D97-AF65-F5344CB8AC3E}">
        <p14:creationId xmlns:p14="http://schemas.microsoft.com/office/powerpoint/2010/main" val="4265615677"/>
      </p:ext>
    </p:extLst>
  </p:cSld>
  <p:clrMapOvr>
    <a:masterClrMapping/>
  </p:clrMapOvr>
  <p:transition>
    <p:blinds/>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r>
              <a:rPr lang="fr-FR" altLang="fr-FR" dirty="0"/>
              <a:t>Constats et bonnes pratiques</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8784976" cy="3822551"/>
          </a:xfrm>
        </p:spPr>
        <p:txBody>
          <a:bodyPr/>
          <a:lstStyle/>
          <a:p>
            <a:r>
              <a:rPr lang="fr-FR" altLang="fr-FR" sz="1600" dirty="0"/>
              <a:t>Une lambda expression permet d’avoir du code plus compact</a:t>
            </a:r>
          </a:p>
          <a:p>
            <a:r>
              <a:rPr lang="fr-FR" altLang="fr-FR" sz="1600" dirty="0">
                <a:solidFill>
                  <a:srgbClr val="FF0000"/>
                </a:solidFill>
              </a:rPr>
              <a:t>Mais moins de ligne de code n’est pas toujours synonyme de « plus lisible »</a:t>
            </a:r>
            <a:endParaRPr lang="fr-FR" altLang="fr-FR" sz="1600" dirty="0">
              <a:solidFill>
                <a:srgbClr val="FF0000"/>
              </a:solidFill>
              <a:cs typeface="Arial"/>
            </a:endParaRPr>
          </a:p>
          <a:p>
            <a:r>
              <a:rPr lang="fr-FR" altLang="fr-FR" sz="1600" dirty="0">
                <a:solidFill>
                  <a:srgbClr val="000000"/>
                </a:solidFill>
                <a:cs typeface="Arial"/>
              </a:rPr>
              <a:t>Nous pouvons noter 2 bonnes pratiques :</a:t>
            </a:r>
            <a:endParaRPr lang="fr-FR" altLang="fr-FR" sz="1600" dirty="0">
              <a:solidFill>
                <a:srgbClr val="000000"/>
              </a:solidFil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complexe </a:t>
            </a:r>
            <a:r>
              <a:rPr lang="fr-FR" sz="1600" dirty="0">
                <a:solidFill>
                  <a:srgbClr val="00B050"/>
                </a:solidFill>
              </a:rPr>
              <a:t>: </a:t>
            </a:r>
            <a:r>
              <a:rPr lang="fr-FR" sz="1600" dirty="0"/>
              <a:t>le code devient difficile à maintenir</a:t>
            </a:r>
            <a:endParaRPr lang="fr-FR" sz="1600" dirty="0">
              <a:cs typeface="Arial"/>
            </a:endParaRPr>
          </a:p>
          <a:p>
            <a:pPr marL="285750" indent="-285750">
              <a:buChar char="•"/>
            </a:pPr>
            <a:r>
              <a:rPr lang="fr-FR" sz="1600" dirty="0">
                <a:solidFill>
                  <a:srgbClr val="00B050"/>
                </a:solidFill>
              </a:rPr>
              <a:t>Ne pas écrire de </a:t>
            </a:r>
            <a:r>
              <a:rPr lang="fr-FR" sz="1600" dirty="0" err="1">
                <a:solidFill>
                  <a:srgbClr val="00B050"/>
                </a:solidFill>
              </a:rPr>
              <a:t>lamba</a:t>
            </a:r>
            <a:r>
              <a:rPr lang="fr-FR" sz="1600" dirty="0">
                <a:solidFill>
                  <a:srgbClr val="00B050"/>
                </a:solidFill>
              </a:rPr>
              <a:t> expression </a:t>
            </a:r>
            <a:r>
              <a:rPr lang="fr-FR" sz="1600" b="1" dirty="0">
                <a:solidFill>
                  <a:srgbClr val="00B050"/>
                </a:solidFill>
              </a:rPr>
              <a:t>nécessitant de faire du débogage </a:t>
            </a:r>
            <a:r>
              <a:rPr lang="fr-FR" sz="1600" dirty="0"/>
              <a:t>: risque de se perdre</a:t>
            </a:r>
            <a:endParaRPr lang="fr-FR" altLang="fr-FR" sz="1600" dirty="0"/>
          </a:p>
          <a:p>
            <a:pPr marL="285750" indent="-285750">
              <a:buChar char="•"/>
            </a:pPr>
            <a:endParaRPr lang="fr-FR" altLang="fr-FR" sz="1600"/>
          </a:p>
          <a:p>
            <a:pPr eaLnBrk="1" hangingPunct="1"/>
            <a:r>
              <a:rPr lang="fr-FR" altLang="fr-FR" sz="1600" dirty="0"/>
              <a:t>La lisibilité d’une « </a:t>
            </a:r>
            <a:r>
              <a:rPr lang="fr-FR" altLang="fr-FR" sz="1600" dirty="0" err="1"/>
              <a:t>lamba</a:t>
            </a:r>
            <a:r>
              <a:rPr lang="fr-FR" altLang="fr-FR" sz="1600" dirty="0"/>
              <a:t> expression » ne fait pas consensus sur les cas simples</a:t>
            </a:r>
            <a:endParaRPr lang="fr-FR" altLang="fr-FR" sz="1600" dirty="0">
              <a:cs typeface="Arial"/>
            </a:endParaRPr>
          </a:p>
          <a:p>
            <a:pPr marL="285750" indent="-285750">
              <a:buFont typeface="Arial" panose="05000000000000000000" pitchFamily="2" charset="2"/>
              <a:buChar char="•"/>
            </a:pPr>
            <a:r>
              <a:rPr lang="fr-FR" altLang="fr-FR" sz="1600" dirty="0">
                <a:solidFill>
                  <a:srgbClr val="00B050"/>
                </a:solidFill>
                <a:sym typeface="Wingdings" panose="05000000000000000000" pitchFamily="2" charset="2"/>
              </a:rPr>
              <a:t>Une 3ème bonne pratique est de privilégier la solution la plus performance. </a:t>
            </a:r>
            <a:r>
              <a:rPr lang="fr-FR" altLang="fr-FR" sz="1600" dirty="0">
                <a:sym typeface="Wingdings" panose="05000000000000000000" pitchFamily="2" charset="2"/>
              </a:rPr>
              <a:t>On peut noter que ces dernières sont similaires à partir de Java 21.</a:t>
            </a:r>
            <a:endParaRPr lang="fr-FR" altLang="fr-FR" sz="1600" dirty="0"/>
          </a:p>
          <a:p>
            <a:pPr marL="285750" indent="-285750">
              <a:buFont typeface="Arial" panose="05000000000000000000" pitchFamily="2" charset="2"/>
              <a:buChar char="•"/>
            </a:pPr>
            <a:r>
              <a:rPr lang="fr-FR" sz="1600" dirty="0">
                <a:solidFill>
                  <a:srgbClr val="00B050"/>
                </a:solidFill>
                <a:cs typeface="Arial"/>
              </a:rPr>
              <a:t>Une 4ème bonne pratique est de s'harmoniser sur l'usage au sein d'une équipe</a:t>
            </a:r>
            <a:endParaRPr lang="fr-FR" altLang="fr-FR" sz="1600" dirty="0">
              <a:cs typeface="Arial"/>
            </a:endParaRPr>
          </a:p>
          <a:p>
            <a:pPr marL="285750" indent="-285750"/>
            <a:endParaRPr lang="fr-FR" altLang="fr-FR" sz="1600">
              <a:cs typeface="Arial"/>
            </a:endParaRPr>
          </a:p>
          <a:p>
            <a:pPr marL="285750" indent="-285750"/>
            <a:r>
              <a:rPr lang="fr-FR" altLang="fr-FR" sz="1600" dirty="0">
                <a:cs typeface="Arial"/>
              </a:rPr>
              <a:t>Nous allons regarder différents cas au travers d'un TP</a:t>
            </a:r>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148</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582281509"/>
      </p:ext>
    </p:extLst>
  </p:cSld>
  <p:clrMapOvr>
    <a:masterClrMapping/>
  </p:clrMapOvr>
  <p:transition>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B768-CC35-8FAF-54A2-F4A4D25B9EDF}"/>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27E8BD89-7027-8017-C24B-14E276310EB3}"/>
              </a:ext>
            </a:extLst>
          </p:cNvPr>
          <p:cNvSpPr>
            <a:spLocks noGrp="1" noChangeArrowheads="1"/>
          </p:cNvSpPr>
          <p:nvPr>
            <p:ph type="title"/>
          </p:nvPr>
        </p:nvSpPr>
        <p:spPr>
          <a:xfrm>
            <a:off x="1968104" y="272654"/>
            <a:ext cx="5844778" cy="434578"/>
          </a:xfrm>
        </p:spPr>
        <p:txBody>
          <a:bodyPr/>
          <a:lstStyle/>
          <a:p>
            <a:r>
              <a:rPr lang="fr-FR" altLang="fr-FR"/>
              <a:t>TP « Lambda »</a:t>
            </a:r>
          </a:p>
        </p:txBody>
      </p:sp>
      <p:sp>
        <p:nvSpPr>
          <p:cNvPr id="3" name="Espace réservé du numéro de diapositive 21">
            <a:extLst>
              <a:ext uri="{FF2B5EF4-FFF2-40B4-BE49-F238E27FC236}">
                <a16:creationId xmlns:a16="http://schemas.microsoft.com/office/drawing/2014/main" id="{E4A3DFB7-56E0-E05A-5D3E-C44043CB38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149</a:t>
            </a:fld>
            <a:endParaRPr lang="fr-FR"/>
          </a:p>
        </p:txBody>
      </p:sp>
      <p:sp>
        <p:nvSpPr>
          <p:cNvPr id="4" name="Espace réservé du pied de page 7">
            <a:extLst>
              <a:ext uri="{FF2B5EF4-FFF2-40B4-BE49-F238E27FC236}">
                <a16:creationId xmlns:a16="http://schemas.microsoft.com/office/drawing/2014/main" id="{AE8A19F2-7689-C883-A43F-2F78D72D93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3D3947EB-458E-3A04-DA40-E84B08768447}"/>
              </a:ext>
            </a:extLst>
          </p:cNvPr>
          <p:cNvSpPr txBox="1">
            <a:spLocks noChangeArrowheads="1"/>
          </p:cNvSpPr>
          <p:nvPr/>
        </p:nvSpPr>
        <p:spPr bwMode="gray">
          <a:xfrm>
            <a:off x="323528" y="1193314"/>
            <a:ext cx="8815456" cy="361681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spcAft>
                <a:spcPts val="0"/>
              </a:spcAft>
            </a:pPr>
            <a:r>
              <a:rPr lang="fr-FR" sz="1800" dirty="0">
                <a:cs typeface="Arial"/>
              </a:rPr>
              <a:t>Nous verrons quelques exemples la mises en </a:t>
            </a:r>
            <a:r>
              <a:rPr lang="fr-FR" sz="1800" dirty="0" err="1">
                <a:cs typeface="Arial"/>
              </a:rPr>
              <a:t>oeuvre</a:t>
            </a:r>
            <a:r>
              <a:rPr lang="fr-FR" sz="1800" dirty="0">
                <a:cs typeface="Arial"/>
              </a:rPr>
              <a:t> AVEC et SANS lambda, et notamment :</a:t>
            </a:r>
          </a:p>
          <a:p>
            <a:pPr marL="285750" indent="-285750">
              <a:lnSpc>
                <a:spcPct val="90000"/>
              </a:lnSpc>
              <a:spcBef>
                <a:spcPct val="0"/>
              </a:spcBef>
              <a:spcAft>
                <a:spcPts val="0"/>
              </a:spcAft>
              <a:buChar char="•"/>
            </a:pPr>
            <a:r>
              <a:rPr lang="fr-FR" sz="1800" dirty="0">
                <a:cs typeface="Arial"/>
              </a:rPr>
              <a:t>Lambda avec les </a:t>
            </a:r>
            <a:r>
              <a:rPr lang="fr-FR" sz="1800" dirty="0" err="1">
                <a:cs typeface="Arial"/>
              </a:rPr>
              <a:t>streams</a:t>
            </a:r>
            <a:r>
              <a:rPr lang="fr-FR" sz="1800" dirty="0">
                <a:cs typeface="Arial"/>
              </a:rPr>
              <a:t> </a:t>
            </a:r>
          </a:p>
          <a:p>
            <a:pPr marL="285750" indent="-285750">
              <a:buChar char="•"/>
            </a:pPr>
            <a:r>
              <a:rPr lang="fr-FR" sz="1800" dirty="0">
                <a:cs typeface="Arial"/>
              </a:rPr>
              <a:t>Lambda et classe anonyme</a:t>
            </a:r>
          </a:p>
          <a:p>
            <a:pPr marL="285750" indent="-285750">
              <a:lnSpc>
                <a:spcPct val="90000"/>
              </a:lnSpc>
              <a:spcBef>
                <a:spcPct val="0"/>
              </a:spcBef>
              <a:spcAft>
                <a:spcPts val="0"/>
              </a:spcAft>
              <a:buChar char="•"/>
            </a:pPr>
            <a:r>
              <a:rPr lang="fr-FR" sz="1800" dirty="0">
                <a:cs typeface="Arial"/>
              </a:rPr>
              <a:t>Lambda et comparaisons</a:t>
            </a:r>
          </a:p>
          <a:p>
            <a:pPr>
              <a:lnSpc>
                <a:spcPct val="90000"/>
              </a:lnSpc>
              <a:spcBef>
                <a:spcPct val="0"/>
              </a:spcBef>
              <a:spcAft>
                <a:spcPts val="0"/>
              </a:spcAft>
            </a:pPr>
            <a:endParaRPr lang="fr-FR" sz="1800">
              <a:cs typeface="Arial"/>
            </a:endParaRPr>
          </a:p>
          <a:p>
            <a:endParaRPr lang="fr-FR" sz="1800">
              <a:cs typeface="Arial"/>
            </a:endParaRPr>
          </a:p>
        </p:txBody>
      </p:sp>
      <p:pic>
        <p:nvPicPr>
          <p:cNvPr id="6" name="Picture 5">
            <a:extLst>
              <a:ext uri="{FF2B5EF4-FFF2-40B4-BE49-F238E27FC236}">
                <a16:creationId xmlns:a16="http://schemas.microsoft.com/office/drawing/2014/main" id="{2991B0B0-A85B-C655-2CF3-BD960DD33E21}"/>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1165984802"/>
      </p:ext>
    </p:extLst>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E8A3E1BF-762D-4478-9351-D16ACC729A2E}"/>
              </a:ext>
            </a:extLst>
          </p:cNvPr>
          <p:cNvSpPr>
            <a:spLocks noGrp="1" noChangeArrowheads="1"/>
          </p:cNvSpPr>
          <p:nvPr>
            <p:ph type="title"/>
          </p:nvPr>
        </p:nvSpPr>
        <p:spPr>
          <a:xfrm>
            <a:off x="1968104" y="272654"/>
            <a:ext cx="5844778" cy="434578"/>
          </a:xfrm>
        </p:spPr>
        <p:txBody>
          <a:bodyPr/>
          <a:lstStyle/>
          <a:p>
            <a:pPr eaLnBrk="1" hangingPunct="1"/>
            <a:r>
              <a:rPr lang="fr-FR" altLang="fr-FR"/>
              <a:t>Le cycle en V</a:t>
            </a:r>
          </a:p>
        </p:txBody>
      </p:sp>
      <p:sp>
        <p:nvSpPr>
          <p:cNvPr id="7" name="Espace réservé du numéro de diapositive 21">
            <a:extLst>
              <a:ext uri="{FF2B5EF4-FFF2-40B4-BE49-F238E27FC236}">
                <a16:creationId xmlns:a16="http://schemas.microsoft.com/office/drawing/2014/main" id="{741DA93C-2852-4721-9582-1AE8F4F1BED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a:t>
            </a:fld>
            <a:endParaRPr lang="fr-FR"/>
          </a:p>
        </p:txBody>
      </p:sp>
      <p:sp>
        <p:nvSpPr>
          <p:cNvPr id="8" name="Espace réservé du pied de page 7">
            <a:extLst>
              <a:ext uri="{FF2B5EF4-FFF2-40B4-BE49-F238E27FC236}">
                <a16:creationId xmlns:a16="http://schemas.microsoft.com/office/drawing/2014/main" id="{C4892586-F610-4B3F-A65E-26661E977C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4" name="Espace réservé du contenu 3" descr="Une image contenant texte, capture d’écran, Police, diagramme&#10;&#10;Description générée automatiquement">
            <a:extLst>
              <a:ext uri="{FF2B5EF4-FFF2-40B4-BE49-F238E27FC236}">
                <a16:creationId xmlns:a16="http://schemas.microsoft.com/office/drawing/2014/main" id="{DE65FCB4-9FA3-0A17-44A3-7AA5EB5C10BD}"/>
              </a:ext>
            </a:extLst>
          </p:cNvPr>
          <p:cNvPicPr>
            <a:picLocks noGrp="1" noChangeAspect="1"/>
          </p:cNvPicPr>
          <p:nvPr>
            <p:ph idx="1"/>
          </p:nvPr>
        </p:nvPicPr>
        <p:blipFill>
          <a:blip r:embed="rId3"/>
          <a:stretch>
            <a:fillRect/>
          </a:stretch>
        </p:blipFill>
        <p:spPr>
          <a:xfrm>
            <a:off x="1235870" y="824379"/>
            <a:ext cx="5903689" cy="3368844"/>
          </a:xfrm>
        </p:spPr>
      </p:pic>
      <p:sp>
        <p:nvSpPr>
          <p:cNvPr id="5" name="ZoneTexte 4">
            <a:extLst>
              <a:ext uri="{FF2B5EF4-FFF2-40B4-BE49-F238E27FC236}">
                <a16:creationId xmlns:a16="http://schemas.microsoft.com/office/drawing/2014/main" id="{1168865C-5677-63D5-235B-3786B66D5D21}"/>
              </a:ext>
            </a:extLst>
          </p:cNvPr>
          <p:cNvSpPr txBox="1"/>
          <p:nvPr/>
        </p:nvSpPr>
        <p:spPr>
          <a:xfrm>
            <a:off x="2977055" y="3695963"/>
            <a:ext cx="1030539" cy="408623"/>
          </a:xfrm>
          <a:prstGeom prst="roundRect">
            <a:avLst/>
          </a:prstGeom>
          <a:noFill/>
          <a:ln>
            <a:solidFill>
              <a:schemeClr val="tx1"/>
            </a:solidFill>
          </a:ln>
          <a:effectLst>
            <a:outerShdw blurRad="63500" dist="38100" dir="2700000">
              <a:srgbClr val="000000">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Arial"/>
              </a:rPr>
              <a:t>Codage</a:t>
            </a:r>
            <a:endParaRPr lang="fr-FR"/>
          </a:p>
        </p:txBody>
      </p:sp>
    </p:spTree>
    <p:extLst>
      <p:ext uri="{BB962C8B-B14F-4D97-AF65-F5344CB8AC3E}">
        <p14:creationId xmlns:p14="http://schemas.microsoft.com/office/powerpoint/2010/main" val="3368594890"/>
      </p:ext>
    </p:extLst>
  </p:cSld>
  <p:clrMapOvr>
    <a:masterClrMapping/>
  </p:clrMapOvr>
  <p:transition>
    <p:blinds/>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3464-6BD4-D11C-BDD0-818B2BCD6E10}"/>
            </a:ext>
          </a:extLst>
        </p:cNvPr>
        <p:cNvGrpSpPr/>
        <p:nvPr/>
      </p:nvGrpSpPr>
      <p:grpSpPr>
        <a:xfrm>
          <a:off x="0" y="0"/>
          <a:ext cx="0" cy="0"/>
          <a:chOff x="0" y="0"/>
          <a:chExt cx="0" cy="0"/>
        </a:xfrm>
      </p:grpSpPr>
      <p:sp>
        <p:nvSpPr>
          <p:cNvPr id="16386" name="Titre 8">
            <a:extLst>
              <a:ext uri="{FF2B5EF4-FFF2-40B4-BE49-F238E27FC236}">
                <a16:creationId xmlns:a16="http://schemas.microsoft.com/office/drawing/2014/main" id="{9F396566-5EF1-341C-17C0-3BF447D68486}"/>
              </a:ext>
            </a:extLst>
          </p:cNvPr>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0E203D6B-8148-9D5F-C318-E6FFCD9C483D}"/>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CDE3B28E-3EC0-0CC4-2507-CD7588201BC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150</a:t>
            </a:fld>
            <a:endParaRPr lang="fr-FR"/>
          </a:p>
        </p:txBody>
      </p:sp>
      <p:sp>
        <p:nvSpPr>
          <p:cNvPr id="6" name="Espace réservé du pied de page 7">
            <a:extLst>
              <a:ext uri="{FF2B5EF4-FFF2-40B4-BE49-F238E27FC236}">
                <a16:creationId xmlns:a16="http://schemas.microsoft.com/office/drawing/2014/main" id="{1D2DA9DB-1038-029E-18E0-DAF5861215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D1B540ED-A271-02C3-6F47-CB99A38305B0}"/>
              </a:ext>
            </a:extLst>
          </p:cNvPr>
          <p:cNvSpPr txBox="1"/>
          <p:nvPr/>
        </p:nvSpPr>
        <p:spPr>
          <a:xfrm>
            <a:off x="3174123" y="1635646"/>
            <a:ext cx="4591454" cy="369332"/>
          </a:xfrm>
          <a:prstGeom prst="rect">
            <a:avLst/>
          </a:prstGeom>
          <a:noFill/>
        </p:spPr>
        <p:txBody>
          <a:bodyPr wrap="square" lIns="91440" tIns="45720" rIns="91440" bIns="45720" anchor="t">
            <a:spAutoFit/>
          </a:bodyPr>
          <a:lstStyle/>
          <a:p>
            <a:r>
              <a:rPr lang="fr-FR" altLang="fr-FR">
                <a:cs typeface="Arial"/>
              </a:rPr>
              <a:t>Bonnes pratiques sur le threading</a:t>
            </a:r>
          </a:p>
        </p:txBody>
      </p:sp>
      <p:sp>
        <p:nvSpPr>
          <p:cNvPr id="8" name="Rectangle 2">
            <a:extLst>
              <a:ext uri="{FF2B5EF4-FFF2-40B4-BE49-F238E27FC236}">
                <a16:creationId xmlns:a16="http://schemas.microsoft.com/office/drawing/2014/main" id="{CB874EE3-D082-48BE-4D32-DD525B037A87}"/>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4814C659-5407-EC03-0EEC-6EE03DA8DC8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Historique</a:t>
            </a:r>
          </a:p>
          <a:p>
            <a:pPr eaLnBrk="1" hangingPunct="1"/>
            <a:r>
              <a:rPr lang="fr-FR" altLang="fr-FR" sz="1200"/>
              <a:t>Constats</a:t>
            </a:r>
          </a:p>
          <a:p>
            <a:pPr eaLnBrk="1" hangingPunct="1"/>
            <a:r>
              <a:rPr lang="fr-FR" altLang="fr-FR" sz="1200"/>
              <a:t>TP</a:t>
            </a:r>
          </a:p>
          <a:p>
            <a:pPr eaLnBrk="1" hangingPunct="1"/>
            <a:endParaRPr lang="fr-FR" altLang="fr-FR" sz="1200"/>
          </a:p>
        </p:txBody>
      </p:sp>
    </p:spTree>
    <p:extLst>
      <p:ext uri="{BB962C8B-B14F-4D97-AF65-F5344CB8AC3E}">
        <p14:creationId xmlns:p14="http://schemas.microsoft.com/office/powerpoint/2010/main" val="18592646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54200" y="209880"/>
            <a:ext cx="590292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 un peu d’histoire...</a:t>
            </a: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992A5C16-4C76-4EAC-9CCB-B451E11180FF}" type="slidenum">
              <a:rPr lang="fr-FR" sz="750" b="1" u="none" strike="noStrike">
                <a:solidFill>
                  <a:schemeClr val="dk1"/>
                </a:solidFill>
                <a:uFillTx/>
                <a:latin typeface="Arial"/>
              </a:rPr>
              <a:t>151</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29"/>
          <p:cNvSpPr/>
          <p:nvPr/>
        </p:nvSpPr>
        <p:spPr>
          <a:xfrm>
            <a:off x="255240" y="752760"/>
            <a:ext cx="6825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0" u="none" strike="noStrike">
                <a:solidFill>
                  <a:schemeClr val="dk1"/>
                </a:solidFill>
                <a:uFillTx/>
                <a:latin typeface="Arial"/>
                <a:ea typeface="DejaVu Sans"/>
              </a:rPr>
              <a:t>Introduction à un nouveau type de threads : les threads virtuels</a:t>
            </a:r>
            <a:endParaRPr lang="fr-FR" sz="1800" b="0" u="none" strike="noStrike">
              <a:solidFill>
                <a:srgbClr val="000000"/>
              </a:solidFill>
              <a:uFillTx/>
              <a:latin typeface="Arial"/>
            </a:endParaRPr>
          </a:p>
        </p:txBody>
      </p:sp>
      <p:pic>
        <p:nvPicPr>
          <p:cNvPr id="155" name="Image 9" descr="Une image contenant texte, capture d’écran, dessin humoristique, conception&#10;&#10;Description générée automatiquement"/>
          <p:cNvPicPr/>
          <p:nvPr/>
        </p:nvPicPr>
        <p:blipFill>
          <a:blip r:embed="rId2"/>
          <a:stretch/>
        </p:blipFill>
        <p:spPr>
          <a:xfrm>
            <a:off x="559080" y="1365480"/>
            <a:ext cx="3726000" cy="2018880"/>
          </a:xfrm>
          <a:prstGeom prst="rect">
            <a:avLst/>
          </a:prstGeom>
          <a:noFill/>
          <a:ln w="0">
            <a:noFill/>
          </a:ln>
        </p:spPr>
      </p:pic>
      <p:sp>
        <p:nvSpPr>
          <p:cNvPr id="156" name="ZoneTexte 30"/>
          <p:cNvSpPr/>
          <p:nvPr/>
        </p:nvSpPr>
        <p:spPr>
          <a:xfrm>
            <a:off x="318600" y="3476371"/>
            <a:ext cx="849744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0815" indent="-170815">
              <a:buClr>
                <a:srgbClr val="000000"/>
              </a:buClr>
              <a:buFont typeface="Arial"/>
              <a:buChar char="•"/>
            </a:pPr>
            <a:r>
              <a:rPr lang="fr-FR" sz="1200" dirty="0">
                <a:solidFill>
                  <a:schemeClr val="dk1"/>
                </a:solidFill>
                <a:ea typeface="+mn-lt"/>
                <a:cs typeface="+mn-lt"/>
              </a:rPr>
              <a:t>Introduits avec </a:t>
            </a:r>
            <a:r>
              <a:rPr lang="fr-FR" sz="1200" b="1" dirty="0">
                <a:solidFill>
                  <a:schemeClr val="dk1"/>
                </a:solidFill>
                <a:ea typeface="+mn-lt"/>
                <a:cs typeface="+mn-lt"/>
              </a:rPr>
              <a:t>Java 19 (</a:t>
            </a:r>
            <a:r>
              <a:rPr lang="fr-FR" sz="1200" b="1" dirty="0" err="1">
                <a:solidFill>
                  <a:schemeClr val="dk1"/>
                </a:solidFill>
                <a:ea typeface="+mn-lt"/>
                <a:cs typeface="+mn-lt"/>
              </a:rPr>
              <a:t>preview</a:t>
            </a:r>
            <a:r>
              <a:rPr lang="fr-FR" sz="1200" b="1" dirty="0">
                <a:solidFill>
                  <a:schemeClr val="dk1"/>
                </a:solidFill>
                <a:ea typeface="+mn-lt"/>
                <a:cs typeface="+mn-lt"/>
              </a:rPr>
              <a:t>)</a:t>
            </a:r>
            <a:r>
              <a:rPr lang="fr-FR" sz="1200" dirty="0">
                <a:solidFill>
                  <a:schemeClr val="dk1"/>
                </a:solidFill>
                <a:ea typeface="+mn-lt"/>
                <a:cs typeface="+mn-lt"/>
              </a:rPr>
              <a:t>, stabilisés en </a:t>
            </a:r>
            <a:r>
              <a:rPr lang="fr-FR" sz="1200" b="1" dirty="0">
                <a:solidFill>
                  <a:schemeClr val="dk1"/>
                </a:solidFill>
                <a:ea typeface="+mn-lt"/>
                <a:cs typeface="+mn-lt"/>
              </a:rPr>
              <a:t>Java 21</a:t>
            </a:r>
            <a:r>
              <a:rPr lang="fr-FR" sz="1200" dirty="0">
                <a:solidFill>
                  <a:schemeClr val="dk1"/>
                </a:solidFill>
                <a:ea typeface="+mn-lt"/>
                <a:cs typeface="+mn-lt"/>
              </a:rPr>
              <a:t>, les </a:t>
            </a:r>
            <a:r>
              <a:rPr lang="fr-FR" sz="1200" b="1" dirty="0">
                <a:solidFill>
                  <a:schemeClr val="dk1"/>
                </a:solidFill>
                <a:ea typeface="+mn-lt"/>
                <a:cs typeface="+mn-lt"/>
              </a:rPr>
              <a:t>Virtual Threads</a:t>
            </a:r>
            <a:r>
              <a:rPr lang="fr-FR" sz="1200" dirty="0">
                <a:solidFill>
                  <a:schemeClr val="dk1"/>
                </a:solidFill>
                <a:ea typeface="+mn-lt"/>
                <a:cs typeface="+mn-lt"/>
              </a:rPr>
              <a:t> permettent de créer </a:t>
            </a:r>
            <a:r>
              <a:rPr lang="fr-FR" sz="1200" b="1" dirty="0">
                <a:solidFill>
                  <a:schemeClr val="dk1"/>
                </a:solidFill>
                <a:ea typeface="+mn-lt"/>
                <a:cs typeface="+mn-lt"/>
              </a:rPr>
              <a:t>des milliers de threads légers</a:t>
            </a:r>
            <a:r>
              <a:rPr lang="fr-FR" sz="1200" dirty="0">
                <a:solidFill>
                  <a:schemeClr val="dk1"/>
                </a:solidFill>
                <a:ea typeface="+mn-lt"/>
                <a:cs typeface="+mn-lt"/>
              </a:rPr>
              <a:t>, gérés </a:t>
            </a:r>
            <a:r>
              <a:rPr lang="fr-FR" sz="1200" b="1" dirty="0">
                <a:solidFill>
                  <a:schemeClr val="dk1"/>
                </a:solidFill>
                <a:ea typeface="+mn-lt"/>
                <a:cs typeface="+mn-lt"/>
              </a:rPr>
              <a:t>par la JVM</a:t>
            </a:r>
            <a:r>
              <a:rPr lang="fr-FR" sz="1200" dirty="0">
                <a:solidFill>
                  <a:schemeClr val="dk1"/>
                </a:solidFill>
                <a:ea typeface="+mn-lt"/>
                <a:cs typeface="+mn-lt"/>
              </a:rPr>
              <a:t> et non plus par le système d’exploitation.</a:t>
            </a:r>
            <a:endParaRPr lang="fr-FR" sz="1200" b="0" u="none" strike="noStrike" dirty="0">
              <a:solidFill>
                <a:schemeClr val="dk1"/>
              </a:solidFill>
              <a:uFillTx/>
              <a:latin typeface="Arial"/>
              <a:cs typeface="Arial"/>
            </a:endParaRPr>
          </a:p>
          <a:p>
            <a:pPr marL="170815" indent="-170815" defTabSz="914400">
              <a:lnSpc>
                <a:spcPct val="100000"/>
              </a:lnSpc>
              <a:buClr>
                <a:srgbClr val="000000"/>
              </a:buClr>
              <a:buFont typeface="Arial"/>
              <a:buChar char="•"/>
            </a:pPr>
            <a:r>
              <a:rPr lang="fr-FR" sz="1200" b="0" u="none" strike="noStrike" dirty="0">
                <a:solidFill>
                  <a:schemeClr val="dk1"/>
                </a:solidFill>
                <a:uFillTx/>
                <a:latin typeface="Arial"/>
                <a:ea typeface="Arial"/>
              </a:rPr>
              <a:t>La consommation mémoire  des virtuels </a:t>
            </a:r>
            <a:r>
              <a:rPr lang="fr-FR" sz="1200" b="0" u="none" strike="noStrike" dirty="0" err="1">
                <a:solidFill>
                  <a:schemeClr val="dk1"/>
                </a:solidFill>
                <a:uFillTx/>
                <a:latin typeface="Arial"/>
                <a:ea typeface="Arial"/>
              </a:rPr>
              <a:t>trheads</a:t>
            </a:r>
            <a:r>
              <a:rPr lang="fr-FR" sz="1200" b="0" u="none" strike="noStrike" dirty="0">
                <a:solidFill>
                  <a:schemeClr val="dk1"/>
                </a:solidFill>
                <a:uFillTx/>
                <a:latin typeface="Arial"/>
                <a:ea typeface="Arial"/>
              </a:rPr>
              <a:t> est nettement moins importante que celle des Threads OS, d’autant plus que </a:t>
            </a:r>
            <a:r>
              <a:rPr lang="fr-FR" sz="1200" b="1" u="none" strike="noStrike" dirty="0">
                <a:solidFill>
                  <a:schemeClr val="dk1"/>
                </a:solidFill>
                <a:uFillTx/>
                <a:latin typeface="Arial"/>
                <a:ea typeface="Arial"/>
              </a:rPr>
              <a:t>les Virtual Threads sont stockés en tant qu’objets Java dans la “</a:t>
            </a:r>
            <a:r>
              <a:rPr lang="fr-FR" sz="1200" b="1" u="none" strike="noStrike" dirty="0" err="1">
                <a:solidFill>
                  <a:schemeClr val="dk1"/>
                </a:solidFill>
                <a:uFillTx/>
                <a:latin typeface="Arial"/>
                <a:ea typeface="Arial"/>
              </a:rPr>
              <a:t>heap</a:t>
            </a:r>
            <a:r>
              <a:rPr lang="fr-FR" sz="1200" b="1" u="none" strike="noStrike" dirty="0">
                <a:solidFill>
                  <a:schemeClr val="dk1"/>
                </a:solidFill>
                <a:uFillTx/>
                <a:latin typeface="Arial"/>
                <a:ea typeface="Arial"/>
              </a:rPr>
              <a:t>”</a:t>
            </a:r>
            <a:r>
              <a:rPr lang="fr-FR" sz="1200" b="0" u="none" strike="noStrike" dirty="0">
                <a:solidFill>
                  <a:schemeClr val="dk1"/>
                </a:solidFill>
                <a:uFillTx/>
                <a:latin typeface="Arial"/>
                <a:ea typeface="Arial"/>
              </a:rPr>
              <a:t> évitant ainsi les gaspillages inutiles.</a:t>
            </a:r>
            <a:br>
              <a:rPr sz="1200" dirty="0"/>
            </a:br>
            <a:r>
              <a:rPr lang="fr-FR" sz="1200" b="0" u="none" strike="noStrike" dirty="0">
                <a:solidFill>
                  <a:schemeClr val="dk1"/>
                </a:solidFill>
                <a:uFillTx/>
                <a:latin typeface="Arial"/>
                <a:ea typeface="Arial"/>
              </a:rPr>
              <a:t> </a:t>
            </a:r>
            <a:endParaRPr lang="fr-FR" sz="1200" b="0" u="none" strike="noStrike" dirty="0">
              <a:solidFill>
                <a:schemeClr val="dk1"/>
              </a:solidFill>
              <a:uFillTx/>
              <a:latin typeface="Arial"/>
              <a:cs typeface="Arial"/>
            </a:endParaRPr>
          </a:p>
        </p:txBody>
      </p:sp>
      <p:pic>
        <p:nvPicPr>
          <p:cNvPr id="158" name="Image 15" descr="Une image contenant texte, capture d’écran, Police, logiciel&#10;&#10;Description générée automatiquement"/>
          <p:cNvPicPr/>
          <p:nvPr/>
        </p:nvPicPr>
        <p:blipFill>
          <a:blip r:embed="rId3"/>
          <a:stretch/>
        </p:blipFill>
        <p:spPr>
          <a:xfrm>
            <a:off x="4898520" y="1364400"/>
            <a:ext cx="3732480" cy="2021040"/>
          </a:xfrm>
          <a:prstGeom prst="rect">
            <a:avLst/>
          </a:prstGeom>
          <a:noFill/>
          <a:ln w="0">
            <a:noFill/>
          </a:ln>
        </p:spPr>
      </p:pic>
    </p:spTree>
  </p:cSld>
  <p:clrMapOvr>
    <a:masterClrMapping/>
  </p:clrMapOvr>
  <p:transition>
    <p:blinds/>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589400" y="115560"/>
            <a:ext cx="7219080" cy="473040"/>
          </a:xfrm>
          <a:prstGeom prst="rect">
            <a:avLst/>
          </a:prstGeom>
          <a:noFill/>
          <a:ln w="0">
            <a:noFill/>
          </a:ln>
        </p:spPr>
        <p:txBody>
          <a:bodyPr lIns="0" tIns="0" rIns="0" bIns="0" anchor="t">
            <a:noAutofit/>
          </a:bodyPr>
          <a:lstStyle/>
          <a:p>
            <a:pPr>
              <a:tabLst>
                <a:tab pos="0" algn="l"/>
              </a:tabLst>
            </a:pPr>
            <a:r>
              <a:rPr lang="fr-FR" sz="2600" dirty="0">
                <a:solidFill>
                  <a:schemeClr val="dk1"/>
                </a:solidFill>
                <a:latin typeface="Arial"/>
              </a:rPr>
              <a:t>Le constat (programmation </a:t>
            </a:r>
            <a:r>
              <a:rPr lang="fr-FR" sz="2600" dirty="0" err="1">
                <a:solidFill>
                  <a:schemeClr val="dk1"/>
                </a:solidFill>
                <a:latin typeface="Arial"/>
              </a:rPr>
              <a:t>conccurente</a:t>
            </a:r>
            <a:r>
              <a:rPr lang="fr-FR" sz="2600" dirty="0">
                <a:solidFill>
                  <a:schemeClr val="dk1"/>
                </a:solidFill>
                <a:latin typeface="Arial"/>
              </a:rPr>
              <a:t>) </a:t>
            </a:r>
            <a:endParaRPr lang="fr-FR" sz="2600" u="none" strike="noStrike" dirty="0">
              <a:solidFill>
                <a:schemeClr val="dk1"/>
              </a:solidFill>
              <a:uFillTx/>
              <a:latin typeface="Arial"/>
              <a:cs typeface="Arial"/>
            </a:endParaRPr>
          </a:p>
        </p:txBody>
      </p:sp>
      <p:sp>
        <p:nvSpPr>
          <p:cNvPr id="164" name="PlaceHolder 2"/>
          <p:cNvSpPr>
            <a:spLocks noGrp="1"/>
          </p:cNvSpPr>
          <p:nvPr>
            <p:ph type="sldNum" idx="5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30B96E1-23F2-40B1-921D-9EB49142C738}" type="slidenum">
              <a:rPr lang="fr-FR" sz="750" b="1" u="none" strike="noStrike">
                <a:solidFill>
                  <a:schemeClr val="dk1"/>
                </a:solidFill>
                <a:uFillTx/>
                <a:latin typeface="Arial"/>
              </a:rPr>
              <a:t>152</a:t>
            </a:fld>
            <a:endParaRPr lang="fr-FR" sz="750" b="0" u="none" strike="noStrike">
              <a:solidFill>
                <a:srgbClr val="000000"/>
              </a:solidFill>
              <a:uFillTx/>
              <a:latin typeface="Times New Roman"/>
            </a:endParaRPr>
          </a:p>
        </p:txBody>
      </p:sp>
      <p:sp>
        <p:nvSpPr>
          <p:cNvPr id="165" name="PlaceHolder 3"/>
          <p:cNvSpPr>
            <a:spLocks noGrp="1"/>
          </p:cNvSpPr>
          <p:nvPr>
            <p:ph type="ftr" idx="5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66" name="ZoneTexte 32"/>
          <p:cNvSpPr/>
          <p:nvPr/>
        </p:nvSpPr>
        <p:spPr>
          <a:xfrm>
            <a:off x="246177" y="2976856"/>
            <a:ext cx="8479293" cy="193753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r>
              <a:rPr lang="fr-FR" sz="1000" dirty="0">
                <a:solidFill>
                  <a:schemeClr val="dk1"/>
                </a:solidFill>
                <a:ea typeface="+mn-lt"/>
                <a:cs typeface="+mn-lt"/>
              </a:rPr>
              <a:t>Lorsqu’un thread traite des opérations d’I/O (réseau, accès à une base de données, lecture/écriture disque…), il passe </a:t>
            </a:r>
            <a:r>
              <a:rPr lang="fr-FR" sz="1000" b="1" dirty="0">
                <a:solidFill>
                  <a:schemeClr val="dk1"/>
                </a:solidFill>
                <a:ea typeface="+mn-lt"/>
                <a:cs typeface="+mn-lt"/>
              </a:rPr>
              <a:t>la quasi-totalité de son temps en attente</a:t>
            </a:r>
            <a:r>
              <a:rPr lang="fr-FR" sz="1000" dirty="0">
                <a:solidFill>
                  <a:schemeClr val="dk1"/>
                </a:solidFill>
                <a:ea typeface="+mn-lt"/>
                <a:cs typeface="+mn-lt"/>
              </a:rPr>
              <a:t> :</a:t>
            </a:r>
            <a:endParaRPr lang="fr-FR" sz="1000">
              <a:solidFill>
                <a:schemeClr val="dk1"/>
              </a:solidFill>
              <a:cs typeface="Arial"/>
            </a:endParaRPr>
          </a:p>
          <a:p>
            <a:r>
              <a:rPr lang="fr-FR" sz="1000" dirty="0">
                <a:solidFill>
                  <a:schemeClr val="dk1"/>
                </a:solidFill>
                <a:ea typeface="+mn-lt"/>
                <a:cs typeface="+mn-lt"/>
              </a:rPr>
              <a:t>Un thread est inactif 99,9999 % du temps lors du traitement d’I/O.</a:t>
            </a:r>
            <a:endParaRPr lang="fr-FR" sz="1000">
              <a:solidFill>
                <a:schemeClr val="dk1"/>
              </a:solidFill>
              <a:cs typeface="Arial"/>
            </a:endParaRPr>
          </a:p>
          <a:p>
            <a:r>
              <a:rPr lang="fr-FR" sz="1000" dirty="0">
                <a:solidFill>
                  <a:schemeClr val="dk1"/>
                </a:solidFill>
                <a:ea typeface="+mn-lt"/>
                <a:cs typeface="+mn-lt"/>
              </a:rPr>
              <a:t>Cela signifie que pendant que le thread attend une réponse (par exemple une donnée réseau), </a:t>
            </a:r>
            <a:r>
              <a:rPr lang="fr-FR" sz="1000" b="1" dirty="0">
                <a:solidFill>
                  <a:schemeClr val="dk1"/>
                </a:solidFill>
                <a:ea typeface="+mn-lt"/>
                <a:cs typeface="+mn-lt"/>
              </a:rPr>
              <a:t>le CPU reste inutilisé</a:t>
            </a:r>
            <a:r>
              <a:rPr lang="fr-FR" sz="1000" dirty="0">
                <a:solidFill>
                  <a:schemeClr val="dk1"/>
                </a:solidFill>
                <a:ea typeface="+mn-lt"/>
                <a:cs typeface="+mn-lt"/>
              </a:rPr>
              <a:t>.</a:t>
            </a:r>
            <a:endParaRPr lang="fr-FR" sz="1000">
              <a:solidFill>
                <a:schemeClr val="dk1"/>
              </a:solidFill>
              <a:cs typeface="Arial"/>
            </a:endParaRPr>
          </a:p>
          <a:p>
            <a:r>
              <a:rPr lang="fr-FR" sz="1000" dirty="0">
                <a:solidFill>
                  <a:schemeClr val="dk1"/>
                </a:solidFill>
                <a:ea typeface="+mn-lt"/>
                <a:cs typeface="+mn-lt"/>
              </a:rPr>
              <a:t>Créer et gérer des threads n’est </a:t>
            </a:r>
            <a:r>
              <a:rPr lang="fr-FR" sz="1000" b="1" dirty="0">
                <a:solidFill>
                  <a:schemeClr val="dk1"/>
                </a:solidFill>
                <a:ea typeface="+mn-lt"/>
                <a:cs typeface="+mn-lt"/>
              </a:rPr>
              <a:t>pas anodin</a:t>
            </a:r>
            <a:r>
              <a:rPr lang="fr-FR" sz="1000" dirty="0">
                <a:solidFill>
                  <a:schemeClr val="dk1"/>
                </a:solidFill>
                <a:ea typeface="+mn-lt"/>
                <a:cs typeface="+mn-lt"/>
              </a:rPr>
              <a:t> :</a:t>
            </a:r>
            <a:endParaRPr lang="fr-FR" sz="1000">
              <a:solidFill>
                <a:schemeClr val="dk1"/>
              </a:solidFill>
              <a:cs typeface="Arial"/>
            </a:endParaRPr>
          </a:p>
          <a:p>
            <a:pPr marL="285750" indent="-285750">
              <a:buFont typeface="Arial"/>
              <a:buChar char="•"/>
            </a:pPr>
            <a:r>
              <a:rPr lang="fr-FR" sz="1000" b="1" dirty="0">
                <a:solidFill>
                  <a:schemeClr val="dk1"/>
                </a:solidFill>
                <a:ea typeface="+mn-lt"/>
                <a:cs typeface="+mn-lt"/>
              </a:rPr>
              <a:t>Démarrage</a:t>
            </a:r>
            <a:r>
              <a:rPr lang="fr-FR" sz="1000" dirty="0">
                <a:solidFill>
                  <a:schemeClr val="dk1"/>
                </a:solidFill>
                <a:ea typeface="+mn-lt"/>
                <a:cs typeface="+mn-lt"/>
              </a:rPr>
              <a:t> : environ </a:t>
            </a:r>
            <a:r>
              <a:rPr lang="fr-FR" sz="1000" b="1" dirty="0">
                <a:solidFill>
                  <a:schemeClr val="dk1"/>
                </a:solidFill>
                <a:ea typeface="+mn-lt"/>
                <a:cs typeface="+mn-lt"/>
              </a:rPr>
              <a:t>1 milliseconde</a:t>
            </a:r>
            <a:endParaRPr lang="fr-FR" sz="1000">
              <a:solidFill>
                <a:schemeClr val="dk1"/>
              </a:solidFill>
              <a:cs typeface="Arial"/>
            </a:endParaRPr>
          </a:p>
          <a:p>
            <a:pPr marL="285750" indent="-285750">
              <a:buFont typeface="Arial"/>
              <a:buChar char="•"/>
            </a:pPr>
            <a:r>
              <a:rPr lang="fr-FR" sz="1000" b="1" dirty="0">
                <a:solidFill>
                  <a:schemeClr val="dk1"/>
                </a:solidFill>
                <a:ea typeface="+mn-lt"/>
                <a:cs typeface="+mn-lt"/>
              </a:rPr>
              <a:t>Mémoire consommée</a:t>
            </a:r>
            <a:r>
              <a:rPr lang="fr-FR" sz="1000" dirty="0">
                <a:solidFill>
                  <a:schemeClr val="dk1"/>
                </a:solidFill>
                <a:ea typeface="+mn-lt"/>
                <a:cs typeface="+mn-lt"/>
              </a:rPr>
              <a:t> : environ </a:t>
            </a:r>
            <a:r>
              <a:rPr lang="fr-FR" sz="1000" b="1" dirty="0">
                <a:solidFill>
                  <a:schemeClr val="dk1"/>
                </a:solidFill>
                <a:ea typeface="+mn-lt"/>
                <a:cs typeface="+mn-lt"/>
              </a:rPr>
              <a:t>2 Mo de pile</a:t>
            </a:r>
            <a:endParaRPr lang="fr-FR" sz="1000">
              <a:solidFill>
                <a:schemeClr val="dk1"/>
              </a:solidFill>
              <a:cs typeface="Arial"/>
            </a:endParaRPr>
          </a:p>
          <a:p>
            <a:pPr marL="285750" indent="-285750">
              <a:buFont typeface="Arial"/>
              <a:buChar char="•"/>
            </a:pPr>
            <a:r>
              <a:rPr lang="fr-FR" sz="1000" b="1" dirty="0">
                <a:solidFill>
                  <a:schemeClr val="dk1"/>
                </a:solidFill>
                <a:ea typeface="+mn-lt"/>
                <a:cs typeface="+mn-lt"/>
              </a:rPr>
              <a:t>Changement de contexte</a:t>
            </a:r>
            <a:r>
              <a:rPr lang="fr-FR" sz="1000" dirty="0">
                <a:solidFill>
                  <a:schemeClr val="dk1"/>
                </a:solidFill>
                <a:ea typeface="+mn-lt"/>
                <a:cs typeface="+mn-lt"/>
              </a:rPr>
              <a:t> : environ </a:t>
            </a:r>
            <a:r>
              <a:rPr lang="fr-FR" sz="1000" b="1" dirty="0">
                <a:solidFill>
                  <a:schemeClr val="dk1"/>
                </a:solidFill>
                <a:ea typeface="+mn-lt"/>
                <a:cs typeface="+mn-lt"/>
              </a:rPr>
              <a:t>100 microsecondes</a:t>
            </a:r>
            <a:r>
              <a:rPr lang="fr-FR" sz="1000" dirty="0">
                <a:solidFill>
                  <a:schemeClr val="dk1"/>
                </a:solidFill>
                <a:ea typeface="+mn-lt"/>
                <a:cs typeface="+mn-lt"/>
              </a:rPr>
              <a:t>, selon le système d’exploitation</a:t>
            </a:r>
            <a:endParaRPr lang="fr-FR" sz="1000">
              <a:solidFill>
                <a:schemeClr val="dk1"/>
              </a:solidFill>
              <a:cs typeface="Arial"/>
            </a:endParaRPr>
          </a:p>
          <a:p>
            <a:endParaRPr lang="fr-FR" sz="1000" dirty="0">
              <a:solidFill>
                <a:schemeClr val="dk1"/>
              </a:solidFill>
              <a:ea typeface="+mn-lt"/>
              <a:cs typeface="+mn-lt"/>
            </a:endParaRPr>
          </a:p>
          <a:p>
            <a:r>
              <a:rPr lang="fr-FR" sz="1000" dirty="0">
                <a:solidFill>
                  <a:schemeClr val="dk1"/>
                </a:solidFill>
                <a:ea typeface="+mn-lt"/>
                <a:cs typeface="+mn-lt"/>
              </a:rPr>
              <a:t>Ces coûts rendent impossible la création de millions de threads pour compenser l’attente des I/O.</a:t>
            </a:r>
            <a:endParaRPr lang="fr-FR" sz="1000">
              <a:solidFill>
                <a:schemeClr val="dk1"/>
              </a:solidFill>
              <a:cs typeface="Arial"/>
            </a:endParaRPr>
          </a:p>
          <a:p>
            <a:r>
              <a:rPr lang="fr-FR" sz="1000" dirty="0">
                <a:solidFill>
                  <a:schemeClr val="dk1"/>
                </a:solidFill>
                <a:ea typeface="+mn-lt"/>
                <a:cs typeface="+mn-lt"/>
              </a:rPr>
              <a:t>De plus, le nombre total de threads exploitables est rapidement atteint, surtout si on ne les libère pas efficacement.</a:t>
            </a:r>
            <a:endParaRPr lang="fr-FR" sz="1000" dirty="0">
              <a:solidFill>
                <a:schemeClr val="dk1"/>
              </a:solidFill>
              <a:cs typeface="Arial"/>
            </a:endParaRPr>
          </a:p>
          <a:p>
            <a:endParaRPr lang="fr-FR" sz="1000" dirty="0">
              <a:solidFill>
                <a:schemeClr val="dk1"/>
              </a:solidFill>
              <a:latin typeface="Arial"/>
              <a:cs typeface="Arial"/>
            </a:endParaRPr>
          </a:p>
        </p:txBody>
      </p:sp>
      <p:pic>
        <p:nvPicPr>
          <p:cNvPr id="167" name="Image 19" descr="Une image contenant texte, capture d’écran, Police, ligne&#10;&#10;Description générée automatiquement"/>
          <p:cNvPicPr/>
          <p:nvPr/>
        </p:nvPicPr>
        <p:blipFill>
          <a:blip r:embed="rId2"/>
          <a:stretch/>
        </p:blipFill>
        <p:spPr>
          <a:xfrm>
            <a:off x="317532" y="642901"/>
            <a:ext cx="4060440" cy="2261880"/>
          </a:xfrm>
          <a:prstGeom prst="rect">
            <a:avLst/>
          </a:prstGeom>
          <a:noFill/>
          <a:ln w="0">
            <a:noFill/>
          </a:ln>
        </p:spPr>
      </p:pic>
      <p:pic>
        <p:nvPicPr>
          <p:cNvPr id="168" name="Image 21" descr="Une image contenant texte, capture d’écran, Police, algèbre&#10;&#10;Description générée automatiquement"/>
          <p:cNvPicPr/>
          <p:nvPr/>
        </p:nvPicPr>
        <p:blipFill>
          <a:blip r:embed="rId3"/>
          <a:stretch/>
        </p:blipFill>
        <p:spPr>
          <a:xfrm>
            <a:off x="4668132" y="640381"/>
            <a:ext cx="4060440" cy="2267280"/>
          </a:xfrm>
          <a:prstGeom prst="rect">
            <a:avLst/>
          </a:prstGeom>
          <a:noFill/>
          <a:ln w="0">
            <a:noFill/>
          </a:ln>
        </p:spPr>
      </p:pic>
      <p:sp>
        <p:nvSpPr>
          <p:cNvPr id="170" name="ZoneTexte 34"/>
          <p:cNvSpPr/>
          <p:nvPr/>
        </p:nvSpPr>
        <p:spPr>
          <a:xfrm>
            <a:off x="610572" y="1776181"/>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1" name="ZoneTexte 35"/>
          <p:cNvSpPr/>
          <p:nvPr/>
        </p:nvSpPr>
        <p:spPr>
          <a:xfrm>
            <a:off x="2203572" y="1840261"/>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72" name="ZoneTexte 36"/>
          <p:cNvSpPr/>
          <p:nvPr/>
        </p:nvSpPr>
        <p:spPr>
          <a:xfrm>
            <a:off x="3911052" y="1776181"/>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73" name="ZoneTexte 37"/>
          <p:cNvSpPr/>
          <p:nvPr/>
        </p:nvSpPr>
        <p:spPr>
          <a:xfrm>
            <a:off x="2410572" y="1840261"/>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spTree>
  </p:cSld>
  <p:clrMapOvr>
    <a:masterClrMapping/>
  </p:clrMapOvr>
  <p:transition>
    <p:blinds/>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654200" y="209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Virtual Threads vs Threads classics</a:t>
            </a:r>
            <a:endParaRPr lang="fr-FR" sz="2550" b="0" u="none" strike="noStrike">
              <a:solidFill>
                <a:srgbClr val="000000"/>
              </a:solidFill>
              <a:uFillTx/>
              <a:latin typeface="Arial"/>
            </a:endParaRPr>
          </a:p>
        </p:txBody>
      </p:sp>
      <p:sp>
        <p:nvSpPr>
          <p:cNvPr id="160" name="PlaceHolder 2"/>
          <p:cNvSpPr>
            <a:spLocks noGrp="1"/>
          </p:cNvSpPr>
          <p:nvPr>
            <p:ph type="sldNum" idx="4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40827E3-2DEE-4517-9FF9-87BECEA42C54}" type="slidenum">
              <a:rPr lang="fr-FR" sz="750" b="1" u="none" strike="noStrike">
                <a:solidFill>
                  <a:schemeClr val="dk1"/>
                </a:solidFill>
                <a:uFillTx/>
                <a:latin typeface="Arial"/>
              </a:rPr>
              <a:t>153</a:t>
            </a:fld>
            <a:endParaRPr lang="fr-FR" sz="750" b="0" u="none" strike="noStrike">
              <a:solidFill>
                <a:srgbClr val="000000"/>
              </a:solidFill>
              <a:uFillTx/>
              <a:latin typeface="Times New Roman"/>
            </a:endParaRPr>
          </a:p>
        </p:txBody>
      </p:sp>
      <p:sp>
        <p:nvSpPr>
          <p:cNvPr id="161" name="PlaceHolder 3"/>
          <p:cNvSpPr>
            <a:spLocks noGrp="1"/>
          </p:cNvSpPr>
          <p:nvPr>
            <p:ph type="ftr" idx="4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62" name="Image 17"/>
          <p:cNvPicPr/>
          <p:nvPr/>
        </p:nvPicPr>
        <p:blipFill>
          <a:blip r:embed="rId2"/>
          <a:stretch/>
        </p:blipFill>
        <p:spPr>
          <a:xfrm>
            <a:off x="-1080" y="633090"/>
            <a:ext cx="9146390" cy="2887640"/>
          </a:xfrm>
          <a:prstGeom prst="rect">
            <a:avLst/>
          </a:prstGeom>
          <a:noFill/>
          <a:ln w="0">
            <a:noFill/>
          </a:ln>
        </p:spPr>
      </p:pic>
      <p:sp>
        <p:nvSpPr>
          <p:cNvPr id="2" name="TextBox 1">
            <a:extLst>
              <a:ext uri="{FF2B5EF4-FFF2-40B4-BE49-F238E27FC236}">
                <a16:creationId xmlns:a16="http://schemas.microsoft.com/office/drawing/2014/main" id="{F2CCC764-1AFB-E397-0AA9-0B57CBFF1783}"/>
              </a:ext>
            </a:extLst>
          </p:cNvPr>
          <p:cNvSpPr txBox="1"/>
          <p:nvPr/>
        </p:nvSpPr>
        <p:spPr>
          <a:xfrm>
            <a:off x="135466" y="3397250"/>
            <a:ext cx="3968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Ce </a:t>
            </a:r>
            <a:r>
              <a:rPr lang="en-US" sz="1200" dirty="0" err="1">
                <a:ea typeface="+mn-lt"/>
                <a:cs typeface="+mn-lt"/>
              </a:rPr>
              <a:t>modèle</a:t>
            </a:r>
            <a:r>
              <a:rPr lang="en-US" sz="1200" dirty="0">
                <a:ea typeface="+mn-lt"/>
                <a:cs typeface="+mn-lt"/>
              </a:rPr>
              <a:t> </a:t>
            </a:r>
            <a:r>
              <a:rPr lang="en-US" sz="1200" dirty="0" err="1">
                <a:ea typeface="+mn-lt"/>
                <a:cs typeface="+mn-lt"/>
              </a:rPr>
              <a:t>classique</a:t>
            </a:r>
            <a:r>
              <a:rPr lang="en-US" sz="1200" dirty="0">
                <a:ea typeface="+mn-lt"/>
                <a:cs typeface="+mn-lt"/>
              </a:rPr>
              <a:t> ^^^, </a:t>
            </a:r>
            <a:r>
              <a:rPr lang="en-US" sz="1200" dirty="0" err="1">
                <a:ea typeface="+mn-lt"/>
                <a:cs typeface="+mn-lt"/>
              </a:rPr>
              <a:t>où</a:t>
            </a:r>
            <a:r>
              <a:rPr lang="en-US" sz="1200" dirty="0">
                <a:ea typeface="+mn-lt"/>
                <a:cs typeface="+mn-lt"/>
              </a:rPr>
              <a:t> </a:t>
            </a:r>
            <a:r>
              <a:rPr lang="en-US" sz="1200" dirty="0" err="1">
                <a:ea typeface="+mn-lt"/>
                <a:cs typeface="+mn-lt"/>
              </a:rPr>
              <a:t>chaque</a:t>
            </a:r>
            <a:r>
              <a:rPr lang="en-US" sz="1200" dirty="0">
                <a:ea typeface="+mn-lt"/>
                <a:cs typeface="+mn-lt"/>
              </a:rPr>
              <a:t> </a:t>
            </a:r>
            <a:r>
              <a:rPr lang="en-US" sz="1200" dirty="0" err="1">
                <a:ea typeface="+mn-lt"/>
                <a:cs typeface="+mn-lt"/>
              </a:rPr>
              <a:t>requête</a:t>
            </a:r>
            <a:r>
              <a:rPr lang="en-US" sz="1200" dirty="0">
                <a:ea typeface="+mn-lt"/>
                <a:cs typeface="+mn-lt"/>
              </a:rPr>
              <a:t> </a:t>
            </a:r>
            <a:r>
              <a:rPr lang="en-US" sz="1200" dirty="0" err="1">
                <a:ea typeface="+mn-lt"/>
                <a:cs typeface="+mn-lt"/>
              </a:rPr>
              <a:t>bloque</a:t>
            </a:r>
            <a:r>
              <a:rPr lang="en-US" sz="1200" dirty="0">
                <a:ea typeface="+mn-lt"/>
                <a:cs typeface="+mn-lt"/>
              </a:rPr>
              <a:t> un thread (</a:t>
            </a:r>
            <a:r>
              <a:rPr lang="en-US" sz="1200" dirty="0" err="1">
                <a:ea typeface="+mn-lt"/>
                <a:cs typeface="+mn-lt"/>
              </a:rPr>
              <a:t>en</a:t>
            </a:r>
            <a:r>
              <a:rPr lang="en-US" sz="1200" dirty="0">
                <a:ea typeface="+mn-lt"/>
                <a:cs typeface="+mn-lt"/>
              </a:rPr>
              <a:t> </a:t>
            </a:r>
            <a:r>
              <a:rPr lang="en-US" sz="1200" dirty="0" err="1">
                <a:ea typeface="+mn-lt"/>
                <a:cs typeface="+mn-lt"/>
              </a:rPr>
              <a:t>attente</a:t>
            </a:r>
            <a:r>
              <a:rPr lang="en-US" sz="1200" dirty="0">
                <a:ea typeface="+mn-lt"/>
                <a:cs typeface="+mn-lt"/>
              </a:rPr>
              <a:t>), </a:t>
            </a:r>
            <a:r>
              <a:rPr lang="en-US" sz="1200" b="1" dirty="0" err="1">
                <a:ea typeface="+mn-lt"/>
                <a:cs typeface="+mn-lt"/>
              </a:rPr>
              <a:t>gaspille</a:t>
            </a:r>
            <a:r>
              <a:rPr lang="en-US" sz="1200" b="1" dirty="0">
                <a:ea typeface="+mn-lt"/>
                <a:cs typeface="+mn-lt"/>
              </a:rPr>
              <a:t> les </a:t>
            </a:r>
            <a:r>
              <a:rPr lang="en-US" sz="1200" b="1" dirty="0" err="1">
                <a:ea typeface="+mn-lt"/>
                <a:cs typeface="+mn-lt"/>
              </a:rPr>
              <a:t>ressources</a:t>
            </a:r>
            <a:r>
              <a:rPr lang="en-US" sz="1200" b="1" dirty="0">
                <a:ea typeface="+mn-lt"/>
                <a:cs typeface="+mn-lt"/>
              </a:rPr>
              <a:t> !!!</a:t>
            </a:r>
            <a:endParaRPr lang="en-US" sz="1200" dirty="0">
              <a:cs typeface="Arial"/>
            </a:endParaRPr>
          </a:p>
        </p:txBody>
      </p:sp>
      <p:sp>
        <p:nvSpPr>
          <p:cNvPr id="3" name="TextBox 2">
            <a:extLst>
              <a:ext uri="{FF2B5EF4-FFF2-40B4-BE49-F238E27FC236}">
                <a16:creationId xmlns:a16="http://schemas.microsoft.com/office/drawing/2014/main" id="{FF26A418-3769-3EE5-0DE2-C514C5526AE8}"/>
              </a:ext>
            </a:extLst>
          </p:cNvPr>
          <p:cNvSpPr txBox="1"/>
          <p:nvPr/>
        </p:nvSpPr>
        <p:spPr>
          <a:xfrm>
            <a:off x="4224866" y="3276599"/>
            <a:ext cx="49276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b="1" dirty="0">
                <a:ea typeface="+mn-lt"/>
                <a:cs typeface="+mn-lt"/>
              </a:rPr>
              <a:t>Ultra-</a:t>
            </a:r>
            <a:r>
              <a:rPr lang="en-US" sz="1200" b="1" dirty="0" err="1">
                <a:ea typeface="+mn-lt"/>
                <a:cs typeface="+mn-lt"/>
              </a:rPr>
              <a:t>légers</a:t>
            </a:r>
            <a:r>
              <a:rPr lang="en-US" sz="1200" dirty="0">
                <a:ea typeface="+mn-lt"/>
                <a:cs typeface="+mn-lt"/>
              </a:rPr>
              <a:t> : </a:t>
            </a:r>
            <a:r>
              <a:rPr lang="en-US" sz="1200" dirty="0" err="1">
                <a:ea typeface="+mn-lt"/>
                <a:cs typeface="+mn-lt"/>
              </a:rPr>
              <a:t>création</a:t>
            </a:r>
            <a:r>
              <a:rPr lang="en-US" sz="1200" dirty="0">
                <a:ea typeface="+mn-lt"/>
                <a:cs typeface="+mn-lt"/>
              </a:rPr>
              <a:t> quasi </a:t>
            </a:r>
            <a:r>
              <a:rPr lang="en-US" sz="1200" dirty="0" err="1">
                <a:ea typeface="+mn-lt"/>
                <a:cs typeface="+mn-lt"/>
              </a:rPr>
              <a:t>instantanée</a:t>
            </a:r>
            <a:r>
              <a:rPr lang="en-US" sz="1200" dirty="0">
                <a:ea typeface="+mn-lt"/>
                <a:cs typeface="+mn-lt"/>
              </a:rPr>
              <a:t>, </a:t>
            </a:r>
            <a:r>
              <a:rPr lang="en-US" sz="1200" dirty="0" err="1">
                <a:ea typeface="+mn-lt"/>
                <a:cs typeface="+mn-lt"/>
              </a:rPr>
              <a:t>coût</a:t>
            </a:r>
            <a:r>
              <a:rPr lang="en-US" sz="1200" dirty="0">
                <a:ea typeface="+mn-lt"/>
                <a:cs typeface="+mn-lt"/>
              </a:rPr>
              <a:t> </a:t>
            </a:r>
            <a:r>
              <a:rPr lang="en-US" sz="1200" dirty="0" err="1">
                <a:ea typeface="+mn-lt"/>
                <a:cs typeface="+mn-lt"/>
              </a:rPr>
              <a:t>mémoire</a:t>
            </a:r>
            <a:r>
              <a:rPr lang="en-US" sz="1200" dirty="0">
                <a:ea typeface="+mn-lt"/>
                <a:cs typeface="+mn-lt"/>
              </a:rPr>
              <a:t> </a:t>
            </a:r>
            <a:r>
              <a:rPr lang="en-US" sz="1200" dirty="0" err="1">
                <a:ea typeface="+mn-lt"/>
                <a:cs typeface="+mn-lt"/>
              </a:rPr>
              <a:t>minime</a:t>
            </a:r>
            <a:r>
              <a:rPr lang="en-US" sz="1200" dirty="0">
                <a:ea typeface="+mn-lt"/>
                <a:cs typeface="+mn-lt"/>
              </a:rPr>
              <a:t> → on </a:t>
            </a:r>
            <a:r>
              <a:rPr lang="en-US" sz="1200" dirty="0" err="1">
                <a:ea typeface="+mn-lt"/>
                <a:cs typeface="+mn-lt"/>
              </a:rPr>
              <a:t>peut</a:t>
            </a:r>
            <a:r>
              <a:rPr lang="en-US" sz="1200" dirty="0">
                <a:ea typeface="+mn-lt"/>
                <a:cs typeface="+mn-lt"/>
              </a:rPr>
              <a:t> </a:t>
            </a:r>
            <a:r>
              <a:rPr lang="en-US" sz="1200" dirty="0" err="1">
                <a:ea typeface="+mn-lt"/>
                <a:cs typeface="+mn-lt"/>
              </a:rPr>
              <a:t>en</a:t>
            </a:r>
            <a:r>
              <a:rPr lang="en-US" sz="1200" dirty="0">
                <a:ea typeface="+mn-lt"/>
                <a:cs typeface="+mn-lt"/>
              </a:rPr>
              <a:t> lancer </a:t>
            </a:r>
            <a:r>
              <a:rPr lang="en-US" sz="1200" b="1" dirty="0">
                <a:ea typeface="+mn-lt"/>
                <a:cs typeface="+mn-lt"/>
              </a:rPr>
              <a:t>des </a:t>
            </a:r>
            <a:r>
              <a:rPr lang="en-US" sz="1200" b="1" dirty="0" err="1">
                <a:ea typeface="+mn-lt"/>
                <a:cs typeface="+mn-lt"/>
              </a:rPr>
              <a:t>dizaines</a:t>
            </a:r>
            <a:r>
              <a:rPr lang="en-US" sz="1200" b="1" dirty="0">
                <a:ea typeface="+mn-lt"/>
                <a:cs typeface="+mn-lt"/>
              </a:rPr>
              <a:t>/</a:t>
            </a:r>
            <a:r>
              <a:rPr lang="en-US" sz="1200" b="1" dirty="0" err="1">
                <a:ea typeface="+mn-lt"/>
                <a:cs typeface="+mn-lt"/>
              </a:rPr>
              <a:t>centaines</a:t>
            </a:r>
            <a:r>
              <a:rPr lang="en-US" sz="1200" b="1" dirty="0">
                <a:ea typeface="+mn-lt"/>
                <a:cs typeface="+mn-lt"/>
              </a:rPr>
              <a:t> de </a:t>
            </a:r>
            <a:r>
              <a:rPr lang="en-US" sz="1200" b="1" dirty="0" err="1">
                <a:ea typeface="+mn-lt"/>
                <a:cs typeface="+mn-lt"/>
              </a:rPr>
              <a:t>milliers</a:t>
            </a:r>
            <a:r>
              <a:rPr lang="en-US" sz="1200" dirty="0">
                <a:ea typeface="+mn-lt"/>
                <a:cs typeface="+mn-lt"/>
              </a:rPr>
              <a:t>.</a:t>
            </a:r>
            <a:endParaRPr lang="en-US" sz="1200" dirty="0">
              <a:cs typeface="Arial"/>
            </a:endParaRPr>
          </a:p>
          <a:p>
            <a:pPr marL="285750" indent="-285750">
              <a:buFont typeface="Arial"/>
              <a:buChar char="•"/>
            </a:pPr>
            <a:r>
              <a:rPr lang="en-US" sz="1200" b="1" err="1">
                <a:ea typeface="+mn-lt"/>
                <a:cs typeface="+mn-lt"/>
              </a:rPr>
              <a:t>Modèle</a:t>
            </a:r>
            <a:r>
              <a:rPr lang="en-US" sz="1200" b="1" dirty="0">
                <a:ea typeface="+mn-lt"/>
                <a:cs typeface="+mn-lt"/>
              </a:rPr>
              <a:t> simple</a:t>
            </a:r>
            <a:r>
              <a:rPr lang="en-US" sz="1200" dirty="0">
                <a:ea typeface="+mn-lt"/>
                <a:cs typeface="+mn-lt"/>
              </a:rPr>
              <a:t> : on garde le code </a:t>
            </a:r>
            <a:r>
              <a:rPr lang="en-US" sz="1200" b="1" err="1">
                <a:ea typeface="+mn-lt"/>
                <a:cs typeface="+mn-lt"/>
              </a:rPr>
              <a:t>bloquant</a:t>
            </a:r>
            <a:r>
              <a:rPr lang="en-US" sz="1200" b="1" dirty="0">
                <a:ea typeface="+mn-lt"/>
                <a:cs typeface="+mn-lt"/>
              </a:rPr>
              <a:t> </a:t>
            </a:r>
            <a:r>
              <a:rPr lang="en-US" sz="1200" b="1" err="1">
                <a:ea typeface="+mn-lt"/>
                <a:cs typeface="+mn-lt"/>
              </a:rPr>
              <a:t>lisible</a:t>
            </a:r>
            <a:r>
              <a:rPr lang="en-US" sz="1200" dirty="0">
                <a:ea typeface="+mn-lt"/>
                <a:cs typeface="+mn-lt"/>
              </a:rPr>
              <a:t> (thread-per-request) au lieu des callbacks/</a:t>
            </a:r>
            <a:r>
              <a:rPr lang="en-US" sz="1200" err="1">
                <a:ea typeface="+mn-lt"/>
                <a:cs typeface="+mn-lt"/>
              </a:rPr>
              <a:t>CompletableFuture</a:t>
            </a:r>
            <a:r>
              <a:rPr lang="en-US" sz="1200" dirty="0">
                <a:ea typeface="+mn-lt"/>
                <a:cs typeface="+mn-lt"/>
              </a:rPr>
              <a:t> complexes.</a:t>
            </a:r>
            <a:endParaRPr lang="en-US" sz="1200" dirty="0">
              <a:cs typeface="Arial"/>
            </a:endParaRPr>
          </a:p>
          <a:p>
            <a:pPr marL="285750" indent="-285750">
              <a:buFont typeface="Arial"/>
              <a:buChar char="•"/>
            </a:pPr>
            <a:r>
              <a:rPr lang="en-US" sz="1200" b="1" dirty="0">
                <a:ea typeface="+mn-lt"/>
                <a:cs typeface="+mn-lt"/>
              </a:rPr>
              <a:t>I/O très scalable</a:t>
            </a:r>
            <a:r>
              <a:rPr lang="en-US" sz="1200" dirty="0">
                <a:ea typeface="+mn-lt"/>
                <a:cs typeface="+mn-lt"/>
              </a:rPr>
              <a:t> : </a:t>
            </a:r>
            <a:r>
              <a:rPr lang="en-US" sz="1200" dirty="0" err="1">
                <a:ea typeface="+mn-lt"/>
                <a:cs typeface="+mn-lt"/>
              </a:rPr>
              <a:t>quand</a:t>
            </a:r>
            <a:r>
              <a:rPr lang="en-US" sz="1200" dirty="0">
                <a:ea typeface="+mn-lt"/>
                <a:cs typeface="+mn-lt"/>
              </a:rPr>
              <a:t> </a:t>
            </a:r>
            <a:r>
              <a:rPr lang="en-US" sz="1200" dirty="0" err="1">
                <a:ea typeface="+mn-lt"/>
                <a:cs typeface="+mn-lt"/>
              </a:rPr>
              <a:t>une</a:t>
            </a:r>
            <a:r>
              <a:rPr lang="en-US" sz="1200" dirty="0">
                <a:ea typeface="+mn-lt"/>
                <a:cs typeface="+mn-lt"/>
              </a:rPr>
              <a:t> </a:t>
            </a:r>
            <a:r>
              <a:rPr lang="en-US" sz="1200" dirty="0" err="1">
                <a:ea typeface="+mn-lt"/>
                <a:cs typeface="+mn-lt"/>
              </a:rPr>
              <a:t>opération</a:t>
            </a:r>
            <a:r>
              <a:rPr lang="en-US" sz="1200" dirty="0">
                <a:ea typeface="+mn-lt"/>
                <a:cs typeface="+mn-lt"/>
              </a:rPr>
              <a:t> </a:t>
            </a:r>
            <a:r>
              <a:rPr lang="en-US" sz="1200" dirty="0" err="1">
                <a:ea typeface="+mn-lt"/>
                <a:cs typeface="+mn-lt"/>
              </a:rPr>
              <a:t>bloque</a:t>
            </a:r>
            <a:r>
              <a:rPr lang="en-US" sz="1200" dirty="0">
                <a:ea typeface="+mn-lt"/>
                <a:cs typeface="+mn-lt"/>
              </a:rPr>
              <a:t>, le VT se “</a:t>
            </a:r>
            <a:r>
              <a:rPr lang="en-US" sz="1200" b="1" dirty="0">
                <a:ea typeface="+mn-lt"/>
                <a:cs typeface="+mn-lt"/>
              </a:rPr>
              <a:t>park</a:t>
            </a:r>
            <a:r>
              <a:rPr lang="en-US" sz="1200" dirty="0">
                <a:ea typeface="+mn-lt"/>
                <a:cs typeface="+mn-lt"/>
              </a:rPr>
              <a:t>”, </a:t>
            </a:r>
            <a:r>
              <a:rPr lang="en-US" sz="1200" dirty="0" err="1">
                <a:ea typeface="+mn-lt"/>
                <a:cs typeface="+mn-lt"/>
              </a:rPr>
              <a:t>libérant</a:t>
            </a:r>
            <a:r>
              <a:rPr lang="en-US" sz="1200" dirty="0">
                <a:ea typeface="+mn-lt"/>
                <a:cs typeface="+mn-lt"/>
              </a:rPr>
              <a:t> le </a:t>
            </a:r>
            <a:r>
              <a:rPr lang="en-US" sz="1200" b="1" dirty="0">
                <a:ea typeface="+mn-lt"/>
                <a:cs typeface="+mn-lt"/>
              </a:rPr>
              <a:t>carrier thread</a:t>
            </a:r>
            <a:r>
              <a:rPr lang="en-US" sz="1200" dirty="0">
                <a:ea typeface="+mn-lt"/>
                <a:cs typeface="+mn-lt"/>
              </a:rPr>
              <a:t> CPU pour </a:t>
            </a:r>
            <a:r>
              <a:rPr lang="en-US" sz="1200" dirty="0" err="1">
                <a:ea typeface="+mn-lt"/>
                <a:cs typeface="+mn-lt"/>
              </a:rPr>
              <a:t>d’autres</a:t>
            </a:r>
            <a:r>
              <a:rPr lang="en-US" sz="1200" dirty="0">
                <a:ea typeface="+mn-lt"/>
                <a:cs typeface="+mn-lt"/>
              </a:rPr>
              <a:t> </a:t>
            </a:r>
            <a:r>
              <a:rPr lang="en-US" sz="1200" dirty="0" err="1">
                <a:ea typeface="+mn-lt"/>
                <a:cs typeface="+mn-lt"/>
              </a:rPr>
              <a:t>tâches</a:t>
            </a:r>
            <a:r>
              <a:rPr lang="en-US" sz="1200" dirty="0">
                <a:ea typeface="+mn-lt"/>
                <a:cs typeface="+mn-lt"/>
              </a:rPr>
              <a:t>.</a:t>
            </a:r>
            <a:endParaRPr lang="en-US" sz="1200" dirty="0">
              <a:cs typeface="Arial"/>
            </a:endParaRPr>
          </a:p>
          <a:p>
            <a:pPr algn="l"/>
            <a:endParaRPr lang="en-US" sz="1200" dirty="0">
              <a:cs typeface="Arial"/>
            </a:endParaRPr>
          </a:p>
        </p:txBody>
      </p:sp>
    </p:spTree>
  </p:cSld>
  <p:clrMapOvr>
    <a:masterClrMapping/>
  </p:clrMapOvr>
  <p:transition>
    <p:blinds/>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696680" y="194040"/>
            <a:ext cx="3690360" cy="366120"/>
          </a:xfrm>
          <a:prstGeom prst="rect">
            <a:avLst/>
          </a:prstGeom>
          <a:noFill/>
          <a:ln w="0">
            <a:noFill/>
          </a:ln>
        </p:spPr>
        <p:txBody>
          <a:bodyPr lIns="0" tIns="0" rIns="0" bIns="0" anchor="t">
            <a:noAutofit/>
          </a:bodyPr>
          <a:lstStyle/>
          <a:p>
            <a:pPr>
              <a:tabLst>
                <a:tab pos="0" algn="l"/>
              </a:tabLst>
            </a:pPr>
            <a:r>
              <a:rPr lang="fr-FR" dirty="0">
                <a:solidFill>
                  <a:schemeClr val="dk1"/>
                </a:solidFill>
                <a:latin typeface="Arial"/>
                <a:cs typeface="Arial"/>
              </a:rPr>
              <a:t>Les solutions</a:t>
            </a:r>
            <a:endParaRPr lang="fr-FR" sz="2550" u="none" strike="noStrike" dirty="0">
              <a:solidFill>
                <a:schemeClr val="dk1"/>
              </a:solidFill>
              <a:uFillTx/>
              <a:latin typeface="Arial"/>
              <a:cs typeface="Arial"/>
            </a:endParaRPr>
          </a:p>
        </p:txBody>
      </p:sp>
      <p:sp>
        <p:nvSpPr>
          <p:cNvPr id="175" name="PlaceHolder 2"/>
          <p:cNvSpPr>
            <a:spLocks noGrp="1"/>
          </p:cNvSpPr>
          <p:nvPr>
            <p:ph type="sldNum" idx="5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219F60F5-B58D-4A9D-AD0B-B60019F89E95}" type="slidenum">
              <a:rPr lang="fr-FR" sz="750" b="1" u="none" strike="noStrike">
                <a:solidFill>
                  <a:schemeClr val="dk1"/>
                </a:solidFill>
                <a:uFillTx/>
                <a:latin typeface="Arial"/>
              </a:rPr>
              <a:t>154</a:t>
            </a:fld>
            <a:endParaRPr lang="fr-FR" sz="750" b="0" u="none" strike="noStrike">
              <a:solidFill>
                <a:srgbClr val="000000"/>
              </a:solidFill>
              <a:uFillTx/>
              <a:latin typeface="Times New Roman"/>
            </a:endParaRPr>
          </a:p>
        </p:txBody>
      </p:sp>
      <p:sp>
        <p:nvSpPr>
          <p:cNvPr id="176" name="PlaceHolder 3"/>
          <p:cNvSpPr>
            <a:spLocks noGrp="1"/>
          </p:cNvSpPr>
          <p:nvPr>
            <p:ph type="ftr" idx="5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77" name="Image 22" descr="Une image contenant texte, capture d’écran, Police, algèbre&#10;&#10;Description générée automatiquement"/>
          <p:cNvPicPr/>
          <p:nvPr/>
        </p:nvPicPr>
        <p:blipFill>
          <a:blip r:embed="rId2"/>
          <a:stretch/>
        </p:blipFill>
        <p:spPr>
          <a:xfrm>
            <a:off x="371520" y="1046880"/>
            <a:ext cx="3917520" cy="2198880"/>
          </a:xfrm>
          <a:prstGeom prst="rect">
            <a:avLst/>
          </a:prstGeom>
          <a:noFill/>
          <a:ln w="0">
            <a:noFill/>
          </a:ln>
        </p:spPr>
      </p:pic>
      <p:pic>
        <p:nvPicPr>
          <p:cNvPr id="178" name="Image 23" descr="Une image contenant texte, capture d’écran, Police, algèbre&#10;&#10;Description générée automatiquement"/>
          <p:cNvPicPr/>
          <p:nvPr/>
        </p:nvPicPr>
        <p:blipFill>
          <a:blip r:embed="rId3"/>
          <a:stretch/>
        </p:blipFill>
        <p:spPr>
          <a:xfrm>
            <a:off x="4843440" y="1043640"/>
            <a:ext cx="4017600" cy="2204640"/>
          </a:xfrm>
          <a:prstGeom prst="rect">
            <a:avLst/>
          </a:prstGeom>
          <a:noFill/>
          <a:ln w="0">
            <a:noFill/>
          </a:ln>
        </p:spPr>
      </p:pic>
      <p:sp>
        <p:nvSpPr>
          <p:cNvPr id="180" name="ZoneTexte 39"/>
          <p:cNvSpPr/>
          <p:nvPr/>
        </p:nvSpPr>
        <p:spPr>
          <a:xfrm>
            <a:off x="4732130" y="3354200"/>
            <a:ext cx="4242310"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marL="285750" indent="-285750">
              <a:buFont typeface="Arial"/>
              <a:buChar char="•"/>
            </a:pPr>
            <a:r>
              <a:rPr lang="fr-FR" sz="1200" b="1" dirty="0">
                <a:solidFill>
                  <a:schemeClr val="dk1"/>
                </a:solidFill>
                <a:ea typeface="+mn-lt"/>
                <a:cs typeface="+mn-lt"/>
              </a:rPr>
              <a:t>Simplicité</a:t>
            </a:r>
            <a:r>
              <a:rPr lang="fr-FR" sz="1200" dirty="0">
                <a:solidFill>
                  <a:schemeClr val="dk1"/>
                </a:solidFill>
                <a:ea typeface="+mn-lt"/>
                <a:cs typeface="+mn-lt"/>
              </a:rPr>
              <a:t> : on garde le modèle bloquant traditionnel.</a:t>
            </a:r>
            <a:endParaRPr lang="en-US" sz="1200">
              <a:solidFill>
                <a:schemeClr val="dk1"/>
              </a:solidFill>
              <a:cs typeface="Arial"/>
            </a:endParaRPr>
          </a:p>
          <a:p>
            <a:pPr marL="285750" indent="-285750">
              <a:buFont typeface="Arial"/>
              <a:buChar char="•"/>
            </a:pPr>
            <a:r>
              <a:rPr lang="fr-FR" sz="1200" b="1" dirty="0">
                <a:solidFill>
                  <a:schemeClr val="dk1"/>
                </a:solidFill>
                <a:ea typeface="+mn-lt"/>
                <a:cs typeface="+mn-lt"/>
              </a:rPr>
              <a:t>Performance</a:t>
            </a:r>
            <a:r>
              <a:rPr lang="fr-FR" sz="1200" dirty="0">
                <a:solidFill>
                  <a:schemeClr val="dk1"/>
                </a:solidFill>
                <a:ea typeface="+mn-lt"/>
                <a:cs typeface="+mn-lt"/>
              </a:rPr>
              <a:t> : très bon pour les serveurs I</a:t>
            </a:r>
            <a:r>
              <a:rPr lang="fr-FR" sz="1200" b="0" u="none" strike="noStrike" dirty="0">
                <a:solidFill>
                  <a:schemeClr val="dk1"/>
                </a:solidFill>
                <a:uFillTx/>
                <a:ea typeface="+mn-lt"/>
                <a:cs typeface="+mn-lt"/>
              </a:rPr>
              <a:t>/</a:t>
            </a:r>
            <a:r>
              <a:rPr lang="fr-FR" sz="1200" dirty="0">
                <a:solidFill>
                  <a:schemeClr val="dk1"/>
                </a:solidFill>
                <a:ea typeface="+mn-lt"/>
                <a:cs typeface="+mn-lt"/>
              </a:rPr>
              <a:t>O-intensifs.</a:t>
            </a:r>
            <a:endParaRPr lang="fr-FR" sz="1200" dirty="0">
              <a:solidFill>
                <a:schemeClr val="dk1"/>
              </a:solidFill>
              <a:cs typeface="Arial"/>
            </a:endParaRPr>
          </a:p>
          <a:p>
            <a:pPr marL="285750" indent="-285750">
              <a:buFont typeface="Arial"/>
              <a:buChar char="•"/>
            </a:pPr>
            <a:r>
              <a:rPr lang="fr-FR" sz="1200" b="1" dirty="0">
                <a:solidFill>
                  <a:schemeClr val="dk1"/>
                </a:solidFill>
                <a:ea typeface="+mn-lt"/>
                <a:cs typeface="+mn-lt"/>
              </a:rPr>
              <a:t>Compatibilité</a:t>
            </a:r>
            <a:r>
              <a:rPr lang="fr-FR" sz="1200" dirty="0">
                <a:solidFill>
                  <a:schemeClr val="dk1"/>
                </a:solidFill>
                <a:ea typeface="+mn-lt"/>
                <a:cs typeface="+mn-lt"/>
              </a:rPr>
              <a:t> : les APIs existantes (JDBC, HTTP, etc.) peuvent être utilisées sans </a:t>
            </a:r>
            <a:r>
              <a:rPr lang="fr-FR" sz="1200" err="1">
                <a:solidFill>
                  <a:schemeClr val="dk1"/>
                </a:solidFill>
                <a:ea typeface="+mn-lt"/>
                <a:cs typeface="+mn-lt"/>
              </a:rPr>
              <a:t>refactorer</a:t>
            </a:r>
            <a:r>
              <a:rPr lang="fr-FR" sz="1200" dirty="0">
                <a:solidFill>
                  <a:schemeClr val="dk1"/>
                </a:solidFill>
                <a:ea typeface="+mn-lt"/>
                <a:cs typeface="+mn-lt"/>
              </a:rPr>
              <a:t> en mode réactif.</a:t>
            </a:r>
          </a:p>
          <a:p>
            <a:endParaRPr lang="fr-FR" sz="1200" dirty="0">
              <a:solidFill>
                <a:schemeClr val="dk1"/>
              </a:solidFill>
              <a:cs typeface="Arial"/>
            </a:endParaRPr>
          </a:p>
        </p:txBody>
      </p:sp>
      <p:sp>
        <p:nvSpPr>
          <p:cNvPr id="181" name="ZoneTexte 40"/>
          <p:cNvSpPr/>
          <p:nvPr/>
        </p:nvSpPr>
        <p:spPr>
          <a:xfrm>
            <a:off x="6822360" y="21448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10/100KB</a:t>
            </a:r>
            <a:endParaRPr lang="fr-FR" sz="1200" b="0" u="none" strike="noStrike">
              <a:solidFill>
                <a:srgbClr val="000000"/>
              </a:solidFill>
              <a:uFillTx/>
              <a:latin typeface="Arial"/>
            </a:endParaRPr>
          </a:p>
        </p:txBody>
      </p:sp>
      <p:sp>
        <p:nvSpPr>
          <p:cNvPr id="182" name="ZoneTexte 41"/>
          <p:cNvSpPr/>
          <p:nvPr/>
        </p:nvSpPr>
        <p:spPr>
          <a:xfrm>
            <a:off x="7315200" y="2359080"/>
            <a:ext cx="1302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0" u="none" strike="noStrike">
                <a:solidFill>
                  <a:schemeClr val="dk1"/>
                </a:solidFill>
                <a:uFillTx/>
                <a:latin typeface="Arial"/>
                <a:ea typeface="DejaVu Sans"/>
              </a:rPr>
              <a:t>/ 1000</a:t>
            </a:r>
            <a:endParaRPr lang="fr-FR" sz="1200" b="0" u="none" strike="noStrike">
              <a:solidFill>
                <a:srgbClr val="000000"/>
              </a:solidFill>
              <a:uFillTx/>
              <a:latin typeface="Arial"/>
            </a:endParaRPr>
          </a:p>
        </p:txBody>
      </p:sp>
      <p:sp>
        <p:nvSpPr>
          <p:cNvPr id="183" name="ZoneTexte 42"/>
          <p:cNvSpPr/>
          <p:nvPr/>
        </p:nvSpPr>
        <p:spPr>
          <a:xfrm>
            <a:off x="4943520" y="2759040"/>
            <a:ext cx="343908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171360" indent="-171360" defTabSz="914400">
              <a:lnSpc>
                <a:spcPct val="100000"/>
              </a:lnSpc>
              <a:buClr>
                <a:srgbClr val="000000"/>
              </a:buClr>
              <a:buFont typeface="Calibri"/>
              <a:buChar char="-"/>
            </a:pPr>
            <a:r>
              <a:rPr lang="fr-FR" sz="1200" b="0" u="none" strike="noStrike">
                <a:solidFill>
                  <a:schemeClr val="dk1"/>
                </a:solidFill>
                <a:uFillTx/>
                <a:latin typeface="Arial"/>
                <a:ea typeface="DejaVu Sans"/>
              </a:rPr>
              <a:t>Blocage d'un thread = / entre 100 et 1000</a:t>
            </a:r>
            <a:endParaRPr lang="fr-FR" sz="1200" b="0" u="none" strike="noStrike">
              <a:solidFill>
                <a:srgbClr val="000000"/>
              </a:solidFill>
              <a:uFillTx/>
              <a:latin typeface="Arial"/>
            </a:endParaRPr>
          </a:p>
        </p:txBody>
      </p:sp>
      <p:sp>
        <p:nvSpPr>
          <p:cNvPr id="184" name="ZoneTexte 43"/>
          <p:cNvSpPr/>
          <p:nvPr/>
        </p:nvSpPr>
        <p:spPr>
          <a:xfrm>
            <a:off x="5900760" y="1044720"/>
            <a:ext cx="2910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Optimisation encore en cours depuis sa sortie en final en JAVA 21 ...</a:t>
            </a:r>
            <a:endParaRPr lang="fr-FR" sz="1200" b="0" u="none" strike="noStrike">
              <a:solidFill>
                <a:srgbClr val="000000"/>
              </a:solidFill>
              <a:uFillTx/>
              <a:latin typeface="Arial"/>
            </a:endParaRPr>
          </a:p>
        </p:txBody>
      </p:sp>
      <p:sp>
        <p:nvSpPr>
          <p:cNvPr id="185" name="ZoneTexte 44"/>
          <p:cNvSpPr/>
          <p:nvPr/>
        </p:nvSpPr>
        <p:spPr>
          <a:xfrm>
            <a:off x="1162730" y="4505920"/>
            <a:ext cx="748948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r>
              <a:rPr lang="fr-FR" sz="1200" b="1" dirty="0">
                <a:solidFill>
                  <a:schemeClr val="dk1"/>
                </a:solidFill>
                <a:latin typeface="Arial"/>
                <a:ea typeface="DejaVu Sans"/>
              </a:rPr>
              <a:t>!!! </a:t>
            </a:r>
            <a:r>
              <a:rPr lang="fr-FR" sz="1200" b="1" u="none" strike="noStrike" dirty="0">
                <a:solidFill>
                  <a:schemeClr val="dk1"/>
                </a:solidFill>
                <a:uFillTx/>
                <a:latin typeface="Arial"/>
                <a:ea typeface="DejaVu Sans"/>
              </a:rPr>
              <a:t>Aucune différence de performance entre les threads virtuels et la programmation réactive </a:t>
            </a:r>
            <a:r>
              <a:rPr lang="fr-FR" sz="1200" b="1" dirty="0">
                <a:solidFill>
                  <a:schemeClr val="dk1"/>
                </a:solidFill>
                <a:latin typeface="Arial"/>
                <a:ea typeface="DejaVu Sans"/>
              </a:rPr>
              <a:t>!!! </a:t>
            </a:r>
            <a:endParaRPr lang="fr-FR" sz="1200" b="0" u="none" strike="noStrike" dirty="0">
              <a:solidFill>
                <a:schemeClr val="dk1"/>
              </a:solidFill>
              <a:uFillTx/>
              <a:latin typeface="Arial"/>
            </a:endParaRPr>
          </a:p>
        </p:txBody>
      </p:sp>
      <p:sp>
        <p:nvSpPr>
          <p:cNvPr id="186" name="ZoneTexte 45"/>
          <p:cNvSpPr/>
          <p:nvPr/>
        </p:nvSpPr>
        <p:spPr>
          <a:xfrm>
            <a:off x="4329000" y="1937520"/>
            <a:ext cx="545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VS</a:t>
            </a:r>
            <a:endParaRPr lang="fr-FR" sz="1800" b="0" u="none" strike="noStrike">
              <a:solidFill>
                <a:srgbClr val="000000"/>
              </a:solidFill>
              <a:uFillTx/>
              <a:latin typeface="Arial"/>
            </a:endParaRPr>
          </a:p>
        </p:txBody>
      </p:sp>
      <p:sp>
        <p:nvSpPr>
          <p:cNvPr id="187" name="ZoneTexte 46"/>
          <p:cNvSpPr/>
          <p:nvPr/>
        </p:nvSpPr>
        <p:spPr>
          <a:xfrm>
            <a:off x="4843440" y="651240"/>
            <a:ext cx="2738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Virtuals Threads</a:t>
            </a:r>
            <a:endParaRPr lang="fr-FR" sz="1800" b="0" u="none" strike="noStrike">
              <a:solidFill>
                <a:srgbClr val="000000"/>
              </a:solidFill>
              <a:uFillTx/>
              <a:latin typeface="Arial"/>
            </a:endParaRPr>
          </a:p>
        </p:txBody>
      </p:sp>
      <p:sp>
        <p:nvSpPr>
          <p:cNvPr id="188" name="ZoneTexte 47"/>
          <p:cNvSpPr/>
          <p:nvPr/>
        </p:nvSpPr>
        <p:spPr>
          <a:xfrm>
            <a:off x="299880" y="644040"/>
            <a:ext cx="3924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800" b="1" u="none" strike="noStrike">
                <a:solidFill>
                  <a:schemeClr val="dk1"/>
                </a:solidFill>
                <a:uFillTx/>
                <a:latin typeface="Arial"/>
                <a:ea typeface="DejaVu Sans"/>
              </a:rPr>
              <a:t>Asynchrone / réactive</a:t>
            </a:r>
            <a:endParaRPr lang="fr-FR" sz="1800" b="0" u="none" strike="noStrike">
              <a:solidFill>
                <a:srgbClr val="000000"/>
              </a:solidFill>
              <a:uFillTx/>
              <a:latin typeface="Arial"/>
            </a:endParaRPr>
          </a:p>
        </p:txBody>
      </p:sp>
      <p:sp>
        <p:nvSpPr>
          <p:cNvPr id="2" name="TextBox 1">
            <a:extLst>
              <a:ext uri="{FF2B5EF4-FFF2-40B4-BE49-F238E27FC236}">
                <a16:creationId xmlns:a16="http://schemas.microsoft.com/office/drawing/2014/main" id="{9755CEF7-FD8F-92E1-F018-95D96B951CA4}"/>
              </a:ext>
            </a:extLst>
          </p:cNvPr>
          <p:cNvSpPr txBox="1"/>
          <p:nvPr/>
        </p:nvSpPr>
        <p:spPr>
          <a:xfrm>
            <a:off x="300566" y="3344333"/>
            <a:ext cx="4373033"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b="1" dirty="0">
                <a:ea typeface="+mn-lt"/>
                <a:cs typeface="+mn-lt"/>
              </a:rPr>
              <a:t>Performance</a:t>
            </a:r>
            <a:r>
              <a:rPr lang="en-US" sz="1200" dirty="0">
                <a:ea typeface="+mn-lt"/>
                <a:cs typeface="+mn-lt"/>
              </a:rPr>
              <a:t> : très </a:t>
            </a:r>
            <a:r>
              <a:rPr lang="en-US" sz="1200" err="1">
                <a:ea typeface="+mn-lt"/>
                <a:cs typeface="+mn-lt"/>
              </a:rPr>
              <a:t>efficace</a:t>
            </a:r>
            <a:r>
              <a:rPr lang="en-US" sz="1200" dirty="0">
                <a:ea typeface="+mn-lt"/>
                <a:cs typeface="+mn-lt"/>
              </a:rPr>
              <a:t> pour les </a:t>
            </a:r>
            <a:r>
              <a:rPr lang="en-US" sz="1200" err="1">
                <a:ea typeface="+mn-lt"/>
                <a:cs typeface="+mn-lt"/>
              </a:rPr>
              <a:t>traitements</a:t>
            </a:r>
            <a:r>
              <a:rPr lang="en-US" sz="1200" dirty="0">
                <a:ea typeface="+mn-lt"/>
                <a:cs typeface="+mn-lt"/>
              </a:rPr>
              <a:t> </a:t>
            </a:r>
            <a:r>
              <a:rPr lang="en-US" sz="1200" b="1" dirty="0">
                <a:ea typeface="+mn-lt"/>
                <a:cs typeface="+mn-lt"/>
              </a:rPr>
              <a:t>I/O-</a:t>
            </a:r>
            <a:r>
              <a:rPr lang="en-US" sz="1200" b="1" err="1">
                <a:ea typeface="+mn-lt"/>
                <a:cs typeface="+mn-lt"/>
              </a:rPr>
              <a:t>intensifs</a:t>
            </a:r>
            <a:r>
              <a:rPr lang="en-US" sz="1200" dirty="0">
                <a:ea typeface="+mn-lt"/>
                <a:cs typeface="+mn-lt"/>
              </a:rPr>
              <a:t>, avec un </a:t>
            </a:r>
            <a:r>
              <a:rPr lang="en-US" sz="1200" b="1" err="1">
                <a:ea typeface="+mn-lt"/>
                <a:cs typeface="+mn-lt"/>
              </a:rPr>
              <a:t>faible</a:t>
            </a:r>
            <a:r>
              <a:rPr lang="en-US" sz="1200" b="1" dirty="0">
                <a:ea typeface="+mn-lt"/>
                <a:cs typeface="+mn-lt"/>
              </a:rPr>
              <a:t> </a:t>
            </a:r>
            <a:r>
              <a:rPr lang="en-US" sz="1200" b="1" err="1">
                <a:ea typeface="+mn-lt"/>
                <a:cs typeface="+mn-lt"/>
              </a:rPr>
              <a:t>nombre</a:t>
            </a:r>
            <a:r>
              <a:rPr lang="en-US" sz="1200" b="1" dirty="0">
                <a:ea typeface="+mn-lt"/>
                <a:cs typeface="+mn-lt"/>
              </a:rPr>
              <a:t> de threads</a:t>
            </a:r>
            <a:r>
              <a:rPr lang="en-US" sz="1200" dirty="0">
                <a:ea typeface="+mn-lt"/>
                <a:cs typeface="+mn-lt"/>
              </a:rPr>
              <a:t> et </a:t>
            </a:r>
            <a:r>
              <a:rPr lang="en-US" sz="1200" err="1">
                <a:ea typeface="+mn-lt"/>
                <a:cs typeface="+mn-lt"/>
              </a:rPr>
              <a:t>une</a:t>
            </a:r>
            <a:r>
              <a:rPr lang="en-US" sz="1200" dirty="0">
                <a:ea typeface="+mn-lt"/>
                <a:cs typeface="+mn-lt"/>
              </a:rPr>
              <a:t> </a:t>
            </a:r>
            <a:r>
              <a:rPr lang="en-US" sz="1200" b="1" err="1">
                <a:ea typeface="+mn-lt"/>
                <a:cs typeface="+mn-lt"/>
              </a:rPr>
              <a:t>meilleure</a:t>
            </a:r>
            <a:r>
              <a:rPr lang="en-US" sz="1200" b="1" dirty="0">
                <a:ea typeface="+mn-lt"/>
                <a:cs typeface="+mn-lt"/>
              </a:rPr>
              <a:t> </a:t>
            </a:r>
            <a:r>
              <a:rPr lang="en-US" sz="1200" b="1" err="1">
                <a:ea typeface="+mn-lt"/>
                <a:cs typeface="+mn-lt"/>
              </a:rPr>
              <a:t>scalabilité</a:t>
            </a:r>
            <a:r>
              <a:rPr lang="en-US" sz="1200" dirty="0">
                <a:ea typeface="+mn-lt"/>
                <a:cs typeface="+mn-lt"/>
              </a:rPr>
              <a:t>.</a:t>
            </a:r>
            <a:endParaRPr lang="en-US" sz="1200">
              <a:cs typeface="Arial"/>
            </a:endParaRPr>
          </a:p>
          <a:p>
            <a:pPr marL="171450" indent="-171450">
              <a:buFont typeface="Arial"/>
              <a:buChar char="•"/>
            </a:pPr>
            <a:r>
              <a:rPr lang="en-US" sz="1200" b="1" err="1">
                <a:ea typeface="+mn-lt"/>
                <a:cs typeface="+mn-lt"/>
              </a:rPr>
              <a:t>Compatibilité</a:t>
            </a:r>
            <a:r>
              <a:rPr lang="en-US" sz="1200" dirty="0">
                <a:ea typeface="+mn-lt"/>
                <a:cs typeface="+mn-lt"/>
              </a:rPr>
              <a:t> : </a:t>
            </a:r>
            <a:r>
              <a:rPr lang="en-US" sz="1200" err="1">
                <a:ea typeface="+mn-lt"/>
                <a:cs typeface="+mn-lt"/>
              </a:rPr>
              <a:t>s’intègre</a:t>
            </a:r>
            <a:r>
              <a:rPr lang="en-US" sz="1200" dirty="0">
                <a:ea typeface="+mn-lt"/>
                <a:cs typeface="+mn-lt"/>
              </a:rPr>
              <a:t> bien avec les </a:t>
            </a:r>
            <a:r>
              <a:rPr lang="en-US" sz="1200" b="1" dirty="0">
                <a:ea typeface="+mn-lt"/>
                <a:cs typeface="+mn-lt"/>
              </a:rPr>
              <a:t>APIs non </a:t>
            </a:r>
            <a:r>
              <a:rPr lang="en-US" sz="1200" b="1" err="1">
                <a:ea typeface="+mn-lt"/>
                <a:cs typeface="+mn-lt"/>
              </a:rPr>
              <a:t>bloquantes</a:t>
            </a:r>
            <a:r>
              <a:rPr lang="en-US" sz="1200" b="1" dirty="0">
                <a:ea typeface="+mn-lt"/>
                <a:cs typeface="+mn-lt"/>
              </a:rPr>
              <a:t> </a:t>
            </a:r>
            <a:r>
              <a:rPr lang="en-US" sz="1200" b="1" err="1">
                <a:ea typeface="+mn-lt"/>
                <a:cs typeface="+mn-lt"/>
              </a:rPr>
              <a:t>modernes</a:t>
            </a:r>
            <a:r>
              <a:rPr lang="en-US" sz="1200" dirty="0">
                <a:ea typeface="+mn-lt"/>
                <a:cs typeface="+mn-lt"/>
              </a:rPr>
              <a:t> (</a:t>
            </a:r>
            <a:r>
              <a:rPr lang="en-US" sz="1200" err="1">
                <a:ea typeface="+mn-lt"/>
                <a:cs typeface="+mn-lt"/>
              </a:rPr>
              <a:t>WebFlux</a:t>
            </a:r>
            <a:r>
              <a:rPr lang="en-US" sz="1200" dirty="0">
                <a:ea typeface="+mn-lt"/>
                <a:cs typeface="+mn-lt"/>
              </a:rPr>
              <a:t>, R2DBC, </a:t>
            </a:r>
            <a:r>
              <a:rPr lang="en-US" sz="1200" err="1">
                <a:ea typeface="+mn-lt"/>
                <a:cs typeface="+mn-lt"/>
              </a:rPr>
              <a:t>WebClient</a:t>
            </a:r>
            <a:r>
              <a:rPr lang="en-US" sz="1200" dirty="0">
                <a:ea typeface="+mn-lt"/>
                <a:cs typeface="+mn-lt"/>
              </a:rPr>
              <a:t>, etc.) et les architectures </a:t>
            </a:r>
            <a:r>
              <a:rPr lang="en-US" sz="1200" err="1">
                <a:ea typeface="+mn-lt"/>
                <a:cs typeface="+mn-lt"/>
              </a:rPr>
              <a:t>orientées</a:t>
            </a:r>
            <a:r>
              <a:rPr lang="en-US" sz="1200" dirty="0">
                <a:ea typeface="+mn-lt"/>
                <a:cs typeface="+mn-lt"/>
              </a:rPr>
              <a:t> </a:t>
            </a:r>
            <a:r>
              <a:rPr lang="en-US" sz="1200" err="1">
                <a:ea typeface="+mn-lt"/>
                <a:cs typeface="+mn-lt"/>
              </a:rPr>
              <a:t>événements</a:t>
            </a:r>
            <a:r>
              <a:rPr lang="en-US" sz="1200" dirty="0">
                <a:ea typeface="+mn-lt"/>
                <a:cs typeface="+mn-lt"/>
              </a:rPr>
              <a:t>.</a:t>
            </a:r>
          </a:p>
          <a:p>
            <a:pPr marL="171450" indent="-171450">
              <a:buFont typeface="Arial"/>
              <a:buChar char="•"/>
            </a:pPr>
            <a:endParaRPr lang="en-US" sz="1000" dirty="0">
              <a:cs typeface="Arial"/>
            </a:endParaRPr>
          </a:p>
        </p:txBody>
      </p:sp>
    </p:spTree>
  </p:cSld>
  <p:clrMapOvr>
    <a:masterClrMapping/>
  </p:clrMapOvr>
  <p:transition>
    <p:blinds/>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696680" y="194040"/>
            <a:ext cx="686160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dirty="0">
                <a:solidFill>
                  <a:schemeClr val="dk1"/>
                </a:solidFill>
                <a:uFillTx/>
                <a:latin typeface="Arial"/>
              </a:rPr>
              <a:t>Example de code </a:t>
            </a:r>
            <a:r>
              <a:rPr lang="fr-FR" dirty="0">
                <a:solidFill>
                  <a:schemeClr val="dk1"/>
                </a:solidFill>
                <a:latin typeface="Arial"/>
              </a:rPr>
              <a:t>bloquant</a:t>
            </a:r>
            <a:r>
              <a:rPr lang="fr-FR" sz="2550" b="1" u="none" strike="noStrike" dirty="0">
                <a:solidFill>
                  <a:schemeClr val="dk1"/>
                </a:solidFill>
                <a:uFillTx/>
                <a:latin typeface="Arial"/>
              </a:rPr>
              <a:t> et non </a:t>
            </a:r>
            <a:r>
              <a:rPr lang="fr-FR" dirty="0">
                <a:solidFill>
                  <a:schemeClr val="dk1"/>
                </a:solidFill>
                <a:latin typeface="Arial"/>
              </a:rPr>
              <a:t>bloquant</a:t>
            </a:r>
            <a:endParaRPr lang="fr-FR" sz="2550" b="0" u="none" strike="noStrike" dirty="0" err="1">
              <a:solidFill>
                <a:schemeClr val="dk1"/>
              </a:solidFill>
              <a:uFillTx/>
              <a:latin typeface="Arial"/>
            </a:endParaRPr>
          </a:p>
        </p:txBody>
      </p:sp>
      <p:sp>
        <p:nvSpPr>
          <p:cNvPr id="191" name="PlaceHolder 2"/>
          <p:cNvSpPr>
            <a:spLocks noGrp="1"/>
          </p:cNvSpPr>
          <p:nvPr>
            <p:ph type="sldNum" idx="54"/>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7C2E3FFB-B217-4D5C-99E0-E9CA28503CEF}" type="slidenum">
              <a:rPr lang="fr-FR" sz="750" b="1" u="none" strike="noStrike">
                <a:solidFill>
                  <a:schemeClr val="dk1"/>
                </a:solidFill>
                <a:uFillTx/>
                <a:latin typeface="Arial"/>
              </a:rPr>
              <a:t>155</a:t>
            </a:fld>
            <a:endParaRPr lang="fr-FR" sz="750" b="0" u="none" strike="noStrike">
              <a:solidFill>
                <a:srgbClr val="000000"/>
              </a:solidFill>
              <a:uFillTx/>
              <a:latin typeface="Times New Roman"/>
            </a:endParaRPr>
          </a:p>
        </p:txBody>
      </p:sp>
      <p:sp>
        <p:nvSpPr>
          <p:cNvPr id="192" name="PlaceHolder 3"/>
          <p:cNvSpPr>
            <a:spLocks noGrp="1"/>
          </p:cNvSpPr>
          <p:nvPr>
            <p:ph type="ftr" idx="55"/>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193" name="Image 25" descr="Une image contenant texte, capture d’écran, Police&#10;&#10;Description générée automatiquement"/>
          <p:cNvPicPr/>
          <p:nvPr/>
        </p:nvPicPr>
        <p:blipFill>
          <a:blip r:embed="rId2"/>
          <a:stretch/>
        </p:blipFill>
        <p:spPr>
          <a:xfrm>
            <a:off x="5200560" y="829800"/>
            <a:ext cx="3531960" cy="2265120"/>
          </a:xfrm>
          <a:prstGeom prst="rect">
            <a:avLst/>
          </a:prstGeom>
          <a:noFill/>
          <a:ln w="0">
            <a:noFill/>
          </a:ln>
        </p:spPr>
      </p:pic>
      <p:pic>
        <p:nvPicPr>
          <p:cNvPr id="194" name="Image 26" descr="Une image contenant texte, capture d’écran, Police, ligne&#10;&#10;Description générée automatiquement"/>
          <p:cNvPicPr/>
          <p:nvPr/>
        </p:nvPicPr>
        <p:blipFill>
          <a:blip r:embed="rId3"/>
          <a:stretch/>
        </p:blipFill>
        <p:spPr>
          <a:xfrm>
            <a:off x="750240" y="831240"/>
            <a:ext cx="4060440" cy="2261880"/>
          </a:xfrm>
          <a:prstGeom prst="rect">
            <a:avLst/>
          </a:prstGeom>
          <a:noFill/>
          <a:ln w="0">
            <a:noFill/>
          </a:ln>
        </p:spPr>
      </p:pic>
      <p:sp>
        <p:nvSpPr>
          <p:cNvPr id="195" name="ZoneTexte 48"/>
          <p:cNvSpPr/>
          <p:nvPr/>
        </p:nvSpPr>
        <p:spPr>
          <a:xfrm>
            <a:off x="104292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6" name="ZoneTexte 49"/>
          <p:cNvSpPr/>
          <p:nvPr/>
        </p:nvSpPr>
        <p:spPr>
          <a:xfrm>
            <a:off x="2635920" y="2028960"/>
            <a:ext cx="2098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a:t>
            </a:r>
            <a:endParaRPr lang="fr-FR" sz="800" b="0" u="none" strike="noStrike">
              <a:solidFill>
                <a:srgbClr val="000000"/>
              </a:solidFill>
              <a:uFillTx/>
              <a:latin typeface="Arial"/>
            </a:endParaRPr>
          </a:p>
        </p:txBody>
      </p:sp>
      <p:sp>
        <p:nvSpPr>
          <p:cNvPr id="197" name="ZoneTexte 50"/>
          <p:cNvSpPr/>
          <p:nvPr/>
        </p:nvSpPr>
        <p:spPr>
          <a:xfrm>
            <a:off x="4343400" y="1964520"/>
            <a:ext cx="3315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10</a:t>
            </a:r>
            <a:endParaRPr lang="fr-FR" sz="800" b="0" u="none" strike="noStrike">
              <a:solidFill>
                <a:srgbClr val="000000"/>
              </a:solidFill>
              <a:uFillTx/>
              <a:latin typeface="Arial"/>
            </a:endParaRPr>
          </a:p>
        </p:txBody>
      </p:sp>
      <p:sp>
        <p:nvSpPr>
          <p:cNvPr id="198" name="ZoneTexte 51"/>
          <p:cNvSpPr/>
          <p:nvPr/>
        </p:nvSpPr>
        <p:spPr>
          <a:xfrm>
            <a:off x="2843280" y="2028960"/>
            <a:ext cx="88848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0" u="none" strike="noStrike">
                <a:solidFill>
                  <a:schemeClr val="dk1"/>
                </a:solidFill>
                <a:uFillTx/>
                <a:latin typeface="Arial"/>
                <a:ea typeface="DejaVu Sans"/>
              </a:rPr>
              <a:t>/ 1_000_000ns</a:t>
            </a:r>
            <a:endParaRPr lang="fr-FR" sz="800" b="0" u="none" strike="noStrike">
              <a:solidFill>
                <a:srgbClr val="000000"/>
              </a:solidFill>
              <a:uFillTx/>
              <a:latin typeface="Arial"/>
            </a:endParaRPr>
          </a:p>
        </p:txBody>
      </p:sp>
      <p:pic>
        <p:nvPicPr>
          <p:cNvPr id="199" name="Picture 9"/>
          <p:cNvPicPr/>
          <p:nvPr/>
        </p:nvPicPr>
        <p:blipFill>
          <a:blip r:embed="rId4"/>
          <a:stretch/>
        </p:blipFill>
        <p:spPr>
          <a:xfrm>
            <a:off x="4508280" y="1674360"/>
            <a:ext cx="33840" cy="290880"/>
          </a:xfrm>
          <a:prstGeom prst="rect">
            <a:avLst/>
          </a:prstGeom>
          <a:noFill/>
          <a:ln w="0">
            <a:noFill/>
          </a:ln>
        </p:spPr>
      </p:pic>
      <p:pic>
        <p:nvPicPr>
          <p:cNvPr id="200" name="Picture 10"/>
          <p:cNvPicPr/>
          <p:nvPr/>
        </p:nvPicPr>
        <p:blipFill>
          <a:blip r:embed="rId5"/>
          <a:stretch/>
        </p:blipFill>
        <p:spPr>
          <a:xfrm>
            <a:off x="1208880" y="1533600"/>
            <a:ext cx="4138920" cy="52920"/>
          </a:xfrm>
          <a:prstGeom prst="rect">
            <a:avLst/>
          </a:prstGeom>
          <a:noFill/>
          <a:ln w="0">
            <a:noFill/>
          </a:ln>
        </p:spPr>
      </p:pic>
      <p:pic>
        <p:nvPicPr>
          <p:cNvPr id="201" name="Picture 11"/>
          <p:cNvPicPr/>
          <p:nvPr/>
        </p:nvPicPr>
        <p:blipFill>
          <a:blip r:embed="rId6"/>
          <a:stretch/>
        </p:blipFill>
        <p:spPr>
          <a:xfrm>
            <a:off x="1208160" y="1533600"/>
            <a:ext cx="43200" cy="424440"/>
          </a:xfrm>
          <a:prstGeom prst="rect">
            <a:avLst/>
          </a:prstGeom>
          <a:noFill/>
          <a:ln w="0">
            <a:noFill/>
          </a:ln>
        </p:spPr>
      </p:pic>
      <p:pic>
        <p:nvPicPr>
          <p:cNvPr id="202" name="Picture 12"/>
          <p:cNvPicPr/>
          <p:nvPr/>
        </p:nvPicPr>
        <p:blipFill>
          <a:blip r:embed="rId7"/>
          <a:stretch/>
        </p:blipFill>
        <p:spPr>
          <a:xfrm>
            <a:off x="3506400" y="1616400"/>
            <a:ext cx="33840" cy="348120"/>
          </a:xfrm>
          <a:prstGeom prst="rect">
            <a:avLst/>
          </a:prstGeom>
          <a:noFill/>
          <a:ln w="0">
            <a:noFill/>
          </a:ln>
        </p:spPr>
      </p:pic>
      <p:pic>
        <p:nvPicPr>
          <p:cNvPr id="203" name="Picture 13"/>
          <p:cNvPicPr/>
          <p:nvPr/>
        </p:nvPicPr>
        <p:blipFill>
          <a:blip r:embed="rId8"/>
          <a:stretch/>
        </p:blipFill>
        <p:spPr>
          <a:xfrm>
            <a:off x="3507120" y="1617480"/>
            <a:ext cx="1843560" cy="33840"/>
          </a:xfrm>
          <a:prstGeom prst="rect">
            <a:avLst/>
          </a:prstGeom>
          <a:noFill/>
          <a:ln w="0">
            <a:noFill/>
          </a:ln>
        </p:spPr>
      </p:pic>
      <p:pic>
        <p:nvPicPr>
          <p:cNvPr id="204" name="Picture 14"/>
          <p:cNvPicPr/>
          <p:nvPr/>
        </p:nvPicPr>
        <p:blipFill>
          <a:blip r:embed="rId9"/>
          <a:stretch/>
        </p:blipFill>
        <p:spPr>
          <a:xfrm>
            <a:off x="4507200" y="1689480"/>
            <a:ext cx="852840" cy="52920"/>
          </a:xfrm>
          <a:prstGeom prst="rect">
            <a:avLst/>
          </a:prstGeom>
          <a:noFill/>
          <a:ln w="0">
            <a:noFill/>
          </a:ln>
        </p:spPr>
      </p:pic>
    </p:spTree>
  </p:cSld>
  <p:clrMapOvr>
    <a:masterClrMapping/>
  </p:clrMapOvr>
  <p:transition>
    <p:blinds/>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654200" y="173880"/>
            <a:ext cx="572220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Illustration de la plus value</a:t>
            </a:r>
            <a:endParaRPr lang="fr-FR" sz="2550" b="0" u="none" strike="noStrike">
              <a:solidFill>
                <a:srgbClr val="000000"/>
              </a:solidFill>
              <a:uFillTx/>
              <a:latin typeface="Arial"/>
            </a:endParaRPr>
          </a:p>
        </p:txBody>
      </p:sp>
      <p:sp>
        <p:nvSpPr>
          <p:cNvPr id="206" name="PlaceHolder 2"/>
          <p:cNvSpPr>
            <a:spLocks noGrp="1"/>
          </p:cNvSpPr>
          <p:nvPr>
            <p:ph type="sldNum" idx="5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44EB2E66-4CEA-4CB6-9267-19CB353BA324}" type="slidenum">
              <a:rPr lang="fr-FR" sz="750" b="1" u="none" strike="noStrike">
                <a:solidFill>
                  <a:schemeClr val="dk1"/>
                </a:solidFill>
                <a:uFillTx/>
                <a:latin typeface="Arial"/>
              </a:rPr>
              <a:t>156</a:t>
            </a:fld>
            <a:endParaRPr lang="fr-FR" sz="750" b="0" u="none" strike="noStrike">
              <a:solidFill>
                <a:srgbClr val="000000"/>
              </a:solidFill>
              <a:uFillTx/>
              <a:latin typeface="Times New Roman"/>
            </a:endParaRPr>
          </a:p>
        </p:txBody>
      </p:sp>
      <p:sp>
        <p:nvSpPr>
          <p:cNvPr id="207" name="PlaceHolder 3"/>
          <p:cNvSpPr>
            <a:spLocks noGrp="1"/>
          </p:cNvSpPr>
          <p:nvPr>
            <p:ph type="ftr" idx="5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08" name="Image 27"/>
          <p:cNvPicPr/>
          <p:nvPr/>
        </p:nvPicPr>
        <p:blipFill>
          <a:blip r:embed="rId2"/>
          <a:stretch/>
        </p:blipFill>
        <p:spPr>
          <a:xfrm>
            <a:off x="540000" y="720360"/>
            <a:ext cx="3181680" cy="2876760"/>
          </a:xfrm>
          <a:prstGeom prst="rect">
            <a:avLst/>
          </a:prstGeom>
          <a:noFill/>
          <a:ln w="0">
            <a:noFill/>
          </a:ln>
        </p:spPr>
      </p:pic>
      <p:pic>
        <p:nvPicPr>
          <p:cNvPr id="209" name="Image 28"/>
          <p:cNvPicPr/>
          <p:nvPr/>
        </p:nvPicPr>
        <p:blipFill>
          <a:blip r:embed="rId3"/>
          <a:stretch/>
        </p:blipFill>
        <p:spPr>
          <a:xfrm>
            <a:off x="5040000" y="720000"/>
            <a:ext cx="3237120" cy="2904120"/>
          </a:xfrm>
          <a:prstGeom prst="rect">
            <a:avLst/>
          </a:prstGeom>
          <a:noFill/>
          <a:ln w="0">
            <a:noFill/>
          </a:ln>
        </p:spPr>
      </p:pic>
      <p:sp>
        <p:nvSpPr>
          <p:cNvPr id="210" name="Rectangle 5"/>
          <p:cNvSpPr/>
          <p:nvPr/>
        </p:nvSpPr>
        <p:spPr>
          <a:xfrm>
            <a:off x="468000" y="3708000"/>
            <a:ext cx="7989120" cy="85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fr-FR" sz="1800" b="0" u="none" strike="noStrike">
                <a:solidFill>
                  <a:srgbClr val="000000"/>
                </a:solidFill>
                <a:uFillTx/>
                <a:latin typeface="Arial"/>
                <a:ea typeface="DejaVu Sans"/>
              </a:rPr>
              <a:t>Le Virtual Thread 3 réalise une opération bloquante et est donc désassigné de son Carrier. Pendant ce temps, le Virtual Thread 4 initialement en attente, est assigné au Carrier laissé libre.</a:t>
            </a:r>
            <a:endParaRPr lang="fr-FR" sz="1800" b="0" u="none" strike="noStrike">
              <a:solidFill>
                <a:srgbClr val="000000"/>
              </a:solidFill>
              <a:uFillTx/>
              <a:latin typeface="Arial"/>
            </a:endParaRPr>
          </a:p>
        </p:txBody>
      </p:sp>
      <p:sp>
        <p:nvSpPr>
          <p:cNvPr id="211" name="Flèche droite 2"/>
          <p:cNvSpPr/>
          <p:nvPr/>
        </p:nvSpPr>
        <p:spPr>
          <a:xfrm>
            <a:off x="3780000" y="1800000"/>
            <a:ext cx="1221120" cy="537120"/>
          </a:xfrm>
          <a:prstGeom prst="rightArrow">
            <a:avLst>
              <a:gd name="adj1" fmla="val 50000"/>
              <a:gd name="adj2" fmla="val 5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u="none" strike="noStrike">
              <a:solidFill>
                <a:srgbClr val="000000"/>
              </a:solidFill>
              <a:uFillTx/>
              <a:latin typeface="Arial"/>
              <a:ea typeface="DejaVu Sans"/>
            </a:endParaRPr>
          </a:p>
        </p:txBody>
      </p:sp>
    </p:spTree>
  </p:cSld>
  <p:clrMapOvr>
    <a:masterClrMapping/>
  </p:clrMapOvr>
  <p:transition>
    <p:blinds/>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1654200" y="209880"/>
            <a:ext cx="7162560" cy="46800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Optimisation JVM pour le treading</a:t>
            </a:r>
            <a:endParaRPr lang="fr-FR" sz="2550" b="0" u="none" strike="noStrike">
              <a:solidFill>
                <a:srgbClr val="000000"/>
              </a:solidFill>
              <a:uFillTx/>
              <a:latin typeface="Arial"/>
            </a:endParaRPr>
          </a:p>
        </p:txBody>
      </p:sp>
      <p:sp>
        <p:nvSpPr>
          <p:cNvPr id="213" name="PlaceHolder 2"/>
          <p:cNvSpPr>
            <a:spLocks noGrp="1"/>
          </p:cNvSpPr>
          <p:nvPr>
            <p:ph type="sldNum" idx="58"/>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EAAD2346-C1F1-4BF9-B280-DB5D80F28D46}" type="slidenum">
              <a:rPr lang="fr-FR" sz="750" b="1" u="none" strike="noStrike">
                <a:solidFill>
                  <a:schemeClr val="dk1"/>
                </a:solidFill>
                <a:uFillTx/>
                <a:latin typeface="Arial"/>
              </a:rPr>
              <a:t>157</a:t>
            </a:fld>
            <a:endParaRPr lang="fr-FR" sz="750" b="0" u="none" strike="noStrike">
              <a:solidFill>
                <a:srgbClr val="000000"/>
              </a:solidFill>
              <a:uFillTx/>
              <a:latin typeface="Times New Roman"/>
            </a:endParaRPr>
          </a:p>
        </p:txBody>
      </p:sp>
      <p:sp>
        <p:nvSpPr>
          <p:cNvPr id="214" name="PlaceHolder 3"/>
          <p:cNvSpPr>
            <a:spLocks noGrp="1"/>
          </p:cNvSpPr>
          <p:nvPr>
            <p:ph type="ftr" idx="59"/>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15" name="Image 29"/>
          <p:cNvPicPr/>
          <p:nvPr/>
        </p:nvPicPr>
        <p:blipFill>
          <a:blip r:embed="rId2"/>
          <a:stretch/>
        </p:blipFill>
        <p:spPr>
          <a:xfrm>
            <a:off x="5436000" y="1440000"/>
            <a:ext cx="3380760" cy="2857680"/>
          </a:xfrm>
          <a:prstGeom prst="rect">
            <a:avLst/>
          </a:prstGeom>
          <a:noFill/>
          <a:ln w="0">
            <a:noFill/>
          </a:ln>
        </p:spPr>
      </p:pic>
      <p:sp>
        <p:nvSpPr>
          <p:cNvPr id="216" name="Rectangle 8"/>
          <p:cNvSpPr/>
          <p:nvPr/>
        </p:nvSpPr>
        <p:spPr>
          <a:xfrm>
            <a:off x="180000" y="681120"/>
            <a:ext cx="8312760" cy="123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		Mémoire disponible pour la JVM (tas/</a:t>
            </a:r>
            <a:r>
              <a:rPr lang="fr-FR" sz="800" b="0" u="none" strike="noStrike" dirty="0" err="1">
                <a:solidFill>
                  <a:srgbClr val="000000"/>
                </a:solidFill>
                <a:uFillTx/>
                <a:latin typeface="Arial"/>
                <a:ea typeface="DejaVu Sans"/>
              </a:rPr>
              <a:t>heap</a:t>
            </a:r>
            <a:r>
              <a:rPr lang="fr-FR" sz="800" b="0" u="none" strike="noStrike" dirty="0">
                <a:solidFill>
                  <a:srgbClr val="000000"/>
                </a:solidFill>
                <a:uFillTx/>
                <a:latin typeface="Arial"/>
                <a:ea typeface="DejaVu Sans"/>
              </a:rPr>
              <a:t>) / -</a:t>
            </a:r>
            <a:r>
              <a:rPr lang="fr-FR" sz="800" b="0" u="none" strike="noStrike" dirty="0" err="1">
                <a:solidFill>
                  <a:srgbClr val="000000"/>
                </a:solidFill>
                <a:uFillTx/>
                <a:latin typeface="Arial"/>
                <a:ea typeface="DejaVu Sans"/>
              </a:rPr>
              <a:t>Xmx</a:t>
            </a:r>
            <a:r>
              <a:rPr lang="fr-FR" sz="800" b="0" u="none" strike="noStrike" dirty="0">
                <a:solidFill>
                  <a:srgbClr val="000000"/>
                </a:solidFill>
                <a:uFillTx/>
                <a:latin typeface="Arial"/>
                <a:ea typeface="DejaVu Sans"/>
              </a:rPr>
              <a:t> / Saturation de la mémoire </a:t>
            </a:r>
            <a:r>
              <a:rPr lang="fr-FR" sz="800" b="0" u="none" strike="noStrike" dirty="0" err="1">
                <a:solidFill>
                  <a:srgbClr val="000000"/>
                </a:solidFill>
                <a:uFillTx/>
                <a:latin typeface="Arial"/>
                <a:ea typeface="DejaVu Sans"/>
              </a:rPr>
              <a:t>heap</a:t>
            </a:r>
            <a:r>
              <a:rPr lang="fr-FR" sz="800" b="0" u="none" strike="noStrike" dirty="0">
                <a:solidFill>
                  <a:srgbClr val="000000"/>
                </a:solidFill>
                <a:uFillTx/>
                <a:latin typeface="Arial"/>
                <a:ea typeface="DejaVu Sans"/>
              </a:rPr>
              <a:t> -&gt; </a:t>
            </a:r>
            <a:r>
              <a:rPr lang="fr-FR" sz="800" b="0" u="none" strike="noStrike" dirty="0" err="1">
                <a:solidFill>
                  <a:srgbClr val="000000"/>
                </a:solidFill>
                <a:uFillTx/>
                <a:latin typeface="Arial"/>
                <a:ea typeface="DejaVu Sans"/>
              </a:rPr>
              <a:t>OutOfMemoryError</a:t>
            </a:r>
            <a:endParaRPr lang="fr-FR" sz="800" b="0" u="none" strike="noStrike" dirty="0" err="1">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Nombre maximal de threads = ----------------------------------------------------------------------------------------------------------------------------------------------------------------------</a:t>
            </a:r>
            <a:endParaRPr lang="fr-FR" sz="800" b="0" u="none" strike="noStrike" dirty="0">
              <a:solidFill>
                <a:srgbClr val="000000"/>
              </a:solidFill>
              <a:uFillTx/>
              <a:latin typeface="Arial"/>
            </a:endParaRPr>
          </a:p>
          <a:p>
            <a:r>
              <a:rPr lang="fr-FR" sz="800" b="0" u="none" strike="noStrike" dirty="0">
                <a:solidFill>
                  <a:srgbClr val="000000"/>
                </a:solidFill>
                <a:uFillTx/>
                <a:latin typeface="Arial"/>
                <a:ea typeface="DejaVu Sans"/>
              </a:rPr>
              <a:t>                                  	</a:t>
            </a:r>
            <a:r>
              <a:rPr lang="fr-FR" sz="800" dirty="0">
                <a:solidFill>
                  <a:srgbClr val="000000"/>
                </a:solidFill>
                <a:latin typeface="Arial"/>
                <a:ea typeface="DejaVu Sans"/>
              </a:rPr>
              <a:t>       </a:t>
            </a:r>
            <a:r>
              <a:rPr lang="fr-FR" sz="800" b="0" u="none" strike="noStrike" dirty="0">
                <a:solidFill>
                  <a:srgbClr val="000000"/>
                </a:solidFill>
                <a:uFillTx/>
                <a:latin typeface="Arial"/>
                <a:ea typeface="DejaVu Sans"/>
              </a:rPr>
              <a:t>Taille de la pile de thread (pile/stack) / -</a:t>
            </a:r>
            <a:r>
              <a:rPr lang="fr-FR" sz="800" b="0" u="none" strike="noStrike" dirty="0" err="1">
                <a:solidFill>
                  <a:srgbClr val="000000"/>
                </a:solidFill>
                <a:uFillTx/>
                <a:latin typeface="Arial"/>
                <a:ea typeface="DejaVu Sans"/>
              </a:rPr>
              <a:t>Xss</a:t>
            </a:r>
            <a:r>
              <a:rPr lang="fr-FR" sz="800" b="0" u="none" strike="noStrike" dirty="0">
                <a:solidFill>
                  <a:srgbClr val="000000"/>
                </a:solidFill>
                <a:uFillTx/>
                <a:latin typeface="Arial"/>
                <a:ea typeface="DejaVu Sans"/>
              </a:rPr>
              <a:t> / Quand la mémoire de la pile est épuisée -&gt; </a:t>
            </a:r>
            <a:r>
              <a:rPr lang="fr-FR" sz="800" b="0" u="none" strike="noStrike" dirty="0" err="1">
                <a:solidFill>
                  <a:srgbClr val="000000"/>
                </a:solidFill>
                <a:uFillTx/>
                <a:latin typeface="Arial"/>
                <a:ea typeface="DejaVu Sans"/>
              </a:rPr>
              <a:t>StackOverflowError</a:t>
            </a:r>
            <a:endParaRPr lang="fr-FR" sz="800" b="0" u="none" strike="noStrike" dirty="0" err="1">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Il n’existe pas de valeur universelle pour le nombre maximal de threads en Java, cela dépend des ressources disponibles du système et du paramétrage de la JVM. </a:t>
            </a:r>
            <a:endParaRPr lang="fr-FR" sz="800" b="0" u="none" strike="noStrike" dirty="0">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Attention !!! Une fois que tous les threads sont occupés, plus aucune nouvelle tâche ne peut être exécutée.    </a:t>
            </a:r>
            <a:endParaRPr lang="fr-FR" sz="800" b="0" u="none" strike="noStrike" dirty="0">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a:p>
            <a:pPr defTabSz="914400">
              <a:lnSpc>
                <a:spcPct val="100000"/>
              </a:lnSpc>
            </a:pPr>
            <a:r>
              <a:rPr lang="fr-FR" sz="800" b="0" u="none" strike="noStrike" dirty="0">
                <a:solidFill>
                  <a:srgbClr val="000000"/>
                </a:solidFill>
                <a:uFillTx/>
                <a:latin typeface="Arial"/>
                <a:ea typeface="DejaVu Sans"/>
              </a:rPr>
              <a:t>A savoir :</a:t>
            </a:r>
            <a:endParaRPr lang="fr-FR" sz="800" b="0" u="none" strike="noStrike" dirty="0">
              <a:solidFill>
                <a:srgbClr val="000000"/>
              </a:solidFill>
              <a:uFillTx/>
              <a:latin typeface="Arial"/>
            </a:endParaRPr>
          </a:p>
          <a:p>
            <a:pPr marL="170815" indent="-170815">
              <a:spcBef>
                <a:spcPts val="1191"/>
              </a:spcBef>
              <a:spcAft>
                <a:spcPts val="992"/>
              </a:spcAft>
              <a:buClr>
                <a:srgbClr val="000000"/>
              </a:buClr>
              <a:buFont typeface="Arial"/>
              <a:buChar char="•"/>
            </a:pPr>
            <a:r>
              <a:rPr lang="fr-FR" sz="800" b="0" u="none" strike="noStrike" dirty="0">
                <a:solidFill>
                  <a:srgbClr val="000000"/>
                </a:solidFill>
                <a:uFillTx/>
                <a:latin typeface="Arial"/>
                <a:ea typeface="DejaVu Sans"/>
              </a:rPr>
              <a:t>-</a:t>
            </a:r>
            <a:r>
              <a:rPr lang="fr-FR" sz="800" b="0" u="none" strike="noStrike" dirty="0" err="1">
                <a:solidFill>
                  <a:srgbClr val="000000"/>
                </a:solidFill>
                <a:uFillTx/>
                <a:latin typeface="Arial"/>
                <a:ea typeface="DejaVu Sans"/>
              </a:rPr>
              <a:t>Xss</a:t>
            </a:r>
            <a:r>
              <a:rPr lang="fr-FR" sz="800" b="0" u="none" strike="noStrike" dirty="0">
                <a:solidFill>
                  <a:srgbClr val="000000"/>
                </a:solidFill>
                <a:uFillTx/>
                <a:latin typeface="Arial"/>
                <a:ea typeface="DejaVu Sans"/>
              </a:rPr>
              <a:t> représente la pile et permet d’exécuter les appels de méthodes, variables locales, etc.  </a:t>
            </a:r>
            <a:br>
              <a:rPr sz="800" dirty="0"/>
            </a:br>
            <a:r>
              <a:rPr lang="fr-FR" sz="800" b="0" u="none" strike="noStrike" dirty="0">
                <a:solidFill>
                  <a:srgbClr val="000000"/>
                </a:solidFill>
                <a:uFillTx/>
                <a:latin typeface="Arial"/>
                <a:ea typeface="DejaVu Sans"/>
              </a:rPr>
              <a:t>Réduire sa taille permettra d'allouer plus de </a:t>
            </a:r>
            <a:r>
              <a:rPr lang="fr-FR" sz="800" dirty="0">
                <a:solidFill>
                  <a:srgbClr val="000000"/>
                </a:solidFill>
                <a:latin typeface="Arial"/>
                <a:ea typeface="DejaVu Sans"/>
              </a:rPr>
              <a:t>threads (attention</a:t>
            </a:r>
            <a:r>
              <a:rPr lang="fr-FR" sz="800" b="0" u="none" strike="noStrike" dirty="0">
                <a:solidFill>
                  <a:srgbClr val="000000"/>
                </a:solidFill>
                <a:uFillTx/>
                <a:latin typeface="Arial"/>
                <a:ea typeface="DejaVu Sans"/>
              </a:rPr>
              <a:t> : le -</a:t>
            </a:r>
            <a:r>
              <a:rPr lang="fr-FR" sz="800" b="0" u="none" strike="noStrike" dirty="0" err="1">
                <a:solidFill>
                  <a:srgbClr val="000000"/>
                </a:solidFill>
                <a:uFillTx/>
                <a:latin typeface="Arial"/>
                <a:ea typeface="DejaVu Sans"/>
              </a:rPr>
              <a:t>Xss</a:t>
            </a:r>
            <a:r>
              <a:rPr lang="fr-FR" sz="800" b="0" u="none" strike="noStrike" dirty="0">
                <a:solidFill>
                  <a:srgbClr val="000000"/>
                </a:solidFill>
                <a:uFillTx/>
                <a:latin typeface="Arial"/>
                <a:ea typeface="DejaVu Sans"/>
              </a:rPr>
              <a:t> n’influe pas sur la pile des Virtual Thread</a:t>
            </a:r>
            <a:r>
              <a:rPr lang="fr-FR" sz="800" dirty="0">
                <a:solidFill>
                  <a:srgbClr val="000000"/>
                </a:solidFill>
                <a:latin typeface="Arial"/>
                <a:ea typeface="DejaVu Sans"/>
              </a:rPr>
              <a:t>)</a:t>
            </a:r>
            <a:endParaRPr lang="fr-FR" sz="800" b="0" u="none" strike="noStrike" dirty="0">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dirty="0">
                <a:solidFill>
                  <a:srgbClr val="000000"/>
                </a:solidFill>
                <a:uFillTx/>
                <a:latin typeface="Arial"/>
                <a:ea typeface="JetBrains Mono"/>
              </a:rPr>
              <a:t>-</a:t>
            </a:r>
            <a:r>
              <a:rPr lang="fr-FR" sz="800" b="0" u="none" strike="noStrike" dirty="0" err="1">
                <a:solidFill>
                  <a:srgbClr val="000000"/>
                </a:solidFill>
                <a:uFillTx/>
                <a:latin typeface="Arial"/>
                <a:ea typeface="JetBrains Mono"/>
              </a:rPr>
              <a:t>Xmx</a:t>
            </a:r>
            <a:r>
              <a:rPr lang="fr-FR" sz="800" b="0" u="none" strike="noStrike" dirty="0">
                <a:solidFill>
                  <a:srgbClr val="000000"/>
                </a:solidFill>
                <a:uFillTx/>
                <a:latin typeface="Arial"/>
                <a:ea typeface="JetBrains Mono"/>
              </a:rPr>
              <a:t> définit la taille maximale du </a:t>
            </a:r>
            <a:r>
              <a:rPr lang="fr-FR" sz="800" b="0" u="none" strike="noStrike" dirty="0" err="1">
                <a:solidFill>
                  <a:srgbClr val="000000"/>
                </a:solidFill>
                <a:uFillTx/>
                <a:latin typeface="Arial"/>
                <a:ea typeface="JetBrains Mono"/>
              </a:rPr>
              <a:t>heap</a:t>
            </a:r>
            <a:r>
              <a:rPr lang="fr-FR" sz="800" b="0" u="none" strike="noStrike" dirty="0">
                <a:solidFill>
                  <a:srgbClr val="000000"/>
                </a:solidFill>
                <a:uFillTx/>
                <a:latin typeface="Arial"/>
                <a:ea typeface="JetBrains Mono"/>
              </a:rPr>
              <a:t>.</a:t>
            </a:r>
            <a:br>
              <a:rPr sz="800" dirty="0"/>
            </a:br>
            <a:r>
              <a:rPr lang="fr-FR" sz="800" b="0" u="none" strike="noStrike" dirty="0">
                <a:solidFill>
                  <a:srgbClr val="000000"/>
                </a:solidFill>
                <a:uFillTx/>
                <a:latin typeface="Arial"/>
                <a:ea typeface="JetBrains Mono"/>
              </a:rPr>
              <a:t>Si ton application dépasse cette limite, une exception </a:t>
            </a:r>
            <a:r>
              <a:rPr lang="fr-FR" sz="800" b="0" u="none" strike="noStrike" dirty="0" err="1">
                <a:solidFill>
                  <a:srgbClr val="000000"/>
                </a:solidFill>
                <a:uFillTx/>
                <a:latin typeface="Arial"/>
                <a:ea typeface="JetBrains Mono"/>
              </a:rPr>
              <a:t>java.lang.OutOfMemoryError</a:t>
            </a:r>
            <a:r>
              <a:rPr lang="fr-FR" sz="800" b="0" u="none" strike="noStrike" dirty="0">
                <a:solidFill>
                  <a:srgbClr val="000000"/>
                </a:solidFill>
                <a:uFillTx/>
                <a:latin typeface="Arial"/>
                <a:ea typeface="JetBrains Mono"/>
              </a:rPr>
              <a:t>: Java </a:t>
            </a:r>
            <a:r>
              <a:rPr lang="fr-FR" sz="800" b="0" u="none" strike="noStrike" dirty="0" err="1">
                <a:solidFill>
                  <a:srgbClr val="000000"/>
                </a:solidFill>
                <a:uFillTx/>
                <a:latin typeface="Arial"/>
                <a:ea typeface="JetBrains Mono"/>
              </a:rPr>
              <a:t>heap</a:t>
            </a:r>
            <a:r>
              <a:rPr lang="fr-FR" sz="800" b="0" u="none" strike="noStrike" dirty="0">
                <a:solidFill>
                  <a:srgbClr val="000000"/>
                </a:solidFill>
                <a:uFillTx/>
                <a:latin typeface="Arial"/>
                <a:ea typeface="JetBrains Mono"/>
              </a:rPr>
              <a:t> </a:t>
            </a:r>
            <a:r>
              <a:rPr lang="fr-FR" sz="800" b="0" u="none" strike="noStrike" dirty="0" err="1">
                <a:solidFill>
                  <a:srgbClr val="000000"/>
                </a:solidFill>
                <a:uFillTx/>
                <a:latin typeface="Arial"/>
                <a:ea typeface="JetBrains Mono"/>
              </a:rPr>
              <a:t>space</a:t>
            </a:r>
            <a:r>
              <a:rPr lang="fr-FR" sz="800" b="0" u="none" strike="noStrike" dirty="0">
                <a:solidFill>
                  <a:srgbClr val="000000"/>
                </a:solidFill>
                <a:uFillTx/>
                <a:latin typeface="Arial"/>
                <a:ea typeface="JetBrains Mono"/>
              </a:rPr>
              <a:t> sera levée. </a:t>
            </a:r>
            <a:endParaRPr lang="fr-FR" sz="800" b="0" u="none" strike="noStrike" dirty="0">
              <a:solidFill>
                <a:srgbClr val="000000"/>
              </a:solidFill>
              <a:uFillTx/>
              <a:latin typeface="Arial"/>
              <a:cs typeface="Arial"/>
            </a:endParaRPr>
          </a:p>
          <a:p>
            <a:pPr marL="170815" indent="-170815" defTabSz="914400">
              <a:lnSpc>
                <a:spcPct val="100000"/>
              </a:lnSpc>
              <a:spcBef>
                <a:spcPts val="1191"/>
              </a:spcBef>
              <a:spcAft>
                <a:spcPts val="992"/>
              </a:spcAft>
              <a:buClr>
                <a:srgbClr val="000000"/>
              </a:buClr>
              <a:buFont typeface="Arial"/>
              <a:buChar char="•"/>
            </a:pPr>
            <a:r>
              <a:rPr lang="fr-FR" sz="800" b="0" u="none" strike="noStrike" dirty="0">
                <a:solidFill>
                  <a:srgbClr val="000000"/>
                </a:solidFill>
                <a:uFillTx/>
                <a:latin typeface="Arial"/>
                <a:ea typeface="JetBrains Mono"/>
              </a:rPr>
              <a:t>Le -</a:t>
            </a:r>
            <a:r>
              <a:rPr lang="fr-FR" sz="800" b="0" u="none" strike="noStrike" dirty="0" err="1">
                <a:solidFill>
                  <a:srgbClr val="000000"/>
                </a:solidFill>
                <a:uFillTx/>
                <a:latin typeface="Arial"/>
                <a:ea typeface="JetBrains Mono"/>
              </a:rPr>
              <a:t>Xms</a:t>
            </a:r>
            <a:r>
              <a:rPr lang="fr-FR" sz="800" b="0" u="none" strike="noStrike" dirty="0">
                <a:solidFill>
                  <a:srgbClr val="000000"/>
                </a:solidFill>
                <a:uFillTx/>
                <a:latin typeface="Arial"/>
                <a:ea typeface="JetBrains Mono"/>
              </a:rPr>
              <a:t> définit la taille initiale du </a:t>
            </a:r>
            <a:r>
              <a:rPr lang="fr-FR" sz="800" b="0" u="none" strike="noStrike" dirty="0" err="1">
                <a:solidFill>
                  <a:srgbClr val="000000"/>
                </a:solidFill>
                <a:uFillTx/>
                <a:latin typeface="Arial"/>
                <a:ea typeface="JetBrains Mono"/>
              </a:rPr>
              <a:t>heap</a:t>
            </a:r>
            <a:r>
              <a:rPr lang="fr-FR" sz="800" b="0" u="none" strike="noStrike" dirty="0">
                <a:solidFill>
                  <a:srgbClr val="000000"/>
                </a:solidFill>
                <a:uFillTx/>
                <a:latin typeface="Arial"/>
                <a:ea typeface="JetBrains Mono"/>
              </a:rPr>
              <a:t> (la JVM allouera 512 Mo de mémoire dès le démarrage) . </a:t>
            </a:r>
            <a:br>
              <a:rPr sz="800" dirty="0"/>
            </a:br>
            <a:r>
              <a:rPr lang="fr-FR" sz="800" b="0" u="none" strike="noStrike" dirty="0">
                <a:solidFill>
                  <a:srgbClr val="000000"/>
                </a:solidFill>
                <a:uFillTx/>
                <a:latin typeface="Arial"/>
                <a:ea typeface="JetBrains Mono"/>
              </a:rPr>
              <a:t>Cela peut améliorer les performances initiales si ton application utilise rapidement beaucoup de mémoire, </a:t>
            </a:r>
            <a:br>
              <a:rPr sz="800" dirty="0"/>
            </a:br>
            <a:r>
              <a:rPr lang="fr-FR" sz="800" b="0" u="none" strike="noStrike" dirty="0">
                <a:solidFill>
                  <a:srgbClr val="000000"/>
                </a:solidFill>
                <a:uFillTx/>
                <a:latin typeface="Arial"/>
                <a:ea typeface="JetBrains Mono"/>
              </a:rPr>
              <a:t>car la JVM n’aura pas besoin de réallouer plusieurs fois de l’espace. </a:t>
            </a:r>
            <a:endParaRPr lang="fr-FR" sz="800" b="0" u="none" strike="noStrike" dirty="0">
              <a:solidFill>
                <a:srgbClr val="000000"/>
              </a:solidFill>
              <a:uFillTx/>
              <a:latin typeface="Arial"/>
              <a:cs typeface="Arial"/>
            </a:endParaRPr>
          </a:p>
          <a:p>
            <a:pPr defTabSz="914400">
              <a:lnSpc>
                <a:spcPct val="100000"/>
              </a:lnSpc>
            </a:pPr>
            <a:endParaRPr lang="fr-FR" sz="800" b="0" u="none" strike="noStrike">
              <a:solidFill>
                <a:srgbClr val="000000"/>
              </a:solidFill>
              <a:uFillTx/>
              <a:latin typeface="Arial"/>
            </a:endParaRPr>
          </a:p>
        </p:txBody>
      </p:sp>
      <p:sp>
        <p:nvSpPr>
          <p:cNvPr id="217" name="Rectangle 216"/>
          <p:cNvSpPr/>
          <p:nvPr/>
        </p:nvSpPr>
        <p:spPr>
          <a:xfrm>
            <a:off x="324000" y="4140000"/>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sz="1800" b="0" u="none" strike="noStrike">
                <a:solidFill>
                  <a:srgbClr val="000000"/>
                </a:solidFill>
                <a:uFillTx/>
                <a:latin typeface="Arial"/>
                <a:ea typeface="DejaVu Sans"/>
              </a:rPr>
              <a:t>TP 1...</a:t>
            </a:r>
            <a:endParaRPr lang="fr-FR" sz="1800" b="0" u="none" strike="noStrike">
              <a:solidFill>
                <a:srgbClr val="000000"/>
              </a:solidFill>
              <a:uFillTx/>
              <a:latin typeface="Arial"/>
            </a:endParaRPr>
          </a:p>
        </p:txBody>
      </p:sp>
    </p:spTree>
  </p:cSld>
  <p:clrMapOvr>
    <a:masterClrMapping/>
  </p:clrMapOvr>
  <p:transition>
    <p:blinds/>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2FC3-F84F-6C77-9491-CB36C4A46DCE}"/>
            </a:ext>
          </a:extLst>
        </p:cNvPr>
        <p:cNvGrpSpPr/>
        <p:nvPr/>
      </p:nvGrpSpPr>
      <p:grpSpPr>
        <a:xfrm>
          <a:off x="0" y="0"/>
          <a:ext cx="0" cy="0"/>
          <a:chOff x="0" y="0"/>
          <a:chExt cx="0" cy="0"/>
        </a:xfrm>
      </p:grpSpPr>
      <p:sp>
        <p:nvSpPr>
          <p:cNvPr id="152579" name="Rectangle 2">
            <a:extLst>
              <a:ext uri="{FF2B5EF4-FFF2-40B4-BE49-F238E27FC236}">
                <a16:creationId xmlns:a16="http://schemas.microsoft.com/office/drawing/2014/main" id="{C819283D-B88E-CB28-6A33-2610F9A8680E}"/>
              </a:ext>
            </a:extLst>
          </p:cNvPr>
          <p:cNvSpPr>
            <a:spLocks noGrp="1" noChangeArrowheads="1"/>
          </p:cNvSpPr>
          <p:nvPr>
            <p:ph type="title"/>
          </p:nvPr>
        </p:nvSpPr>
        <p:spPr>
          <a:xfrm>
            <a:off x="1968104" y="272654"/>
            <a:ext cx="5844778" cy="434578"/>
          </a:xfrm>
        </p:spPr>
        <p:txBody>
          <a:bodyPr/>
          <a:lstStyle/>
          <a:p>
            <a:r>
              <a:rPr lang="fr-FR" altLang="fr-FR" dirty="0"/>
              <a:t>TP  « Threading »</a:t>
            </a:r>
          </a:p>
        </p:txBody>
      </p:sp>
      <p:sp>
        <p:nvSpPr>
          <p:cNvPr id="3" name="Espace réservé du numéro de diapositive 21">
            <a:extLst>
              <a:ext uri="{FF2B5EF4-FFF2-40B4-BE49-F238E27FC236}">
                <a16:creationId xmlns:a16="http://schemas.microsoft.com/office/drawing/2014/main" id="{8D195A9F-D533-B490-AA92-61E96CF8630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158</a:t>
            </a:fld>
            <a:endParaRPr lang="fr-FR"/>
          </a:p>
        </p:txBody>
      </p:sp>
      <p:sp>
        <p:nvSpPr>
          <p:cNvPr id="4" name="Espace réservé du pied de page 7">
            <a:extLst>
              <a:ext uri="{FF2B5EF4-FFF2-40B4-BE49-F238E27FC236}">
                <a16:creationId xmlns:a16="http://schemas.microsoft.com/office/drawing/2014/main" id="{8124D64F-290F-B2A9-6EBA-E98D62B8925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Rectangle 3">
            <a:extLst>
              <a:ext uri="{FF2B5EF4-FFF2-40B4-BE49-F238E27FC236}">
                <a16:creationId xmlns:a16="http://schemas.microsoft.com/office/drawing/2014/main" id="{746FE6E1-F69E-CE1B-4428-6F9FD6FC785B}"/>
              </a:ext>
            </a:extLst>
          </p:cNvPr>
          <p:cNvSpPr txBox="1">
            <a:spLocks noChangeArrowheads="1"/>
          </p:cNvSpPr>
          <p:nvPr/>
        </p:nvSpPr>
        <p:spPr bwMode="gray">
          <a:xfrm>
            <a:off x="323528" y="708194"/>
            <a:ext cx="8048977" cy="21582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dirty="0"/>
            </a:br>
            <a:r>
              <a:rPr lang="fr-FR" sz="1200" dirty="0"/>
              <a:t>🎯 </a:t>
            </a:r>
            <a:r>
              <a:rPr lang="fr-FR" sz="1200" b="1" dirty="0"/>
              <a:t>Objectif</a:t>
            </a:r>
            <a:endParaRPr lang="fr-FR" sz="1200" dirty="0">
              <a:cs typeface="Arial"/>
            </a:endParaRPr>
          </a:p>
          <a:p>
            <a:r>
              <a:rPr lang="fr-FR" sz="1200" dirty="0">
                <a:ea typeface="+mn-lt"/>
                <a:cs typeface="+mn-lt"/>
              </a:rPr>
              <a:t>La classe attendue estime :</a:t>
            </a:r>
          </a:p>
          <a:p>
            <a:pPr marL="285750" indent="-285750">
              <a:buFont typeface="Arial"/>
              <a:buChar char="•"/>
            </a:pPr>
            <a:r>
              <a:rPr lang="fr-FR" sz="1200" dirty="0">
                <a:ea typeface="+mn-lt"/>
                <a:cs typeface="+mn-lt"/>
              </a:rPr>
              <a:t>la </a:t>
            </a:r>
            <a:r>
              <a:rPr lang="fr-FR" sz="1200" b="1" dirty="0">
                <a:ea typeface="+mn-lt"/>
                <a:cs typeface="+mn-lt"/>
              </a:rPr>
              <a:t>mémoire utilisée par la JVM</a:t>
            </a:r>
            <a:r>
              <a:rPr lang="fr-FR" sz="1200" dirty="0">
                <a:ea typeface="+mn-lt"/>
                <a:cs typeface="+mn-lt"/>
              </a:rPr>
              <a:t> (</a:t>
            </a:r>
            <a:r>
              <a:rPr lang="fr-FR" sz="1200" dirty="0" err="1">
                <a:ea typeface="+mn-lt"/>
                <a:cs typeface="+mn-lt"/>
              </a:rPr>
              <a:t>heap</a:t>
            </a:r>
            <a:r>
              <a:rPr lang="fr-FR" sz="1200" dirty="0">
                <a:ea typeface="+mn-lt"/>
                <a:cs typeface="+mn-lt"/>
              </a:rPr>
              <a:t>)</a:t>
            </a:r>
            <a:endParaRPr lang="fr-FR" sz="1200" b="1" i="1" dirty="0">
              <a:latin typeface="Consolas"/>
              <a:ea typeface="+mn-lt"/>
              <a:cs typeface="+mn-lt"/>
            </a:endParaRPr>
          </a:p>
          <a:p>
            <a:pPr marL="285750" indent="-285750">
              <a:buFont typeface="Arial"/>
              <a:buChar char="•"/>
            </a:pPr>
            <a:r>
              <a:rPr lang="fr-FR" sz="1200" dirty="0">
                <a:ea typeface="+mn-lt"/>
                <a:cs typeface="+mn-lt"/>
              </a:rPr>
              <a:t>la </a:t>
            </a:r>
            <a:r>
              <a:rPr lang="fr-FR" sz="1200" b="1" dirty="0">
                <a:ea typeface="+mn-lt"/>
                <a:cs typeface="+mn-lt"/>
              </a:rPr>
              <a:t>capacité théorique maximale de threads</a:t>
            </a:r>
            <a:r>
              <a:rPr lang="fr-FR" sz="1200" dirty="0">
                <a:ea typeface="+mn-lt"/>
                <a:cs typeface="+mn-lt"/>
              </a:rPr>
              <a:t> que la JVM peut gérer, </a:t>
            </a:r>
            <a:r>
              <a:rPr lang="fr-FR" sz="1200" b="1" i="1" dirty="0">
                <a:solidFill>
                  <a:srgbClr val="0033B3"/>
                </a:solidFill>
                <a:latin typeface="Consolas"/>
                <a:ea typeface="+mn-lt"/>
                <a:cs typeface="+mn-lt"/>
              </a:rPr>
              <a:t>long </a:t>
            </a:r>
            <a:r>
              <a:rPr lang="fr-FR" sz="1200" b="1" i="1" dirty="0" err="1">
                <a:latin typeface="Consolas"/>
                <a:ea typeface="+mn-lt"/>
                <a:cs typeface="+mn-lt"/>
              </a:rPr>
              <a:t>estimatedMaxThreads</a:t>
            </a:r>
            <a:r>
              <a:rPr lang="fr-FR" sz="1200" b="1" i="1" dirty="0">
                <a:latin typeface="Consolas"/>
                <a:ea typeface="+mn-lt"/>
                <a:cs typeface="+mn-lt"/>
              </a:rPr>
              <a:t> </a:t>
            </a:r>
            <a:r>
              <a:rPr lang="fr-FR" sz="1200" b="1" i="1" dirty="0">
                <a:solidFill>
                  <a:srgbClr val="080808"/>
                </a:solidFill>
                <a:latin typeface="Consolas"/>
                <a:ea typeface="+mn-lt"/>
                <a:cs typeface="+mn-lt"/>
              </a:rPr>
              <a:t>= </a:t>
            </a:r>
            <a:r>
              <a:rPr lang="fr-FR" sz="1200" b="1" i="1" dirty="0" err="1">
                <a:latin typeface="Consolas"/>
                <a:ea typeface="+mn-lt"/>
                <a:cs typeface="+mn-lt"/>
              </a:rPr>
              <a:t>heapMax</a:t>
            </a:r>
            <a:r>
              <a:rPr lang="fr-FR" sz="1200" b="1" i="1" dirty="0">
                <a:latin typeface="Consolas"/>
                <a:ea typeface="+mn-lt"/>
                <a:cs typeface="+mn-lt"/>
              </a:rPr>
              <a:t> </a:t>
            </a:r>
            <a:r>
              <a:rPr lang="fr-FR" sz="1200" b="1" i="1" dirty="0">
                <a:solidFill>
                  <a:srgbClr val="080808"/>
                </a:solidFill>
                <a:latin typeface="Consolas"/>
                <a:ea typeface="+mn-lt"/>
                <a:cs typeface="+mn-lt"/>
              </a:rPr>
              <a:t>/ </a:t>
            </a:r>
            <a:r>
              <a:rPr lang="fr-FR" sz="1200" b="1" i="1" dirty="0" err="1">
                <a:solidFill>
                  <a:srgbClr val="871094"/>
                </a:solidFill>
                <a:latin typeface="Consolas"/>
                <a:ea typeface="+mn-lt"/>
                <a:cs typeface="+mn-lt"/>
              </a:rPr>
              <a:t>threadStackSize</a:t>
            </a:r>
            <a:r>
              <a:rPr lang="fr-FR" sz="1200" b="1" i="1" dirty="0">
                <a:solidFill>
                  <a:srgbClr val="080808"/>
                </a:solidFill>
                <a:latin typeface="Consolas"/>
                <a:ea typeface="+mn-lt"/>
                <a:cs typeface="+mn-lt"/>
              </a:rPr>
              <a:t>;</a:t>
            </a:r>
            <a:endParaRPr lang="fr-FR" sz="1200" b="1" i="1" dirty="0">
              <a:ea typeface="+mn-lt"/>
              <a:cs typeface="+mn-lt"/>
            </a:endParaRPr>
          </a:p>
          <a:p>
            <a:r>
              <a:rPr lang="fr-FR" sz="1200" dirty="0">
                <a:ea typeface="+mn-lt"/>
                <a:cs typeface="+mn-lt"/>
              </a:rPr>
              <a:t>Elle compare ces valeurs pour deux cas :</a:t>
            </a:r>
          </a:p>
          <a:p>
            <a:pPr marL="285750" indent="-285750">
              <a:buFont typeface="Arial"/>
              <a:buChar char="•"/>
            </a:pPr>
            <a:r>
              <a:rPr lang="fr-FR" sz="1200" b="1" dirty="0">
                <a:ea typeface="+mn-lt"/>
                <a:cs typeface="+mn-lt"/>
              </a:rPr>
              <a:t>Threads classiques</a:t>
            </a:r>
            <a:r>
              <a:rPr lang="fr-FR" sz="1200" dirty="0">
                <a:ea typeface="+mn-lt"/>
                <a:cs typeface="+mn-lt"/>
              </a:rPr>
              <a:t> (pile de 1 Mo),</a:t>
            </a:r>
            <a:endParaRPr lang="fr-FR" sz="1200" dirty="0">
              <a:cs typeface="Arial"/>
            </a:endParaRPr>
          </a:p>
          <a:p>
            <a:pPr marL="285750" indent="-285750">
              <a:buFont typeface="Arial"/>
              <a:buChar char="•"/>
            </a:pPr>
            <a:r>
              <a:rPr lang="fr-FR" sz="1200" b="1" dirty="0">
                <a:ea typeface="+mn-lt"/>
                <a:cs typeface="+mn-lt"/>
              </a:rPr>
              <a:t>Threads virtuels</a:t>
            </a:r>
            <a:r>
              <a:rPr lang="fr-FR" sz="1200" dirty="0">
                <a:ea typeface="+mn-lt"/>
                <a:cs typeface="+mn-lt"/>
              </a:rPr>
              <a:t> (pile de 10 Ko, estimation).</a:t>
            </a:r>
            <a:endParaRPr lang="fr-FR" sz="1200" dirty="0"/>
          </a:p>
          <a:p>
            <a:endParaRPr lang="fr-FR" sz="700">
              <a:latin typeface="Consolas"/>
              <a:cs typeface="Arial"/>
            </a:endParaRPr>
          </a:p>
        </p:txBody>
      </p:sp>
      <p:pic>
        <p:nvPicPr>
          <p:cNvPr id="6" name="Picture 5">
            <a:extLst>
              <a:ext uri="{FF2B5EF4-FFF2-40B4-BE49-F238E27FC236}">
                <a16:creationId xmlns:a16="http://schemas.microsoft.com/office/drawing/2014/main" id="{2FBBB662-C1EE-608A-0E92-F6B7BA52B157}"/>
              </a:ext>
            </a:extLst>
          </p:cNvPr>
          <p:cNvPicPr>
            <a:picLocks noChangeAspect="1"/>
          </p:cNvPicPr>
          <p:nvPr/>
        </p:nvPicPr>
        <p:blipFill>
          <a:blip r:embed="rId2"/>
          <a:stretch>
            <a:fillRect/>
          </a:stretch>
        </p:blipFill>
        <p:spPr>
          <a:xfrm>
            <a:off x="7633335" y="6668"/>
            <a:ext cx="1512570" cy="1007745"/>
          </a:xfrm>
          <a:prstGeom prst="rect">
            <a:avLst/>
          </a:prstGeom>
        </p:spPr>
      </p:pic>
    </p:spTree>
    <p:extLst>
      <p:ext uri="{BB962C8B-B14F-4D97-AF65-F5344CB8AC3E}">
        <p14:creationId xmlns:p14="http://schemas.microsoft.com/office/powerpoint/2010/main" val="2418094902"/>
      </p:ext>
    </p:extLst>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660680" y="158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Benchmark...</a:t>
            </a:r>
            <a:endParaRPr lang="fr-FR" sz="2550" b="0" u="none" strike="noStrike">
              <a:solidFill>
                <a:srgbClr val="000000"/>
              </a:solidFill>
              <a:uFillTx/>
              <a:latin typeface="Arial"/>
            </a:endParaRPr>
          </a:p>
        </p:txBody>
      </p:sp>
      <p:sp>
        <p:nvSpPr>
          <p:cNvPr id="219" name="PlaceHolder 2"/>
          <p:cNvSpPr>
            <a:spLocks noGrp="1"/>
          </p:cNvSpPr>
          <p:nvPr>
            <p:ph type="sldNum" idx="60"/>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1759D7-168D-4ADA-96DB-42B8142D1047}" type="slidenum">
              <a:rPr lang="fr-FR" sz="750" b="1" u="none" strike="noStrike">
                <a:solidFill>
                  <a:schemeClr val="dk1"/>
                </a:solidFill>
                <a:uFillTx/>
                <a:latin typeface="Arial"/>
              </a:rPr>
              <a:t>159</a:t>
            </a:fld>
            <a:endParaRPr lang="fr-FR" sz="750" b="0" u="none" strike="noStrike">
              <a:solidFill>
                <a:srgbClr val="000000"/>
              </a:solidFill>
              <a:uFillTx/>
              <a:latin typeface="Times New Roman"/>
            </a:endParaRPr>
          </a:p>
        </p:txBody>
      </p:sp>
      <p:sp>
        <p:nvSpPr>
          <p:cNvPr id="220" name="PlaceHolder 3"/>
          <p:cNvSpPr>
            <a:spLocks noGrp="1"/>
          </p:cNvSpPr>
          <p:nvPr>
            <p:ph type="ftr" idx="61"/>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221" name="Rectangle 9"/>
          <p:cNvSpPr/>
          <p:nvPr/>
        </p:nvSpPr>
        <p:spPr>
          <a:xfrm>
            <a:off x="2016000" y="540000"/>
            <a:ext cx="7017120" cy="43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uFillTx/>
              <a:latin typeface="Arial"/>
              <a:ea typeface="DejaVu Sans"/>
            </a:endParaRPr>
          </a:p>
        </p:txBody>
      </p:sp>
      <p:sp>
        <p:nvSpPr>
          <p:cNvPr id="222" name="Rectangle 221"/>
          <p:cNvSpPr/>
          <p:nvPr/>
        </p:nvSpPr>
        <p:spPr>
          <a:xfrm>
            <a:off x="324286" y="3451429"/>
            <a:ext cx="2158560" cy="34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fr-FR">
                <a:solidFill>
                  <a:srgbClr val="000000"/>
                </a:solidFill>
                <a:latin typeface="Arial"/>
                <a:ea typeface="DejaVu Sans"/>
              </a:rPr>
              <a:t>Démo</a:t>
            </a:r>
            <a:r>
              <a:rPr lang="fr-FR" sz="1800" b="0" u="none" strike="noStrike">
                <a:solidFill>
                  <a:srgbClr val="000000"/>
                </a:solidFill>
                <a:uFillTx/>
                <a:latin typeface="Arial"/>
                <a:ea typeface="DejaVu Sans"/>
              </a:rPr>
              <a:t>...</a:t>
            </a:r>
            <a:endParaRPr lang="fr-FR" sz="1800" b="0" u="none" strike="noStrike">
              <a:solidFill>
                <a:srgbClr val="000000"/>
              </a:solidFill>
              <a:uFillTx/>
              <a:latin typeface="Arial"/>
            </a:endParaRPr>
          </a:p>
        </p:txBody>
      </p:sp>
      <p:graphicFrame>
        <p:nvGraphicFramePr>
          <p:cNvPr id="223" name="Tableau 222"/>
          <p:cNvGraphicFramePr/>
          <p:nvPr>
            <p:extLst>
              <p:ext uri="{D42A27DB-BD31-4B8C-83A1-F6EECF244321}">
                <p14:modId xmlns:p14="http://schemas.microsoft.com/office/powerpoint/2010/main" val="2426693284"/>
              </p:ext>
            </p:extLst>
          </p:nvPr>
        </p:nvGraphicFramePr>
        <p:xfrm>
          <a:off x="365400" y="668880"/>
          <a:ext cx="8406720" cy="2346960"/>
        </p:xfrm>
        <a:graphic>
          <a:graphicData uri="http://schemas.openxmlformats.org/drawingml/2006/table">
            <a:tbl>
              <a:tblPr/>
              <a:tblGrid>
                <a:gridCol w="1777680">
                  <a:extLst>
                    <a:ext uri="{9D8B030D-6E8A-4147-A177-3AD203B41FA5}">
                      <a16:colId xmlns:a16="http://schemas.microsoft.com/office/drawing/2014/main" val="20000"/>
                    </a:ext>
                  </a:extLst>
                </a:gridCol>
                <a:gridCol w="1777680">
                  <a:extLst>
                    <a:ext uri="{9D8B030D-6E8A-4147-A177-3AD203B41FA5}">
                      <a16:colId xmlns:a16="http://schemas.microsoft.com/office/drawing/2014/main" val="20001"/>
                    </a:ext>
                  </a:extLst>
                </a:gridCol>
                <a:gridCol w="1777680">
                  <a:extLst>
                    <a:ext uri="{9D8B030D-6E8A-4147-A177-3AD203B41FA5}">
                      <a16:colId xmlns:a16="http://schemas.microsoft.com/office/drawing/2014/main" val="20002"/>
                    </a:ext>
                  </a:extLst>
                </a:gridCol>
                <a:gridCol w="3073680">
                  <a:extLst>
                    <a:ext uri="{9D8B030D-6E8A-4147-A177-3AD203B41FA5}">
                      <a16:colId xmlns:a16="http://schemas.microsoft.com/office/drawing/2014/main" val="20003"/>
                    </a:ext>
                  </a:extLst>
                </a:gridCol>
              </a:tblGrid>
              <a:tr h="186840">
                <a:tc>
                  <a:txBody>
                    <a:bodyPr/>
                    <a:lstStyle/>
                    <a:p>
                      <a:pPr>
                        <a:lnSpc>
                          <a:spcPct val="100000"/>
                        </a:lnSpc>
                      </a:pPr>
                      <a:r>
                        <a:rPr lang="fr-FR" sz="800" b="0" u="none" strike="noStrike" dirty="0">
                          <a:solidFill>
                            <a:srgbClr val="000000"/>
                          </a:solidFill>
                          <a:uFillTx/>
                          <a:latin typeface="Arial"/>
                        </a:rPr>
                        <a:t>Paramètres JVM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Nombre de tâches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ea typeface="Microsoft YaHei"/>
                        </a:rPr>
                        <a:t>Thread pool (</a:t>
                      </a:r>
                      <a:r>
                        <a:rPr lang="fr-FR" sz="800" b="0" u="none" strike="noStrike" dirty="0" err="1">
                          <a:solidFill>
                            <a:srgbClr val="000000"/>
                          </a:solidFill>
                          <a:uFillTx/>
                          <a:latin typeface="Arial"/>
                          <a:ea typeface="Microsoft YaHei"/>
                        </a:rPr>
                        <a:t>Xmx</a:t>
                      </a:r>
                      <a:r>
                        <a:rPr lang="fr-FR" sz="800" b="0" u="none" strike="noStrike" dirty="0">
                          <a:solidFill>
                            <a:srgbClr val="000000"/>
                          </a:solidFill>
                          <a:uFillTx/>
                          <a:latin typeface="Arial"/>
                          <a:ea typeface="Microsoft YaHei"/>
                        </a:rPr>
                        <a:t> value : paramètres JVM) </a:t>
                      </a:r>
                      <a:endParaRPr lang="fr-FR" sz="800" b="0" u="none" strike="noStrike" dirty="0">
                        <a:solidFill>
                          <a:srgbClr val="000000"/>
                        </a:solidFill>
                        <a:uFillTx/>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Virtual Thread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28320">
                <a:tc>
                  <a:txBody>
                    <a:bodyPr/>
                    <a:lstStyle/>
                    <a:p>
                      <a:pPr>
                        <a:lnSpc>
                          <a:spcPct val="100000"/>
                        </a:lnSpc>
                      </a:pPr>
                      <a:r>
                        <a:rPr lang="fr-FR" sz="800" b="0" u="none" strike="noStrike" dirty="0">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128 ms</a:t>
                      </a:r>
                    </a:p>
                    <a:p>
                      <a:pPr>
                        <a:lnSpc>
                          <a:spcPct val="100000"/>
                        </a:lnSpc>
                      </a:pPr>
                      <a:r>
                        <a:rPr lang="fr-FR" sz="800" b="0" u="none" strike="noStrike" dirty="0">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126 ms</a:t>
                      </a:r>
                    </a:p>
                    <a:p>
                      <a:pPr>
                        <a:lnSpc>
                          <a:spcPct val="100000"/>
                        </a:lnSpc>
                      </a:pPr>
                      <a:r>
                        <a:rPr lang="fr-FR" sz="800" b="0" u="none" strike="noStrike" dirty="0">
                          <a:solidFill>
                            <a:srgbClr val="000000"/>
                          </a:solidFill>
                          <a:uFillTx/>
                          <a:latin typeface="Arial"/>
                        </a:rPr>
                        <a:t>Mémoire utilisée : 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r h="328320">
                <a:tc>
                  <a:txBody>
                    <a:bodyPr/>
                    <a:lstStyle/>
                    <a:p>
                      <a:pPr>
                        <a:lnSpc>
                          <a:spcPct val="100000"/>
                        </a:lnSpc>
                      </a:pPr>
                      <a:r>
                        <a:rPr lang="fr-FR" sz="800" b="0" u="none" strike="noStrike" dirty="0">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884 ms</a:t>
                      </a:r>
                    </a:p>
                    <a:p>
                      <a:pPr>
                        <a:lnSpc>
                          <a:spcPct val="100000"/>
                        </a:lnSpc>
                      </a:pPr>
                      <a:r>
                        <a:rPr lang="fr-FR" sz="800" b="0" u="none" strike="noStrike" dirty="0">
                          <a:solidFill>
                            <a:srgbClr val="000000"/>
                          </a:solidFill>
                          <a:uFillTx/>
                          <a:latin typeface="Arial"/>
                        </a:rPr>
                        <a:t>Mémoire utilisée : 1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211 ms</a:t>
                      </a:r>
                    </a:p>
                    <a:p>
                      <a:pPr>
                        <a:lnSpc>
                          <a:spcPct val="100000"/>
                        </a:lnSpc>
                      </a:pPr>
                      <a:r>
                        <a:rPr lang="fr-FR" sz="800" b="0" u="none" strike="noStrike" dirty="0">
                          <a:solidFill>
                            <a:srgbClr val="000000"/>
                          </a:solidFill>
                          <a:uFillTx/>
                          <a:latin typeface="Arial"/>
                        </a:rPr>
                        <a:t>Mémoire utilisée : 5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2"/>
                  </a:ext>
                </a:extLst>
              </a:tr>
              <a:tr h="328320">
                <a:tc>
                  <a:txBody>
                    <a:bodyPr/>
                    <a:lstStyle/>
                    <a:p>
                      <a:pPr>
                        <a:lnSpc>
                          <a:spcPct val="100000"/>
                        </a:lnSpc>
                      </a:pPr>
                      <a:r>
                        <a:rPr lang="fr-FR" sz="800" b="0" u="none" strike="noStrike" dirty="0">
                          <a:solidFill>
                            <a:srgbClr val="000000"/>
                          </a:solidFill>
                          <a:uFillTx/>
                          <a:latin typeface="Arial"/>
                        </a:rPr>
                        <a:t>-Xmx128m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8568 ms</a:t>
                      </a:r>
                    </a:p>
                    <a:p>
                      <a:pPr>
                        <a:lnSpc>
                          <a:spcPct val="100000"/>
                        </a:lnSpc>
                      </a:pPr>
                      <a:r>
                        <a:rPr lang="fr-FR" sz="800" b="0" u="none" strike="noStrike" dirty="0">
                          <a:solidFill>
                            <a:srgbClr val="000000"/>
                          </a:solidFill>
                          <a:uFillTx/>
                          <a:latin typeface="Arial"/>
                        </a:rPr>
                        <a:t>Mémoire utilisée : 10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931 ms</a:t>
                      </a:r>
                    </a:p>
                    <a:p>
                      <a:pPr>
                        <a:lnSpc>
                          <a:spcPct val="100000"/>
                        </a:lnSpc>
                      </a:pPr>
                      <a:r>
                        <a:rPr lang="fr-FR" sz="800" b="0" u="none" strike="noStrike" dirty="0">
                          <a:solidFill>
                            <a:srgbClr val="000000"/>
                          </a:solidFill>
                          <a:uFillTx/>
                          <a:latin typeface="Arial"/>
                        </a:rPr>
                        <a:t>Mémoire utilisée : 34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3"/>
                  </a:ext>
                </a:extLst>
              </a:tr>
              <a:tr h="328320">
                <a:tc>
                  <a:txBody>
                    <a:bodyPr/>
                    <a:lstStyle/>
                    <a:p>
                      <a:pPr>
                        <a:lnSpc>
                          <a:spcPct val="100000"/>
                        </a:lnSpc>
                      </a:pPr>
                      <a:r>
                        <a:rPr lang="fr-FR" sz="800" b="0" u="none" strike="noStrike" dirty="0">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2213 ms</a:t>
                      </a:r>
                    </a:p>
                    <a:p>
                      <a:pPr>
                        <a:lnSpc>
                          <a:spcPct val="100000"/>
                        </a:lnSpc>
                      </a:pPr>
                      <a:r>
                        <a:rPr lang="fr-FR" sz="800" b="0" u="none" strike="noStrike" dirty="0">
                          <a:solidFill>
                            <a:srgbClr val="000000"/>
                          </a:solidFill>
                          <a:uFillTx/>
                          <a:latin typeface="Arial"/>
                        </a:rPr>
                        <a:t>Mémoire utilisée : 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912 ms</a:t>
                      </a:r>
                    </a:p>
                    <a:p>
                      <a:pPr>
                        <a:lnSpc>
                          <a:spcPct val="100000"/>
                        </a:lnSpc>
                      </a:pPr>
                      <a:r>
                        <a:rPr lang="fr-FR" sz="800" b="0" u="none" strike="noStrike" dirty="0">
                          <a:solidFill>
                            <a:srgbClr val="000000"/>
                          </a:solidFill>
                          <a:uFillTx/>
                          <a:latin typeface="Arial"/>
                        </a:rPr>
                        <a:t>Mémoire utilisée : 36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4"/>
                  </a:ext>
                </a:extLst>
              </a:tr>
              <a:tr h="328320">
                <a:tc>
                  <a:txBody>
                    <a:bodyPr/>
                    <a:lstStyle/>
                    <a:p>
                      <a:pPr>
                        <a:lnSpc>
                          <a:spcPct val="100000"/>
                        </a:lnSpc>
                      </a:pPr>
                      <a:r>
                        <a:rPr lang="fr-FR" sz="800" b="0" u="none" strike="noStrike" dirty="0">
                          <a:solidFill>
                            <a:srgbClr val="000000"/>
                          </a:solidFill>
                          <a:uFillTx/>
                          <a:latin typeface="Arial"/>
                        </a:rPr>
                        <a:t>-Xmx512m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21237 ms</a:t>
                      </a:r>
                    </a:p>
                    <a:p>
                      <a:pPr>
                        <a:lnSpc>
                          <a:spcPct val="100000"/>
                        </a:lnSpc>
                      </a:pPr>
                      <a:r>
                        <a:rPr lang="fr-FR" sz="800" b="0" u="none" strike="noStrike" dirty="0">
                          <a:solidFill>
                            <a:srgbClr val="000000"/>
                          </a:solidFill>
                          <a:uFillTx/>
                          <a:latin typeface="Arial"/>
                        </a:rPr>
                        <a:t>Mémoire utilisée : 112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6461 ms</a:t>
                      </a:r>
                    </a:p>
                    <a:p>
                      <a:pPr>
                        <a:lnSpc>
                          <a:spcPct val="100000"/>
                        </a:lnSpc>
                      </a:pPr>
                      <a:r>
                        <a:rPr lang="fr-FR" sz="800" b="0" u="none" strike="noStrike" dirty="0">
                          <a:solidFill>
                            <a:srgbClr val="000000"/>
                          </a:solidFill>
                          <a:uFillTx/>
                          <a:latin typeface="Arial"/>
                        </a:rPr>
                        <a:t>Mémoire utilisée : 263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5"/>
                  </a:ext>
                </a:extLst>
              </a:tr>
              <a:tr h="328320">
                <a:tc>
                  <a:txBody>
                    <a:bodyPr/>
                    <a:lstStyle/>
                    <a:p>
                      <a:pPr>
                        <a:lnSpc>
                          <a:spcPct val="100000"/>
                        </a:lnSpc>
                      </a:pPr>
                      <a:r>
                        <a:rPr lang="fr-FR" sz="800" b="0" u="none" strike="noStrike" dirty="0">
                          <a:solidFill>
                            <a:srgbClr val="000000"/>
                          </a:solidFill>
                          <a:uFillTx/>
                          <a:latin typeface="Arial"/>
                        </a:rPr>
                        <a:t>-Xmx1024m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100000</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10688 ms</a:t>
                      </a:r>
                    </a:p>
                    <a:p>
                      <a:pPr>
                        <a:lnSpc>
                          <a:spcPct val="100000"/>
                        </a:lnSpc>
                      </a:pPr>
                      <a:r>
                        <a:rPr lang="fr-FR" sz="800" b="0" u="none" strike="noStrike" dirty="0">
                          <a:solidFill>
                            <a:srgbClr val="000000"/>
                          </a:solidFill>
                          <a:uFillTx/>
                          <a:latin typeface="Arial"/>
                        </a:rPr>
                        <a:t>Mémoire utilisée : 120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nSpc>
                          <a:spcPct val="100000"/>
                        </a:lnSpc>
                      </a:pPr>
                      <a:r>
                        <a:rPr lang="fr-FR" sz="800" b="0" u="none" strike="noStrike" dirty="0">
                          <a:solidFill>
                            <a:srgbClr val="000000"/>
                          </a:solidFill>
                          <a:uFillTx/>
                          <a:latin typeface="Arial"/>
                        </a:rPr>
                        <a:t>Durée : 5325 ms</a:t>
                      </a:r>
                    </a:p>
                    <a:p>
                      <a:pPr>
                        <a:lnSpc>
                          <a:spcPct val="100000"/>
                        </a:lnSpc>
                      </a:pPr>
                      <a:r>
                        <a:rPr lang="fr-FR" sz="800" b="0" u="none" strike="noStrike" dirty="0">
                          <a:solidFill>
                            <a:srgbClr val="000000"/>
                          </a:solidFill>
                          <a:uFillTx/>
                          <a:latin typeface="Arial"/>
                        </a:rPr>
                        <a:t>Mémoire utilisée : 256 Mo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6"/>
                  </a:ext>
                </a:extLst>
              </a:tr>
            </a:tbl>
          </a:graphicData>
        </a:graphic>
      </p:graphicFrame>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968104" y="272654"/>
            <a:ext cx="5844778" cy="434578"/>
          </a:xfrm>
        </p:spPr>
        <p:txBody>
          <a:bodyPr/>
          <a:lstStyle/>
          <a:p>
            <a:pPr eaLnBrk="1" hangingPunct="1"/>
            <a:r>
              <a:rPr lang="fr-FR" altLang="fr-FR"/>
              <a:t>L’agilité</a:t>
            </a: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30762" y="747178"/>
            <a:ext cx="8496944" cy="3213104"/>
          </a:xfrm>
        </p:spPr>
        <p:txBody>
          <a:bodyPr/>
          <a:lstStyle/>
          <a:p>
            <a:r>
              <a:rPr lang="fr-FR" altLang="fr-FR" sz="2000" b="1" u="sng">
                <a:cs typeface="Arial"/>
              </a:rPr>
              <a:t>4 grandes valeurs :</a:t>
            </a:r>
          </a:p>
          <a:p>
            <a:pPr marL="342900" indent="-342900">
              <a:buFont typeface="Arial" panose="020B0604020202020204" pitchFamily="34" charset="0"/>
              <a:buChar char="•"/>
            </a:pPr>
            <a:r>
              <a:rPr lang="fr-FR" altLang="fr-FR" sz="2000" b="1"/>
              <a:t>Les individus et leurs interactions</a:t>
            </a:r>
            <a:r>
              <a:rPr lang="fr-FR" altLang="fr-FR" sz="2000"/>
              <a:t> plus que les processus et les outils</a:t>
            </a:r>
            <a:endParaRPr lang="fr-FR">
              <a:cs typeface="Arial"/>
            </a:endParaRPr>
          </a:p>
          <a:p>
            <a:pPr marL="342900" indent="-342900" eaLnBrk="1" hangingPunct="1">
              <a:buFont typeface="Arial" panose="020B0604020202020204" pitchFamily="34" charset="0"/>
              <a:buChar char="•"/>
            </a:pPr>
            <a:r>
              <a:rPr lang="fr-FR" altLang="fr-FR" sz="2000"/>
              <a:t>­Des </a:t>
            </a:r>
            <a:r>
              <a:rPr lang="fr-FR" altLang="fr-FR" sz="2000" b="1"/>
              <a:t>logiciels opérationnels</a:t>
            </a:r>
            <a:r>
              <a:rPr lang="fr-FR" altLang="fr-FR" sz="2000"/>
              <a:t> plus qu’une documentation exhaustive</a:t>
            </a:r>
            <a:endParaRPr lang="fr-FR" altLang="fr-FR" sz="2000">
              <a:cs typeface="Arial"/>
            </a:endParaRPr>
          </a:p>
          <a:p>
            <a:pPr marL="342900" indent="-342900" eaLnBrk="1" hangingPunct="1">
              <a:buFont typeface="Arial" panose="020B0604020202020204" pitchFamily="34" charset="0"/>
              <a:buChar char="•"/>
            </a:pPr>
            <a:r>
              <a:rPr lang="fr-FR" altLang="fr-FR" sz="2000"/>
              <a:t>­La </a:t>
            </a:r>
            <a:r>
              <a:rPr lang="fr-FR" altLang="fr-FR" sz="2000" b="1"/>
              <a:t>collaboration</a:t>
            </a:r>
            <a:r>
              <a:rPr lang="fr-FR" altLang="fr-FR" sz="2000"/>
              <a:t> avec les clients plus que la négociation contractuelle</a:t>
            </a:r>
            <a:endParaRPr lang="fr-FR" altLang="fr-FR" sz="2000">
              <a:cs typeface="Arial"/>
            </a:endParaRPr>
          </a:p>
          <a:p>
            <a:pPr marL="342900" indent="-342900" eaLnBrk="1" hangingPunct="1">
              <a:buFont typeface="Arial" panose="020B0604020202020204" pitchFamily="34" charset="0"/>
              <a:buChar char="•"/>
            </a:pPr>
            <a:r>
              <a:rPr lang="fr-FR" altLang="fr-FR" sz="2000"/>
              <a:t>­</a:t>
            </a:r>
            <a:r>
              <a:rPr lang="fr-FR" altLang="fr-FR" sz="2000" b="1"/>
              <a:t>L’adaptation au changement</a:t>
            </a:r>
            <a:r>
              <a:rPr lang="fr-FR" altLang="fr-FR" sz="2000"/>
              <a:t> plus que le suivi d’un plan </a:t>
            </a:r>
            <a:endParaRPr lang="fr-FR" altLang="fr-FR" sz="2000">
              <a:cs typeface="Arial"/>
            </a:endParaRPr>
          </a:p>
          <a:p>
            <a:r>
              <a:rPr lang="fr-FR" altLang="fr-FR" sz="1600" b="1" u="sng">
                <a:cs typeface="Arial"/>
              </a:rPr>
              <a:t>12 principes :</a:t>
            </a:r>
          </a:p>
          <a:p>
            <a:pPr marL="342900" indent="-342900">
              <a:buChar char="•"/>
            </a:pPr>
            <a:r>
              <a:rPr lang="fr-FR" sz="1200"/>
              <a:t>Notre principale priorité est de satisfaire le client en livrant rapidement et régulièrement des solutions qui apportent de la valeur.</a:t>
            </a:r>
            <a:endParaRPr lang="fr-FR" sz="1200">
              <a:cs typeface="Arial"/>
            </a:endParaRPr>
          </a:p>
          <a:p>
            <a:pPr marL="342900" indent="-342900">
              <a:buChar char="•"/>
            </a:pPr>
            <a:r>
              <a:rPr lang="fr-FR"/>
              <a:t>Accueillez chaleureusement les changements de besoins, même tardifs dans le développement. Les processus agiles tirent parti du changement pour renforcer l’avantage concurrentiel du client.</a:t>
            </a:r>
            <a:endParaRPr lang="fr-FR">
              <a:cs typeface="Arial"/>
            </a:endParaRPr>
          </a:p>
          <a:p>
            <a:pPr marL="342900" indent="-342900">
              <a:buChar char="•"/>
            </a:pPr>
            <a:r>
              <a:rPr lang="fr-FR">
                <a:cs typeface="Arial"/>
              </a:rPr>
              <a:t>… (</a:t>
            </a:r>
            <a:r>
              <a:rPr lang="fr-FR">
                <a:ea typeface="+mn-lt"/>
                <a:cs typeface="+mn-lt"/>
              </a:rPr>
              <a:t>https://manifesteagile.fr/</a:t>
            </a:r>
            <a:r>
              <a:rPr lang="fr-FR">
                <a:cs typeface="Arial"/>
              </a:rPr>
              <a:t>)</a:t>
            </a:r>
          </a:p>
          <a:p>
            <a:pPr marL="342900" indent="-342900">
              <a:buChar char="•"/>
            </a:pPr>
            <a:endParaRPr lang="fr-FR" sz="1200">
              <a:cs typeface="Arial"/>
            </a:endParaRPr>
          </a:p>
          <a:p>
            <a:pPr marL="342900" indent="-342900">
              <a:buChar char="•"/>
            </a:pPr>
            <a:endParaRPr lang="fr-FR" sz="2000">
              <a:cs typeface="Arial"/>
            </a:endParaRPr>
          </a:p>
        </p:txBody>
      </p:sp>
      <p:sp>
        <p:nvSpPr>
          <p:cNvPr id="9222" name="Rectangle 4">
            <a:extLst>
              <a:ext uri="{FF2B5EF4-FFF2-40B4-BE49-F238E27FC236}">
                <a16:creationId xmlns:a16="http://schemas.microsoft.com/office/drawing/2014/main" id="{FE562A84-A8DE-486B-92A8-B6194879F2CB}"/>
              </a:ext>
            </a:extLst>
          </p:cNvPr>
          <p:cNvSpPr>
            <a:spLocks noChangeArrowheads="1"/>
          </p:cNvSpPr>
          <p:nvPr/>
        </p:nvSpPr>
        <p:spPr bwMode="auto">
          <a:xfrm>
            <a:off x="1331119" y="3960049"/>
            <a:ext cx="64889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lgn="just">
              <a:spcBef>
                <a:spcPct val="0"/>
              </a:spcBef>
              <a:buClrTx/>
              <a:buSzTx/>
              <a:buFontTx/>
              <a:buNone/>
            </a:pPr>
            <a:r>
              <a:rPr lang="fr-FR" altLang="fr-FR" sz="2400"/>
              <a:t>« </a:t>
            </a:r>
            <a:r>
              <a:rPr lang="fr-FR" altLang="fr-FR" sz="2400" i="1"/>
              <a:t>Nous reconnaissons la valeur des seconds éléments mais </a:t>
            </a:r>
            <a:r>
              <a:rPr lang="fr-FR" altLang="fr-FR" sz="2400" i="1" u="sng"/>
              <a:t>privilégions</a:t>
            </a:r>
            <a:r>
              <a:rPr lang="fr-FR" altLang="fr-FR" sz="2400" i="1"/>
              <a:t> les premiers</a:t>
            </a:r>
            <a:r>
              <a:rPr lang="fr-FR" altLang="fr-FR" sz="2400"/>
              <a:t>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Compatibilité au niveau des moteurs de servlets et serveurs d'applications ainsi que les drivers</a:t>
            </a:r>
            <a:endParaRPr lang="fr-FR" sz="2550" b="0" u="none" strike="noStrike">
              <a:solidFill>
                <a:srgbClr val="000000"/>
              </a:solidFill>
              <a:uFillTx/>
              <a:latin typeface="Arial"/>
            </a:endParaRPr>
          </a:p>
        </p:txBody>
      </p:sp>
      <p:sp>
        <p:nvSpPr>
          <p:cNvPr id="225" name="PlaceHolder 2"/>
          <p:cNvSpPr>
            <a:spLocks noGrp="1"/>
          </p:cNvSpPr>
          <p:nvPr>
            <p:ph type="sldNum" idx="62"/>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E259C06-00B7-4A29-A1F7-D8F5661C189E}" type="slidenum">
              <a:rPr lang="fr-FR" sz="750" b="1" u="none" strike="noStrike">
                <a:solidFill>
                  <a:schemeClr val="dk1"/>
                </a:solidFill>
                <a:uFillTx/>
                <a:latin typeface="Arial"/>
              </a:rPr>
              <a:t>160</a:t>
            </a:fld>
            <a:endParaRPr lang="fr-FR" sz="750" b="0" u="none" strike="noStrike">
              <a:solidFill>
                <a:srgbClr val="000000"/>
              </a:solidFill>
              <a:uFillTx/>
              <a:latin typeface="Times New Roman"/>
            </a:endParaRPr>
          </a:p>
        </p:txBody>
      </p:sp>
      <p:sp>
        <p:nvSpPr>
          <p:cNvPr id="226" name="PlaceHolder 3"/>
          <p:cNvSpPr>
            <a:spLocks noGrp="1"/>
          </p:cNvSpPr>
          <p:nvPr>
            <p:ph type="ftr" idx="63"/>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pic>
        <p:nvPicPr>
          <p:cNvPr id="227" name="Image 30" descr="Une image contenant texte, capture d’écran, Page web, logiciel&#10;&#10;Description générée automatiquement"/>
          <p:cNvPicPr/>
          <p:nvPr/>
        </p:nvPicPr>
        <p:blipFill>
          <a:blip r:embed="rId2"/>
          <a:stretch/>
        </p:blipFill>
        <p:spPr>
          <a:xfrm>
            <a:off x="371520" y="1285200"/>
            <a:ext cx="4196160" cy="2190240"/>
          </a:xfrm>
          <a:prstGeom prst="rect">
            <a:avLst/>
          </a:prstGeom>
          <a:noFill/>
          <a:ln w="0">
            <a:noFill/>
          </a:ln>
        </p:spPr>
      </p:pic>
      <p:sp>
        <p:nvSpPr>
          <p:cNvPr id="228" name="ZoneTexte 59"/>
          <p:cNvSpPr/>
          <p:nvPr/>
        </p:nvSpPr>
        <p:spPr>
          <a:xfrm>
            <a:off x="4700520" y="1278720"/>
            <a:ext cx="427464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Arial"/>
              </a:rPr>
              <a:t>Apache Tomcat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Les versions 9, 10 et 11 de Tomcat ont ajouté le support des threads virtuels. Cette fonctionnalité peut être activée via la configuration du connecteur en définissant l'attribut useVirtualThreads à true. </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Arial"/>
                <a:ea typeface="Arial"/>
              </a:rPr>
              <a:t>Spring Boot</a:t>
            </a:r>
            <a:endParaRPr lang="fr-FR" sz="1200" b="0" u="none" strike="noStrike">
              <a:solidFill>
                <a:srgbClr val="000000"/>
              </a:solidFill>
              <a:uFillTx/>
              <a:latin typeface="Arial"/>
            </a:endParaRPr>
          </a:p>
          <a:p>
            <a:pPr defTabSz="914400">
              <a:lnSpc>
                <a:spcPct val="100000"/>
              </a:lnSpc>
            </a:pPr>
            <a:r>
              <a:rPr lang="fr-FR" sz="1200" b="0" u="none" strike="noStrike">
                <a:solidFill>
                  <a:schemeClr val="dk1"/>
                </a:solidFill>
                <a:uFillTx/>
                <a:latin typeface="Arial"/>
                <a:ea typeface="Arial"/>
              </a:rPr>
              <a:t>Depuis la version 3.2, Spring Boot permet l'utilisation des threads virtuels pour les serveurs embarqués comme Tomcat et Jetty. L'activation se fait en définissant la propriété </a:t>
            </a:r>
            <a:r>
              <a:rPr lang="fr-FR" sz="1200" b="0" u="none" strike="noStrike">
                <a:solidFill>
                  <a:schemeClr val="dk1"/>
                </a:solidFill>
                <a:uFillTx/>
                <a:latin typeface="Consolas"/>
                <a:ea typeface="Arial"/>
              </a:rPr>
              <a:t>spring.threads.virtual.enabled</a:t>
            </a:r>
            <a:r>
              <a:rPr lang="fr-FR" sz="1200" b="0" u="none" strike="noStrike">
                <a:solidFill>
                  <a:schemeClr val="dk1"/>
                </a:solidFill>
                <a:uFillTx/>
                <a:latin typeface="Arial"/>
                <a:ea typeface="Arial"/>
              </a:rPr>
              <a:t> à </a:t>
            </a:r>
            <a:r>
              <a:rPr lang="fr-FR" sz="1200" b="0" u="none" strike="noStrike">
                <a:solidFill>
                  <a:schemeClr val="dk1"/>
                </a:solidFill>
                <a:uFillTx/>
                <a:latin typeface="Consolas"/>
                <a:ea typeface="Arial"/>
              </a:rPr>
              <a:t>true</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a:p>
            <a:pPr defTabSz="914400">
              <a:lnSpc>
                <a:spcPct val="100000"/>
              </a:lnSpc>
            </a:pPr>
            <a:r>
              <a:rPr lang="fr-FR" sz="1200" b="1" u="none" strike="noStrike">
                <a:solidFill>
                  <a:schemeClr val="dk1"/>
                </a:solidFill>
                <a:uFillTx/>
                <a:latin typeface="Consolas"/>
                <a:ea typeface="Arial"/>
              </a:rPr>
              <a:t>etc...</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Organiser et rendre son code lisible</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10" name="Rectangle 3">
            <a:extLst>
              <a:ext uri="{FF2B5EF4-FFF2-40B4-BE49-F238E27FC236}">
                <a16:creationId xmlns:a16="http://schemas.microsoft.com/office/drawing/2014/main" id="{7AFC774A-5898-4DD8-A28D-0E06BC3FDBC4}"/>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Gestion des packages</a:t>
            </a:r>
          </a:p>
          <a:p>
            <a:r>
              <a:rPr lang="fr-FR" altLang="fr-FR" sz="1200"/>
              <a:t>Règles de nommage</a:t>
            </a:r>
          </a:p>
          <a:p>
            <a:r>
              <a:rPr lang="fr-FR" altLang="fr-FR" sz="1200"/>
              <a:t>Normes de codage</a:t>
            </a:r>
          </a:p>
        </p:txBody>
      </p:sp>
    </p:spTree>
    <p:extLst>
      <p:ext uri="{BB962C8B-B14F-4D97-AF65-F5344CB8AC3E}">
        <p14:creationId xmlns:p14="http://schemas.microsoft.com/office/powerpoint/2010/main" val="40785725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7D319491-2742-4032-B196-C2B505F98F35}"/>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6325" name="Rectangle 3">
            <a:extLst>
              <a:ext uri="{FF2B5EF4-FFF2-40B4-BE49-F238E27FC236}">
                <a16:creationId xmlns:a16="http://schemas.microsoft.com/office/drawing/2014/main" id="{69968F21-AFAE-47F1-A8B9-0CD784D7BE23}"/>
              </a:ext>
            </a:extLst>
          </p:cNvPr>
          <p:cNvSpPr>
            <a:spLocks noGrp="1" noChangeArrowheads="1"/>
          </p:cNvSpPr>
          <p:nvPr>
            <p:ph type="body" idx="1"/>
          </p:nvPr>
        </p:nvSpPr>
        <p:spPr>
          <a:xfrm>
            <a:off x="323528" y="843558"/>
            <a:ext cx="5829300" cy="3208734"/>
          </a:xfrm>
        </p:spPr>
        <p:txBody>
          <a:bodyPr/>
          <a:lstStyle/>
          <a:p>
            <a:pPr eaLnBrk="1" hangingPunct="1"/>
            <a:r>
              <a:rPr lang="fr-FR" altLang="fr-FR" sz="1800"/>
              <a:t>Une classe est identifiée par son package </a:t>
            </a:r>
            <a:r>
              <a:rPr lang="fr-FR" altLang="fr-FR" sz="1800" b="1"/>
              <a:t>et</a:t>
            </a:r>
            <a:r>
              <a:rPr lang="fr-FR" altLang="fr-FR" sz="1800"/>
              <a:t> son nom  </a:t>
            </a:r>
          </a:p>
          <a:p>
            <a:pPr eaLnBrk="1" hangingPunct="1"/>
            <a:r>
              <a:rPr lang="fr-FR" altLang="fr-FR" sz="1800"/>
              <a:t>Package = case de rangement (= dossier)</a:t>
            </a:r>
          </a:p>
          <a:p>
            <a:pPr eaLnBrk="1" hangingPunct="1"/>
            <a:r>
              <a:rPr lang="fr-FR" altLang="fr-FR" sz="1800"/>
              <a:t>Donner un sens aux cases pour plus vite s’y retrouver !</a:t>
            </a:r>
          </a:p>
          <a:p>
            <a:pPr marL="540363" lvl="2" indent="-184150"/>
            <a:r>
              <a:rPr lang="fr-FR" altLang="fr-FR" sz="1700"/>
              <a:t>Découpage technique</a:t>
            </a:r>
          </a:p>
          <a:p>
            <a:pPr marL="540363" lvl="2" indent="-184150"/>
            <a:r>
              <a:rPr lang="fr-FR" altLang="fr-FR" sz="1700"/>
              <a:t>Découpage fonctionnel</a:t>
            </a:r>
          </a:p>
        </p:txBody>
      </p:sp>
      <p:sp>
        <p:nvSpPr>
          <p:cNvPr id="6" name="Espace réservé du numéro de diapositive 21">
            <a:extLst>
              <a:ext uri="{FF2B5EF4-FFF2-40B4-BE49-F238E27FC236}">
                <a16:creationId xmlns:a16="http://schemas.microsoft.com/office/drawing/2014/main" id="{03C3633A-C907-4AA3-ADB8-A25DBEC4D41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162</a:t>
            </a:fld>
            <a:endParaRPr lang="fr-FR"/>
          </a:p>
        </p:txBody>
      </p:sp>
      <p:sp>
        <p:nvSpPr>
          <p:cNvPr id="7" name="Espace réservé du pied de page 7">
            <a:extLst>
              <a:ext uri="{FF2B5EF4-FFF2-40B4-BE49-F238E27FC236}">
                <a16:creationId xmlns:a16="http://schemas.microsoft.com/office/drawing/2014/main" id="{DCE0C865-2B7A-450D-A32C-D88D03EE0F0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F0CC6CA4-E26E-4328-9F57-02DD5F267974}"/>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7349" name="Rectangle 3">
            <a:extLst>
              <a:ext uri="{FF2B5EF4-FFF2-40B4-BE49-F238E27FC236}">
                <a16:creationId xmlns:a16="http://schemas.microsoft.com/office/drawing/2014/main" id="{F44C0A56-6318-4F26-AF9C-70314AA93CD7}"/>
              </a:ext>
            </a:extLst>
          </p:cNvPr>
          <p:cNvSpPr>
            <a:spLocks noGrp="1" noChangeArrowheads="1"/>
          </p:cNvSpPr>
          <p:nvPr>
            <p:ph type="body" idx="1"/>
          </p:nvPr>
        </p:nvSpPr>
        <p:spPr>
          <a:xfrm>
            <a:off x="333947" y="987574"/>
            <a:ext cx="5829300" cy="3337322"/>
          </a:xfrm>
        </p:spPr>
        <p:txBody>
          <a:bodyPr/>
          <a:lstStyle/>
          <a:p>
            <a:r>
              <a:rPr lang="fr-FR" altLang="fr-FR" sz="1800"/>
              <a:t>Une façon peut être la suivante :</a:t>
            </a:r>
          </a:p>
          <a:p>
            <a:pPr marL="360363" lvl="1" indent="-184150"/>
            <a:r>
              <a:rPr lang="fr-FR" altLang="fr-FR" sz="1800"/>
              <a:t>premier niveau = découpage en couches </a:t>
            </a:r>
          </a:p>
          <a:p>
            <a:pPr marL="360363" lvl="1" indent="-184150"/>
            <a:r>
              <a:rPr lang="fr-FR" altLang="fr-FR" sz="1800"/>
              <a:t>deuxième niveau les grandes fonctionnalités de notre application</a:t>
            </a:r>
          </a:p>
          <a:p>
            <a:pPr marL="360363" lvl="1" indent="-184150"/>
            <a:r>
              <a:rPr lang="fr-FR" altLang="fr-FR" sz="1800"/>
              <a:t>troisième les fonctionnalités plus fines de chacune des grandes fonctionnalités, ce dernier découpage étant réservé aux applications plus conséquentes</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98E7C6E2-237B-45F9-961F-3F779E70513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163</a:t>
            </a:fld>
            <a:endParaRPr lang="fr-FR"/>
          </a:p>
        </p:txBody>
      </p:sp>
      <p:sp>
        <p:nvSpPr>
          <p:cNvPr id="7" name="Espace réservé du pied de page 7">
            <a:extLst>
              <a:ext uri="{FF2B5EF4-FFF2-40B4-BE49-F238E27FC236}">
                <a16:creationId xmlns:a16="http://schemas.microsoft.com/office/drawing/2014/main" id="{7CD7D227-D108-4F25-9897-7E55BC089F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2" name="Rectangle 2">
            <a:extLst>
              <a:ext uri="{FF2B5EF4-FFF2-40B4-BE49-F238E27FC236}">
                <a16:creationId xmlns:a16="http://schemas.microsoft.com/office/drawing/2014/main" id="{2948FA96-3EB6-4BB0-9878-F06AD2B25BA7}"/>
              </a:ext>
            </a:extLst>
          </p:cNvPr>
          <p:cNvSpPr>
            <a:spLocks noGrp="1" noChangeArrowheads="1"/>
          </p:cNvSpPr>
          <p:nvPr>
            <p:ph type="title"/>
          </p:nvPr>
        </p:nvSpPr>
        <p:spPr>
          <a:xfrm>
            <a:off x="1968104" y="272654"/>
            <a:ext cx="5844778" cy="434578"/>
          </a:xfrm>
        </p:spPr>
        <p:txBody>
          <a:bodyPr/>
          <a:lstStyle/>
          <a:p>
            <a:pPr eaLnBrk="1" hangingPunct="1"/>
            <a:r>
              <a:rPr lang="fr-FR" altLang="fr-FR"/>
              <a:t>Gestion des packages</a:t>
            </a:r>
          </a:p>
        </p:txBody>
      </p:sp>
      <p:sp>
        <p:nvSpPr>
          <p:cNvPr id="58373" name="Rectangle 3">
            <a:extLst>
              <a:ext uri="{FF2B5EF4-FFF2-40B4-BE49-F238E27FC236}">
                <a16:creationId xmlns:a16="http://schemas.microsoft.com/office/drawing/2014/main" id="{BF449581-E495-4286-AEC1-CCF6CB9D88C6}"/>
              </a:ext>
            </a:extLst>
          </p:cNvPr>
          <p:cNvSpPr>
            <a:spLocks noGrp="1" noChangeArrowheads="1"/>
          </p:cNvSpPr>
          <p:nvPr>
            <p:ph type="body" idx="1"/>
          </p:nvPr>
        </p:nvSpPr>
        <p:spPr>
          <a:xfrm>
            <a:off x="1980010" y="791766"/>
            <a:ext cx="2077640" cy="3776663"/>
          </a:xfrm>
        </p:spPr>
        <p:txBody>
          <a:bodyPr/>
          <a:lstStyle/>
          <a:p>
            <a:pPr>
              <a:buFont typeface="Wingdings" panose="05000000000000000000" pitchFamily="2" charset="2"/>
              <a:buNone/>
            </a:pPr>
            <a:r>
              <a:rPr lang="fr-FR" altLang="fr-FR" sz="1200" err="1"/>
              <a:t>Ihm.collecte.preparation</a:t>
            </a:r>
            <a:endParaRPr lang="fr-FR" altLang="fr-FR" sz="1200"/>
          </a:p>
          <a:p>
            <a:pPr>
              <a:buFont typeface="Wingdings" panose="05000000000000000000" pitchFamily="2" charset="2"/>
              <a:buNone/>
            </a:pPr>
            <a:r>
              <a:rPr lang="fr-FR" altLang="fr-FR" sz="1200" err="1"/>
              <a:t>Ihm.collecte.saisie</a:t>
            </a:r>
            <a:endParaRPr lang="fr-FR" altLang="fr-FR" sz="1200"/>
          </a:p>
          <a:p>
            <a:pPr>
              <a:buFont typeface="Wingdings" panose="05000000000000000000" pitchFamily="2" charset="2"/>
              <a:buNone/>
            </a:pPr>
            <a:r>
              <a:rPr lang="fr-FR" altLang="fr-FR" sz="1200" err="1"/>
              <a:t>ihm.restitution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service.collecte.preparation</a:t>
            </a:r>
            <a:endParaRPr lang="fr-FR" altLang="fr-FR" sz="1200"/>
          </a:p>
          <a:p>
            <a:pPr>
              <a:buFont typeface="Wingdings" panose="05000000000000000000" pitchFamily="2" charset="2"/>
              <a:buNone/>
            </a:pPr>
            <a:r>
              <a:rPr lang="fr-FR" altLang="fr-FR" sz="1200" err="1"/>
              <a:t>service.collecte.saisie</a:t>
            </a:r>
            <a:endParaRPr lang="fr-FR" altLang="fr-FR" sz="1200"/>
          </a:p>
          <a:p>
            <a:pPr>
              <a:buFont typeface="Wingdings" panose="05000000000000000000" pitchFamily="2" charset="2"/>
              <a:buNone/>
            </a:pPr>
            <a:r>
              <a:rPr lang="fr-FR" altLang="fr-FR" sz="1200" err="1"/>
              <a:t>service.collecte.controle</a:t>
            </a:r>
            <a:endParaRPr lang="fr-FR" altLang="fr-FR" sz="1200"/>
          </a:p>
          <a:p>
            <a:pPr>
              <a:buFont typeface="Wingdings" panose="05000000000000000000" pitchFamily="2" charset="2"/>
              <a:buNone/>
            </a:pPr>
            <a:r>
              <a:rPr lang="fr-FR" altLang="fr-FR" sz="1200" err="1"/>
              <a:t>service.redressement</a:t>
            </a:r>
            <a:endParaRPr lang="fr-FR" altLang="fr-FR" sz="1200"/>
          </a:p>
          <a:p>
            <a:pPr>
              <a:buFont typeface="Wingdings" panose="05000000000000000000" pitchFamily="2" charset="2"/>
              <a:buNone/>
            </a:pPr>
            <a:r>
              <a:rPr lang="fr-FR" altLang="fr-FR" sz="1200" err="1"/>
              <a:t>service.restitution</a:t>
            </a: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endParaRPr lang="fr-FR" altLang="fr-FR" sz="1200"/>
          </a:p>
          <a:p>
            <a:pPr>
              <a:buFont typeface="Wingdings" panose="05000000000000000000" pitchFamily="2" charset="2"/>
              <a:buNone/>
            </a:pPr>
            <a:r>
              <a:rPr lang="fr-FR" altLang="fr-FR" sz="1200" err="1"/>
              <a:t>bdd.collecte.preparation</a:t>
            </a:r>
            <a:endParaRPr lang="fr-FR" altLang="fr-FR" sz="1200"/>
          </a:p>
          <a:p>
            <a:pPr>
              <a:buFont typeface="Wingdings" panose="05000000000000000000" pitchFamily="2" charset="2"/>
              <a:buNone/>
            </a:pPr>
            <a:r>
              <a:rPr lang="fr-FR" altLang="fr-FR" sz="1200" err="1"/>
              <a:t>bdd.collecte.saisie</a:t>
            </a:r>
            <a:endParaRPr lang="fr-FR" altLang="fr-FR" sz="1200"/>
          </a:p>
          <a:p>
            <a:pPr>
              <a:buFont typeface="Wingdings" panose="05000000000000000000" pitchFamily="2" charset="2"/>
              <a:buNone/>
            </a:pPr>
            <a:r>
              <a:rPr lang="fr-FR" altLang="fr-FR" sz="1200" err="1"/>
              <a:t>bdd.redressement</a:t>
            </a:r>
            <a:endParaRPr lang="fr-FR" altLang="fr-FR" sz="1200"/>
          </a:p>
          <a:p>
            <a:pPr>
              <a:buFont typeface="Wingdings" panose="05000000000000000000" pitchFamily="2" charset="2"/>
              <a:buNone/>
            </a:pPr>
            <a:endParaRPr lang="fr-FR" altLang="fr-FR" sz="1200"/>
          </a:p>
          <a:p>
            <a:pPr eaLnBrk="1" hangingPunct="1"/>
            <a:endParaRPr lang="fr-FR" altLang="fr-FR" sz="1200"/>
          </a:p>
        </p:txBody>
      </p:sp>
      <p:sp>
        <p:nvSpPr>
          <p:cNvPr id="58374" name="Rectangle 3">
            <a:extLst>
              <a:ext uri="{FF2B5EF4-FFF2-40B4-BE49-F238E27FC236}">
                <a16:creationId xmlns:a16="http://schemas.microsoft.com/office/drawing/2014/main" id="{A8AFF064-2461-4B8B-B23C-2940FE0A642E}"/>
              </a:ext>
            </a:extLst>
          </p:cNvPr>
          <p:cNvSpPr>
            <a:spLocks noChangeArrowheads="1"/>
          </p:cNvSpPr>
          <p:nvPr/>
        </p:nvSpPr>
        <p:spPr bwMode="auto">
          <a:xfrm>
            <a:off x="5257800" y="1714501"/>
            <a:ext cx="20776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a:buFont typeface="Wingdings" panose="05000000000000000000" pitchFamily="2" charset="2"/>
              <a:buNone/>
            </a:pPr>
            <a:r>
              <a:rPr lang="fr-FR" altLang="fr-FR" sz="1200"/>
              <a:t>metier.collecte.preparation</a:t>
            </a:r>
          </a:p>
          <a:p>
            <a:pPr>
              <a:buFont typeface="Wingdings" panose="05000000000000000000" pitchFamily="2" charset="2"/>
              <a:buNone/>
            </a:pPr>
            <a:r>
              <a:rPr lang="fr-FR" altLang="fr-FR" sz="1200"/>
              <a:t>metier.collecte.saisie</a:t>
            </a:r>
          </a:p>
          <a:p>
            <a:pPr>
              <a:buFont typeface="Wingdings" panose="05000000000000000000" pitchFamily="2" charset="2"/>
              <a:buNone/>
            </a:pPr>
            <a:r>
              <a:rPr lang="fr-FR" altLang="fr-FR" sz="1200"/>
              <a:t>metier.collecte.controle</a:t>
            </a:r>
          </a:p>
          <a:p>
            <a:pPr>
              <a:buFont typeface="Wingdings" panose="05000000000000000000" pitchFamily="2" charset="2"/>
              <a:buNone/>
            </a:pPr>
            <a:r>
              <a:rPr lang="fr-FR" altLang="fr-FR" sz="1200"/>
              <a:t>metier.redressement</a:t>
            </a:r>
          </a:p>
          <a:p>
            <a:pPr>
              <a:buFont typeface="Wingdings" panose="05000000000000000000" pitchFamily="2" charset="2"/>
              <a:buNone/>
            </a:pPr>
            <a:r>
              <a:rPr lang="fr-FR" altLang="fr-FR" sz="1200"/>
              <a:t>metier.restitution</a:t>
            </a:r>
            <a:endParaRPr lang="fr-FR" altLang="fr-FR" sz="2400"/>
          </a:p>
          <a:p>
            <a:pPr eaLnBrk="1" hangingPunct="1"/>
            <a:endParaRPr lang="fr-FR" altLang="fr-FR" sz="1200"/>
          </a:p>
        </p:txBody>
      </p:sp>
      <p:sp>
        <p:nvSpPr>
          <p:cNvPr id="58375" name="AutoShape 8">
            <a:extLst>
              <a:ext uri="{FF2B5EF4-FFF2-40B4-BE49-F238E27FC236}">
                <a16:creationId xmlns:a16="http://schemas.microsoft.com/office/drawing/2014/main" id="{CF5E71FD-616D-4118-B41E-1097F9209FAD}"/>
              </a:ext>
            </a:extLst>
          </p:cNvPr>
          <p:cNvSpPr>
            <a:spLocks noChangeArrowheads="1"/>
          </p:cNvSpPr>
          <p:nvPr/>
        </p:nvSpPr>
        <p:spPr bwMode="auto">
          <a:xfrm>
            <a:off x="1428750" y="13716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6" name="AutoShape 9">
            <a:extLst>
              <a:ext uri="{FF2B5EF4-FFF2-40B4-BE49-F238E27FC236}">
                <a16:creationId xmlns:a16="http://schemas.microsoft.com/office/drawing/2014/main" id="{68477253-B67F-4966-9E00-3997DB9C298F}"/>
              </a:ext>
            </a:extLst>
          </p:cNvPr>
          <p:cNvSpPr>
            <a:spLocks noChangeArrowheads="1"/>
          </p:cNvSpPr>
          <p:nvPr/>
        </p:nvSpPr>
        <p:spPr bwMode="auto">
          <a:xfrm>
            <a:off x="1428750" y="2857500"/>
            <a:ext cx="285750" cy="1143000"/>
          </a:xfrm>
          <a:prstGeom prst="curvedRightArrow">
            <a:avLst>
              <a:gd name="adj1" fmla="val 80000"/>
              <a:gd name="adj2" fmla="val 160000"/>
              <a:gd name="adj3" fmla="val 33333"/>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58377" name="AutoShape 12">
            <a:extLst>
              <a:ext uri="{FF2B5EF4-FFF2-40B4-BE49-F238E27FC236}">
                <a16:creationId xmlns:a16="http://schemas.microsoft.com/office/drawing/2014/main" id="{F4B9004C-67C6-42D5-8C78-7EE8A1972DBF}"/>
              </a:ext>
            </a:extLst>
          </p:cNvPr>
          <p:cNvSpPr>
            <a:spLocks noChangeArrowheads="1"/>
          </p:cNvSpPr>
          <p:nvPr/>
        </p:nvSpPr>
        <p:spPr bwMode="auto">
          <a:xfrm>
            <a:off x="4400550" y="3200400"/>
            <a:ext cx="2000250" cy="5143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142 h 21600"/>
              <a:gd name="T20" fmla="*/ 1677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4086" y="9257"/>
                </a:lnTo>
                <a:lnTo>
                  <a:pt x="14086" y="18142"/>
                </a:lnTo>
                <a:lnTo>
                  <a:pt x="0" y="18142"/>
                </a:lnTo>
                <a:lnTo>
                  <a:pt x="0" y="21600"/>
                </a:lnTo>
                <a:lnTo>
                  <a:pt x="16771" y="21600"/>
                </a:lnTo>
                <a:lnTo>
                  <a:pt x="16771" y="9257"/>
                </a:lnTo>
                <a:lnTo>
                  <a:pt x="21600" y="9257"/>
                </a:lnTo>
                <a:lnTo>
                  <a:pt x="15429" y="0"/>
                </a:lnTo>
                <a:close/>
              </a:path>
            </a:pathLst>
          </a:custGeom>
          <a:solidFill>
            <a:srgbClr val="005C92"/>
          </a:solidFill>
          <a:ln w="9525">
            <a:solidFill>
              <a:srgbClr val="E9B12E"/>
            </a:solidFill>
            <a:miter lim="800000"/>
            <a:headEnd/>
            <a:tailEnd/>
          </a:ln>
        </p:spPr>
        <p:txBody>
          <a:bodyPr wrap="none" anchor="ctr"/>
          <a:lstStyle/>
          <a:p>
            <a:endParaRPr lang="fr-FR" sz="1350"/>
          </a:p>
        </p:txBody>
      </p:sp>
      <p:sp>
        <p:nvSpPr>
          <p:cNvPr id="58378" name="AutoShape 13">
            <a:extLst>
              <a:ext uri="{FF2B5EF4-FFF2-40B4-BE49-F238E27FC236}">
                <a16:creationId xmlns:a16="http://schemas.microsoft.com/office/drawing/2014/main" id="{58896CA4-3D53-4267-84E6-01A3617BD5E0}"/>
              </a:ext>
            </a:extLst>
          </p:cNvPr>
          <p:cNvSpPr>
            <a:spLocks noChangeArrowheads="1"/>
          </p:cNvSpPr>
          <p:nvPr/>
        </p:nvSpPr>
        <p:spPr bwMode="auto">
          <a:xfrm>
            <a:off x="4343400" y="2286000"/>
            <a:ext cx="857250" cy="285750"/>
          </a:xfrm>
          <a:prstGeom prst="rightArrow">
            <a:avLst>
              <a:gd name="adj1" fmla="val 50000"/>
              <a:gd name="adj2" fmla="val 75000"/>
            </a:avLst>
          </a:prstGeom>
          <a:solidFill>
            <a:srgbClr val="005C92"/>
          </a:solidFill>
          <a:ln w="9525">
            <a:solidFill>
              <a:srgbClr val="E9B12E"/>
            </a:solidFill>
            <a:miter lim="800000"/>
            <a:headEnd/>
            <a:tailEnd/>
          </a:ln>
        </p:spPr>
        <p:txBody>
          <a:bodyPr wrap="none" anchor="ct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58379" name="Object 18">
            <a:extLst>
              <a:ext uri="{FF2B5EF4-FFF2-40B4-BE49-F238E27FC236}">
                <a16:creationId xmlns:a16="http://schemas.microsoft.com/office/drawing/2014/main" id="{1F16E654-2042-49A7-9BAE-1B980B6A6D0B}"/>
              </a:ext>
            </a:extLst>
          </p:cNvPr>
          <p:cNvGraphicFramePr>
            <a:graphicFrameLocks noChangeAspect="1"/>
          </p:cNvGraphicFramePr>
          <p:nvPr/>
        </p:nvGraphicFramePr>
        <p:xfrm>
          <a:off x="4343400" y="1115616"/>
          <a:ext cx="2114550" cy="484584"/>
        </p:xfrm>
        <a:graphic>
          <a:graphicData uri="http://schemas.openxmlformats.org/presentationml/2006/ole">
            <mc:AlternateContent xmlns:mc="http://schemas.openxmlformats.org/markup-compatibility/2006">
              <mc:Choice xmlns:v="urn:schemas-microsoft-com:vml" Requires="v">
                <p:oleObj name="Image bitmap" r:id="rId3" imgW="2057143" imgH="581106" progId="Paint.Picture">
                  <p:embed/>
                </p:oleObj>
              </mc:Choice>
              <mc:Fallback>
                <p:oleObj name="Image bitmap" r:id="rId3" imgW="2057143" imgH="581106" progId="Paint.Picture">
                  <p:embed/>
                  <p:pic>
                    <p:nvPicPr>
                      <p:cNvPr id="58379" name="Object 18">
                        <a:extLst>
                          <a:ext uri="{FF2B5EF4-FFF2-40B4-BE49-F238E27FC236}">
                            <a16:creationId xmlns:a16="http://schemas.microsoft.com/office/drawing/2014/main" id="{1F16E654-2042-49A7-9BAE-1B980B6A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115616"/>
                        <a:ext cx="2114550" cy="484584"/>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Espace réservé du numéro de diapositive 21">
            <a:extLst>
              <a:ext uri="{FF2B5EF4-FFF2-40B4-BE49-F238E27FC236}">
                <a16:creationId xmlns:a16="http://schemas.microsoft.com/office/drawing/2014/main" id="{300EE15A-36B9-4EEB-80BF-B8264D97E35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164</a:t>
            </a:fld>
            <a:endParaRPr lang="fr-FR"/>
          </a:p>
        </p:txBody>
      </p:sp>
      <p:sp>
        <p:nvSpPr>
          <p:cNvPr id="13" name="Espace réservé du pied de page 7">
            <a:extLst>
              <a:ext uri="{FF2B5EF4-FFF2-40B4-BE49-F238E27FC236}">
                <a16:creationId xmlns:a16="http://schemas.microsoft.com/office/drawing/2014/main" id="{BE536EC2-4826-4A27-A73C-D8D70A4C62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B880ED6B-1D79-44D1-BE72-68BAA07A6B4E}"/>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59397" name="Rectangle 3">
            <a:extLst>
              <a:ext uri="{FF2B5EF4-FFF2-40B4-BE49-F238E27FC236}">
                <a16:creationId xmlns:a16="http://schemas.microsoft.com/office/drawing/2014/main" id="{CE9AA69B-BAB4-4DE1-BE98-550A43FE34FE}"/>
              </a:ext>
            </a:extLst>
          </p:cNvPr>
          <p:cNvSpPr>
            <a:spLocks noGrp="1" noChangeArrowheads="1"/>
          </p:cNvSpPr>
          <p:nvPr>
            <p:ph type="body" idx="1"/>
          </p:nvPr>
        </p:nvSpPr>
        <p:spPr>
          <a:xfrm>
            <a:off x="323528" y="791767"/>
            <a:ext cx="7485782" cy="3650456"/>
          </a:xfrm>
        </p:spPr>
        <p:txBody>
          <a:bodyPr/>
          <a:lstStyle/>
          <a:p>
            <a:r>
              <a:rPr lang="fr-FR" altLang="fr-FR" sz="1800"/>
              <a:t>Règles de nommages les communément usitées (pas de norme)</a:t>
            </a:r>
          </a:p>
          <a:p>
            <a:pPr marL="360363" lvl="1" indent="-184150"/>
            <a:r>
              <a:rPr lang="fr-FR" altLang="fr-FR" sz="1800"/>
              <a:t>Package</a:t>
            </a:r>
          </a:p>
          <a:p>
            <a:pPr marL="540363" lvl="2" indent="-184150"/>
            <a:r>
              <a:rPr lang="fr-FR" altLang="fr-FR" sz="1700"/>
              <a:t>Préfixe = noms de domaine primaires (com, </a:t>
            </a:r>
            <a:r>
              <a:rPr lang="fr-FR" altLang="fr-FR" sz="1700" err="1"/>
              <a:t>edu</a:t>
            </a:r>
            <a:r>
              <a:rPr lang="fr-FR" altLang="fr-FR" sz="1700"/>
              <a:t>, </a:t>
            </a:r>
            <a:r>
              <a:rPr lang="fr-FR" altLang="fr-FR" sz="1700" err="1"/>
              <a:t>gov</a:t>
            </a:r>
            <a:r>
              <a:rPr lang="fr-FR" altLang="fr-FR" sz="1700"/>
              <a:t>,…)</a:t>
            </a:r>
          </a:p>
          <a:p>
            <a:pPr marL="540363" lvl="2" indent="-184150"/>
            <a:r>
              <a:rPr lang="fr-FR" altLang="fr-FR" sz="1700"/>
              <a:t>Utiliser [a-z][0-9] ou le . . pas de -,_ ou autres caractères ni de majuscules</a:t>
            </a:r>
          </a:p>
          <a:p>
            <a:pPr marL="540363" lvl="2" indent="-184150"/>
            <a:endParaRPr lang="fr-FR" altLang="fr-FR" sz="1700"/>
          </a:p>
          <a:p>
            <a:r>
              <a:rPr lang="fr-FR" altLang="fr-FR" sz="1800"/>
              <a:t>Exemple : fr.igpde.demo.log4j</a:t>
            </a:r>
          </a:p>
          <a:p>
            <a:pPr lvl="1"/>
            <a:endParaRPr lang="fr-FR" altLang="fr-FR" sz="1800"/>
          </a:p>
          <a:p>
            <a:pPr eaLnBrk="1" hangingPunct="1"/>
            <a:endParaRPr lang="fr-FR" altLang="fr-FR" sz="1800"/>
          </a:p>
        </p:txBody>
      </p:sp>
      <p:sp>
        <p:nvSpPr>
          <p:cNvPr id="59398" name="Text Box 6">
            <a:extLst>
              <a:ext uri="{FF2B5EF4-FFF2-40B4-BE49-F238E27FC236}">
                <a16:creationId xmlns:a16="http://schemas.microsoft.com/office/drawing/2014/main" id="{5212B866-BACD-43BB-A4D1-744F852F42CB}"/>
              </a:ext>
            </a:extLst>
          </p:cNvPr>
          <p:cNvSpPr txBox="1">
            <a:spLocks noChangeArrowheads="1"/>
          </p:cNvSpPr>
          <p:nvPr/>
        </p:nvSpPr>
        <p:spPr bwMode="auto">
          <a:xfrm>
            <a:off x="1314450" y="4000500"/>
            <a:ext cx="66557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solidFill>
                  <a:schemeClr val="hlink"/>
                </a:solidFill>
              </a:rPr>
              <a:t>Attention à la limite des 255 caractères dans l'arborescence Windows principalement</a:t>
            </a:r>
          </a:p>
        </p:txBody>
      </p:sp>
      <p:sp>
        <p:nvSpPr>
          <p:cNvPr id="7" name="Espace réservé du numéro de diapositive 21">
            <a:extLst>
              <a:ext uri="{FF2B5EF4-FFF2-40B4-BE49-F238E27FC236}">
                <a16:creationId xmlns:a16="http://schemas.microsoft.com/office/drawing/2014/main" id="{A087D565-4691-44FD-A305-61E65A1B9B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165</a:t>
            </a:fld>
            <a:endParaRPr lang="fr-FR"/>
          </a:p>
        </p:txBody>
      </p:sp>
      <p:sp>
        <p:nvSpPr>
          <p:cNvPr id="8" name="Espace réservé du pied de page 7">
            <a:extLst>
              <a:ext uri="{FF2B5EF4-FFF2-40B4-BE49-F238E27FC236}">
                <a16:creationId xmlns:a16="http://schemas.microsoft.com/office/drawing/2014/main" id="{C7659181-A747-4097-9D65-D107AA714B1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60420" name="Rectangle 2">
            <a:extLst>
              <a:ext uri="{FF2B5EF4-FFF2-40B4-BE49-F238E27FC236}">
                <a16:creationId xmlns:a16="http://schemas.microsoft.com/office/drawing/2014/main" id="{8F540020-39CD-40D7-9EA4-AC39FF56D2F9}"/>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0421" name="Rectangle 3">
            <a:extLst>
              <a:ext uri="{FF2B5EF4-FFF2-40B4-BE49-F238E27FC236}">
                <a16:creationId xmlns:a16="http://schemas.microsoft.com/office/drawing/2014/main" id="{C7F0259B-35F2-4573-AF48-7D9687908092}"/>
              </a:ext>
            </a:extLst>
          </p:cNvPr>
          <p:cNvSpPr>
            <a:spLocks noGrp="1" noChangeArrowheads="1"/>
          </p:cNvSpPr>
          <p:nvPr>
            <p:ph idx="1"/>
          </p:nvPr>
        </p:nvSpPr>
        <p:spPr>
          <a:xfrm>
            <a:off x="323528" y="1067395"/>
            <a:ext cx="8064896" cy="3008709"/>
          </a:xfrm>
        </p:spPr>
        <p:txBody>
          <a:bodyPr/>
          <a:lstStyle/>
          <a:p>
            <a:pPr>
              <a:buFont typeface="Wingdings" panose="05000000000000000000" pitchFamily="2" charset="2"/>
              <a:buNone/>
            </a:pPr>
            <a:r>
              <a:rPr lang="fr-FR" altLang="fr-FR" sz="1800"/>
              <a:t>	Classes et interfaces</a:t>
            </a:r>
          </a:p>
          <a:p>
            <a:pPr marL="360363" lvl="1" indent="-184150"/>
            <a:r>
              <a:rPr lang="fr-FR" altLang="fr-FR" sz="1800"/>
              <a:t>un ou plusieurs mots commençant par une lettre majuscule</a:t>
            </a:r>
          </a:p>
          <a:p>
            <a:pPr marL="360363" lvl="1" indent="-184150"/>
            <a:r>
              <a:rPr lang="fr-FR" altLang="fr-FR" sz="1800"/>
              <a:t>Interface » 2 écoles : </a:t>
            </a:r>
            <a:r>
              <a:rPr lang="fr-FR" altLang="fr-FR" sz="1800" err="1"/>
              <a:t>Ipays</a:t>
            </a:r>
            <a:r>
              <a:rPr lang="fr-FR" altLang="fr-FR" sz="1800"/>
              <a:t> pour interface ou </a:t>
            </a:r>
            <a:r>
              <a:rPr lang="fr-FR" altLang="fr-FR" sz="1800" err="1"/>
              <a:t>PaysFrontalierImpl</a:t>
            </a:r>
            <a:r>
              <a:rPr lang="fr-FR" altLang="fr-FR" sz="1800"/>
              <a:t> pour une </a:t>
            </a:r>
            <a:r>
              <a:rPr lang="fr-FR" altLang="fr-FR" sz="1800" err="1"/>
              <a:t>implémantation</a:t>
            </a:r>
            <a:endParaRPr lang="fr-FR" altLang="fr-FR" sz="1800"/>
          </a:p>
          <a:p>
            <a:pPr marL="360363" lvl="1" indent="-184150"/>
            <a:r>
              <a:rPr lang="fr-FR" altLang="fr-FR" sz="1800"/>
              <a:t>Utiliser [a-z][A-Z][0-9]  pas de -,_,. ou autres caractères ni de majuscules</a:t>
            </a:r>
          </a:p>
          <a:p>
            <a:pPr marL="360363" lvl="1" indent="-184150"/>
            <a:r>
              <a:rPr lang="fr-FR" altLang="fr-FR" sz="1800"/>
              <a:t>Exemple : Pays, </a:t>
            </a:r>
            <a:r>
              <a:rPr lang="fr-FR" altLang="fr-FR" sz="1800" err="1"/>
              <a:t>PaysFrontalier</a:t>
            </a:r>
            <a:r>
              <a:rPr lang="fr-FR" altLang="fr-FR" sz="1800"/>
              <a:t>, Enregistrable</a:t>
            </a:r>
          </a:p>
          <a:p>
            <a:pPr eaLnBrk="1" hangingPunct="1"/>
            <a:endParaRPr lang="fr-FR" altLang="fr-FR" sz="1800"/>
          </a:p>
        </p:txBody>
      </p:sp>
      <p:sp>
        <p:nvSpPr>
          <p:cNvPr id="7" name="Espace réservé du pied de page 7">
            <a:extLst>
              <a:ext uri="{FF2B5EF4-FFF2-40B4-BE49-F238E27FC236}">
                <a16:creationId xmlns:a16="http://schemas.microsoft.com/office/drawing/2014/main" id="{6144508E-8E7A-42C4-9DF5-2CB981C333B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586DF1C5-3D8F-4BF7-A07C-1DC396779A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166</a:t>
            </a:fld>
            <a:endParaRPr lang="fr-FR"/>
          </a:p>
        </p:txBody>
      </p:sp>
    </p:spTree>
  </p:cSld>
  <p:clrMapOvr>
    <a:overrideClrMapping bg1="lt1" tx1="dk1" bg2="lt2" tx2="dk2" accent1="accent1" accent2="accent2" accent3="accent3" accent4="accent4" accent5="accent5" accent6="accent6" hlink="hlink" folHlink="folHlink"/>
  </p:clrMapOvr>
  <p:transition>
    <p:blinds/>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4" name="Rectangle 2">
            <a:extLst>
              <a:ext uri="{FF2B5EF4-FFF2-40B4-BE49-F238E27FC236}">
                <a16:creationId xmlns:a16="http://schemas.microsoft.com/office/drawing/2014/main" id="{8C09E9A5-941D-4F20-B569-68271F64F29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1445" name="Rectangle 3">
            <a:extLst>
              <a:ext uri="{FF2B5EF4-FFF2-40B4-BE49-F238E27FC236}">
                <a16:creationId xmlns:a16="http://schemas.microsoft.com/office/drawing/2014/main" id="{B10A1D5C-7104-45AD-BBC9-C0225B293826}"/>
              </a:ext>
            </a:extLst>
          </p:cNvPr>
          <p:cNvSpPr>
            <a:spLocks noGrp="1" noChangeArrowheads="1"/>
          </p:cNvSpPr>
          <p:nvPr>
            <p:ph type="body" idx="1"/>
          </p:nvPr>
        </p:nvSpPr>
        <p:spPr>
          <a:xfrm>
            <a:off x="323528" y="987574"/>
            <a:ext cx="8208912" cy="2461022"/>
          </a:xfrm>
        </p:spPr>
        <p:txBody>
          <a:bodyPr/>
          <a:lstStyle/>
          <a:p>
            <a:pPr>
              <a:buFont typeface="Wingdings" panose="05000000000000000000" pitchFamily="2" charset="2"/>
              <a:buNone/>
            </a:pPr>
            <a:r>
              <a:rPr lang="fr-FR" altLang="fr-FR"/>
              <a:t>	</a:t>
            </a:r>
            <a:r>
              <a:rPr lang="fr-FR" altLang="fr-FR" sz="1800"/>
              <a:t>Les méthodes</a:t>
            </a:r>
          </a:p>
          <a:p>
            <a:pPr marL="360363" lvl="1" indent="-184150"/>
            <a:r>
              <a:rPr lang="fr-FR" altLang="fr-FR" sz="1800" b="1"/>
              <a:t>verbes</a:t>
            </a:r>
            <a:r>
              <a:rPr lang="fr-FR" altLang="fr-FR" sz="1800"/>
              <a:t> commençant par une lettre minuscule</a:t>
            </a:r>
          </a:p>
          <a:p>
            <a:pPr marL="360363" lvl="1" indent="-184150"/>
            <a:r>
              <a:rPr lang="fr-FR" altLang="fr-FR" sz="1800"/>
              <a:t>peuvent comporter </a:t>
            </a:r>
            <a:r>
              <a:rPr lang="fr-FR" altLang="fr-FR" sz="1800" b="1"/>
              <a:t>plusieurs mots </a:t>
            </a:r>
            <a:r>
              <a:rPr lang="fr-FR" altLang="fr-FR" sz="1800"/>
              <a:t>chaque nouveau mot commençant par une majuscule</a:t>
            </a:r>
          </a:p>
          <a:p>
            <a:pPr marL="360363" lvl="1" indent="-184150"/>
            <a:r>
              <a:rPr lang="fr-FR" altLang="fr-FR" sz="1800"/>
              <a:t>Laisser générer les getter et setter par Eclipse</a:t>
            </a:r>
          </a:p>
          <a:p>
            <a:pPr marL="360363" lvl="1" indent="-184150"/>
            <a:r>
              <a:rPr lang="fr-FR" altLang="fr-FR" sz="1800"/>
              <a:t>Exemple :  fermer, </a:t>
            </a:r>
            <a:r>
              <a:rPr lang="fr-FR" altLang="fr-FR" sz="1800" err="1"/>
              <a:t>ouvrirPdf</a:t>
            </a:r>
            <a:r>
              <a:rPr lang="fr-FR" altLang="fr-FR" sz="1800"/>
              <a:t>, </a:t>
            </a:r>
            <a:r>
              <a:rPr lang="fr-FR" altLang="fr-FR" sz="1800" err="1"/>
              <a:t>isOpen</a:t>
            </a:r>
            <a:r>
              <a:rPr lang="fr-FR" altLang="fr-FR" sz="1800"/>
              <a:t>, </a:t>
            </a:r>
            <a:r>
              <a:rPr lang="fr-FR" altLang="fr-FR" sz="1800" err="1"/>
              <a:t>getNom</a:t>
            </a:r>
            <a:endParaRPr lang="fr-FR" altLang="fr-FR" sz="1800"/>
          </a:p>
          <a:p>
            <a:pPr eaLnBrk="1" hangingPunct="1"/>
            <a:endParaRPr lang="fr-FR" altLang="fr-FR"/>
          </a:p>
        </p:txBody>
      </p:sp>
      <p:sp>
        <p:nvSpPr>
          <p:cNvPr id="6" name="Espace réservé du numéro de diapositive 21">
            <a:extLst>
              <a:ext uri="{FF2B5EF4-FFF2-40B4-BE49-F238E27FC236}">
                <a16:creationId xmlns:a16="http://schemas.microsoft.com/office/drawing/2014/main" id="{95BB450E-D96D-4698-9ECF-81B6C427AA9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167</a:t>
            </a:fld>
            <a:endParaRPr lang="fr-FR"/>
          </a:p>
        </p:txBody>
      </p:sp>
      <p:sp>
        <p:nvSpPr>
          <p:cNvPr id="7" name="Espace réservé du pied de page 7">
            <a:extLst>
              <a:ext uri="{FF2B5EF4-FFF2-40B4-BE49-F238E27FC236}">
                <a16:creationId xmlns:a16="http://schemas.microsoft.com/office/drawing/2014/main" id="{6A0D51DD-E374-4985-B086-8BFBDFF0790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8781ED36-0518-4B87-9E55-883485966BA5}"/>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2469" name="Rectangle 3">
            <a:extLst>
              <a:ext uri="{FF2B5EF4-FFF2-40B4-BE49-F238E27FC236}">
                <a16:creationId xmlns:a16="http://schemas.microsoft.com/office/drawing/2014/main" id="{B1397589-141F-462B-BF52-5BCB31DEA269}"/>
              </a:ext>
            </a:extLst>
          </p:cNvPr>
          <p:cNvSpPr>
            <a:spLocks noGrp="1" noChangeArrowheads="1"/>
          </p:cNvSpPr>
          <p:nvPr>
            <p:ph type="body" idx="1"/>
          </p:nvPr>
        </p:nvSpPr>
        <p:spPr>
          <a:xfrm>
            <a:off x="395536" y="843558"/>
            <a:ext cx="7848872" cy="3152775"/>
          </a:xfrm>
        </p:spPr>
        <p:txBody>
          <a:bodyPr/>
          <a:lstStyle/>
          <a:p>
            <a:pPr>
              <a:buFont typeface="Wingdings" panose="05000000000000000000" pitchFamily="2" charset="2"/>
              <a:buNone/>
            </a:pPr>
            <a:r>
              <a:rPr lang="fr-FR" altLang="fr-FR" sz="1800"/>
              <a:t>	Les variables</a:t>
            </a:r>
          </a:p>
          <a:p>
            <a:pPr marL="536575" lvl="2" indent="-176213"/>
            <a:r>
              <a:rPr lang="fr-FR" altLang="fr-FR" sz="1800"/>
              <a:t>Les attributs de classe, les variables locales comme globales ainsi que les paramètres des méthodes doivent être en minuscule</a:t>
            </a:r>
          </a:p>
          <a:p>
            <a:pPr marL="536575" lvl="2" indent="-176213"/>
            <a:r>
              <a:rPr lang="fr-FR" altLang="fr-FR" sz="1800"/>
              <a:t>Le dollars ($) et le soulignement (_) sont proscrits</a:t>
            </a:r>
          </a:p>
          <a:p>
            <a:pPr marL="536575" lvl="2" indent="-176213"/>
            <a:r>
              <a:rPr lang="fr-FR" altLang="fr-FR" sz="1800"/>
              <a:t>Les noms doivent être explicites et courts à l’exception des </a:t>
            </a:r>
            <a:r>
              <a:rPr lang="fr-FR" altLang="fr-FR" sz="1800" u="sng"/>
              <a:t>variables d’itération</a:t>
            </a:r>
            <a:r>
              <a:rPr lang="fr-FR" altLang="fr-FR" sz="1800"/>
              <a:t> qui peuvent porter une seule lettre</a:t>
            </a:r>
          </a:p>
          <a:p>
            <a:pPr lvl="2"/>
            <a:endParaRPr lang="fr-FR" altLang="fr-FR" sz="1800"/>
          </a:p>
        </p:txBody>
      </p:sp>
      <p:sp>
        <p:nvSpPr>
          <p:cNvPr id="6" name="Espace réservé du numéro de diapositive 21">
            <a:extLst>
              <a:ext uri="{FF2B5EF4-FFF2-40B4-BE49-F238E27FC236}">
                <a16:creationId xmlns:a16="http://schemas.microsoft.com/office/drawing/2014/main" id="{F3AF06B7-E89B-4F5B-9EAC-3381DCFEC2E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168</a:t>
            </a:fld>
            <a:endParaRPr lang="fr-FR"/>
          </a:p>
        </p:txBody>
      </p:sp>
      <p:sp>
        <p:nvSpPr>
          <p:cNvPr id="7" name="Espace réservé du pied de page 7">
            <a:extLst>
              <a:ext uri="{FF2B5EF4-FFF2-40B4-BE49-F238E27FC236}">
                <a16:creationId xmlns:a16="http://schemas.microsoft.com/office/drawing/2014/main" id="{81F63EF2-480D-490E-989D-9252C211F15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04BF10D1-57F4-44F5-B0A8-AC85F0176352}"/>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nommage</a:t>
            </a:r>
          </a:p>
        </p:txBody>
      </p:sp>
      <p:sp>
        <p:nvSpPr>
          <p:cNvPr id="63493" name="Rectangle 3">
            <a:extLst>
              <a:ext uri="{FF2B5EF4-FFF2-40B4-BE49-F238E27FC236}">
                <a16:creationId xmlns:a16="http://schemas.microsoft.com/office/drawing/2014/main" id="{AAAE65B5-5D42-40C7-8E5C-49D149EA3AE9}"/>
              </a:ext>
            </a:extLst>
          </p:cNvPr>
          <p:cNvSpPr>
            <a:spLocks noGrp="1" noChangeArrowheads="1"/>
          </p:cNvSpPr>
          <p:nvPr>
            <p:ph type="body" idx="1"/>
          </p:nvPr>
        </p:nvSpPr>
        <p:spPr>
          <a:xfrm>
            <a:off x="323528" y="915566"/>
            <a:ext cx="7143408" cy="2241947"/>
          </a:xfrm>
        </p:spPr>
        <p:txBody>
          <a:bodyPr/>
          <a:lstStyle/>
          <a:p>
            <a:pPr>
              <a:buFont typeface="Wingdings" panose="05000000000000000000" pitchFamily="2" charset="2"/>
              <a:buNone/>
            </a:pPr>
            <a:r>
              <a:rPr lang="fr-FR" altLang="fr-FR" sz="1800"/>
              <a:t>	Les constantes</a:t>
            </a:r>
          </a:p>
          <a:p>
            <a:pPr>
              <a:buFont typeface="Wingdings" panose="05000000000000000000" pitchFamily="2" charset="2"/>
              <a:buNone/>
            </a:pPr>
            <a:endParaRPr lang="fr-FR" altLang="fr-FR" sz="1800"/>
          </a:p>
          <a:p>
            <a:pPr marL="536575" lvl="2" indent="-268288"/>
            <a:r>
              <a:rPr lang="fr-FR" altLang="fr-FR" sz="1800"/>
              <a:t>Les noms des constantes doivent être </a:t>
            </a:r>
            <a:r>
              <a:rPr lang="fr-FR" altLang="fr-FR" sz="1800" b="1"/>
              <a:t>entièrement en majuscule</a:t>
            </a:r>
            <a:r>
              <a:rPr lang="fr-FR" altLang="fr-FR" sz="1800"/>
              <a:t>. </a:t>
            </a:r>
          </a:p>
          <a:p>
            <a:pPr marL="536575" lvl="2" indent="-268288"/>
            <a:r>
              <a:rPr lang="fr-FR" altLang="fr-FR" sz="1800"/>
              <a:t>Le séparateur de mot est le </a:t>
            </a:r>
            <a:r>
              <a:rPr lang="fr-FR" altLang="fr-FR" sz="1800" b="1" err="1"/>
              <a:t>underscore</a:t>
            </a:r>
            <a:r>
              <a:rPr lang="fr-FR" altLang="fr-FR" sz="1800"/>
              <a:t> : « _ »</a:t>
            </a:r>
          </a:p>
          <a:p>
            <a:pPr marL="536575" lvl="2" indent="-268288"/>
            <a:r>
              <a:rPr lang="fr-FR" altLang="fr-FR" sz="1800"/>
              <a:t>Exemple : NOMBRE_MAXIMUM_CONTRAT (</a:t>
            </a:r>
            <a:r>
              <a:rPr lang="fr-FR" altLang="fr-FR" sz="1800" err="1"/>
              <a:t>static</a:t>
            </a:r>
            <a:r>
              <a:rPr lang="fr-FR" altLang="fr-FR" sz="1800"/>
              <a:t> final </a:t>
            </a:r>
            <a:r>
              <a:rPr lang="fr-FR" altLang="fr-FR" sz="1800" err="1"/>
              <a:t>int</a:t>
            </a:r>
            <a:r>
              <a:rPr lang="fr-FR" altLang="fr-FR" sz="1800"/>
              <a:t>)</a:t>
            </a:r>
          </a:p>
        </p:txBody>
      </p:sp>
      <p:sp>
        <p:nvSpPr>
          <p:cNvPr id="6" name="Espace réservé du numéro de diapositive 21">
            <a:extLst>
              <a:ext uri="{FF2B5EF4-FFF2-40B4-BE49-F238E27FC236}">
                <a16:creationId xmlns:a16="http://schemas.microsoft.com/office/drawing/2014/main" id="{81B10256-80E4-4CB0-B594-03884149738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169</a:t>
            </a:fld>
            <a:endParaRPr lang="fr-FR"/>
          </a:p>
        </p:txBody>
      </p:sp>
      <p:sp>
        <p:nvSpPr>
          <p:cNvPr id="7" name="Espace réservé du pied de page 7">
            <a:extLst>
              <a:ext uri="{FF2B5EF4-FFF2-40B4-BE49-F238E27FC236}">
                <a16:creationId xmlns:a16="http://schemas.microsoft.com/office/drawing/2014/main" id="{ECDE723D-3410-4DCD-816D-13307DCF1DB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573E97AD-D1C4-4620-9CE4-6EBE6C1B24F4}"/>
              </a:ext>
            </a:extLst>
          </p:cNvPr>
          <p:cNvSpPr>
            <a:spLocks noGrp="1" noChangeArrowheads="1"/>
          </p:cNvSpPr>
          <p:nvPr>
            <p:ph type="title"/>
          </p:nvPr>
        </p:nvSpPr>
        <p:spPr>
          <a:xfrm>
            <a:off x="1968104" y="272654"/>
            <a:ext cx="5844778" cy="434578"/>
          </a:xfrm>
        </p:spPr>
        <p:txBody>
          <a:bodyPr/>
          <a:lstStyle/>
          <a:p>
            <a:pPr eaLnBrk="1" hangingPunct="1"/>
            <a:r>
              <a:rPr lang="fr-FR" altLang="fr-FR"/>
              <a:t>Cycle de développement avec Scrum</a:t>
            </a:r>
          </a:p>
        </p:txBody>
      </p:sp>
      <p:pic>
        <p:nvPicPr>
          <p:cNvPr id="10245" name="Picture 6">
            <a:hlinkClick r:id="rId2" action="ppaction://hlinkfile"/>
            <a:extLst>
              <a:ext uri="{FF2B5EF4-FFF2-40B4-BE49-F238E27FC236}">
                <a16:creationId xmlns:a16="http://schemas.microsoft.com/office/drawing/2014/main" id="{77CAFCF5-9F87-4CEF-AE98-F85A0507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570" y="1076801"/>
            <a:ext cx="4968478" cy="29813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6" name="Espace réservé du numéro de diapositive 21">
            <a:extLst>
              <a:ext uri="{FF2B5EF4-FFF2-40B4-BE49-F238E27FC236}">
                <a16:creationId xmlns:a16="http://schemas.microsoft.com/office/drawing/2014/main" id="{A8B4C0E5-296D-4FB2-A88D-1A72B9A4262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a:t>
            </a:fld>
            <a:endParaRPr lang="fr-FR"/>
          </a:p>
        </p:txBody>
      </p:sp>
      <p:sp>
        <p:nvSpPr>
          <p:cNvPr id="7" name="Espace réservé du pied de page 7">
            <a:extLst>
              <a:ext uri="{FF2B5EF4-FFF2-40B4-BE49-F238E27FC236}">
                <a16:creationId xmlns:a16="http://schemas.microsoft.com/office/drawing/2014/main" id="{93AE6923-1EAE-4FEF-8DC0-9F88ADA79A0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descr="Image générée">
            <a:extLst>
              <a:ext uri="{FF2B5EF4-FFF2-40B4-BE49-F238E27FC236}">
                <a16:creationId xmlns:a16="http://schemas.microsoft.com/office/drawing/2014/main" id="{EE94929C-2E34-5906-83E4-483B030F89B6}"/>
              </a:ext>
            </a:extLst>
          </p:cNvPr>
          <p:cNvPicPr>
            <a:picLocks noChangeAspect="1"/>
          </p:cNvPicPr>
          <p:nvPr/>
        </p:nvPicPr>
        <p:blipFill>
          <a:blip r:embed="rId4"/>
          <a:stretch>
            <a:fillRect/>
          </a:stretch>
        </p:blipFill>
        <p:spPr>
          <a:xfrm>
            <a:off x="1750695" y="861060"/>
            <a:ext cx="5642610" cy="3764280"/>
          </a:xfrm>
          <a:prstGeom prst="rect">
            <a:avLst/>
          </a:prstGeom>
        </p:spPr>
      </p:pic>
    </p:spTree>
  </p:cSld>
  <p:clrMapOvr>
    <a:masterClrMapping/>
  </p:clrMapOvr>
  <p:transition>
    <p:blinds/>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553D7A7A-D9F5-48E1-B84D-637171F3DBCB}"/>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4517" name="Rectangle 3">
            <a:extLst>
              <a:ext uri="{FF2B5EF4-FFF2-40B4-BE49-F238E27FC236}">
                <a16:creationId xmlns:a16="http://schemas.microsoft.com/office/drawing/2014/main" id="{0F81463F-F452-463E-AF3E-1C071C056465}"/>
              </a:ext>
            </a:extLst>
          </p:cNvPr>
          <p:cNvSpPr txBox="1">
            <a:spLocks noChangeArrowheads="1"/>
          </p:cNvSpPr>
          <p:nvPr/>
        </p:nvSpPr>
        <p:spPr bwMode="auto">
          <a:xfrm>
            <a:off x="431540" y="1171366"/>
            <a:ext cx="828092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Regrouper déclaration et initialisation  </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Déclarations de variable (pas d’attribut) au plus proche de leur utilisation</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Une seule déclaration par ligne ( éviter surtout </a:t>
            </a:r>
            <a:r>
              <a:rPr lang="fr-FR" altLang="fr-FR" sz="1800" err="1">
                <a:solidFill>
                  <a:schemeClr val="tx1"/>
                </a:solidFill>
                <a:latin typeface="+mn-lt"/>
              </a:rPr>
              <a:t>int</a:t>
            </a:r>
            <a:r>
              <a:rPr lang="fr-FR" altLang="fr-FR" sz="1800">
                <a:solidFill>
                  <a:schemeClr val="tx1"/>
                </a:solidFill>
                <a:latin typeface="+mn-lt"/>
              </a:rPr>
              <a:t> moyenne, notes[])</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Un seul return par méthode, éviter les parenthèses sauf si plus lisible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Toujours mettre les accolades dans les instructions if (sinon en maintenance…)</a:t>
            </a:r>
          </a:p>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a:t>
            </a:r>
          </a:p>
        </p:txBody>
      </p:sp>
      <p:sp>
        <p:nvSpPr>
          <p:cNvPr id="6" name="Espace réservé du numéro de diapositive 21">
            <a:extLst>
              <a:ext uri="{FF2B5EF4-FFF2-40B4-BE49-F238E27FC236}">
                <a16:creationId xmlns:a16="http://schemas.microsoft.com/office/drawing/2014/main" id="{6FF731E6-7C33-4920-A66F-B3BD8B1F83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170</a:t>
            </a:fld>
            <a:endParaRPr lang="fr-FR"/>
          </a:p>
        </p:txBody>
      </p:sp>
      <p:sp>
        <p:nvSpPr>
          <p:cNvPr id="7" name="Espace réservé du pied de page 7">
            <a:extLst>
              <a:ext uri="{FF2B5EF4-FFF2-40B4-BE49-F238E27FC236}">
                <a16:creationId xmlns:a16="http://schemas.microsoft.com/office/drawing/2014/main" id="{A6E326AE-E03E-4F8F-9654-4AB253BBBA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53364F1E-A9CF-4048-B1B4-4D162995F153}"/>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5541" name="Rectangle 3">
            <a:extLst>
              <a:ext uri="{FF2B5EF4-FFF2-40B4-BE49-F238E27FC236}">
                <a16:creationId xmlns:a16="http://schemas.microsoft.com/office/drawing/2014/main" id="{F9F4F610-E448-4378-A379-6A0DB822EF36}"/>
              </a:ext>
            </a:extLst>
          </p:cNvPr>
          <p:cNvSpPr txBox="1">
            <a:spLocks noChangeArrowheads="1"/>
          </p:cNvSpPr>
          <p:nvPr/>
        </p:nvSpPr>
        <p:spPr bwMode="auto">
          <a:xfrm>
            <a:off x="539552" y="791766"/>
            <a:ext cx="7992888" cy="3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marL="360363" lvl="1" indent="-184150" eaLnBrk="1" hangingPunct="1">
              <a:spcBef>
                <a:spcPts val="600"/>
              </a:spcBef>
              <a:spcAft>
                <a:spcPts val="600"/>
              </a:spcAft>
              <a:buClrTx/>
              <a:buFont typeface="Arial" pitchFamily="34" charset="0"/>
              <a:buChar char="•"/>
            </a:pPr>
            <a:r>
              <a:rPr lang="fr-FR" altLang="fr-FR" sz="1800">
                <a:solidFill>
                  <a:schemeClr val="tx1"/>
                </a:solidFill>
                <a:latin typeface="+mn-lt"/>
              </a:rPr>
              <a:t>Pas de règle stricte sur la syntaxe autour des attributs et méthodes mais en gros plutôt quelque chose du genre :</a:t>
            </a:r>
          </a:p>
          <a:p>
            <a:pPr eaLnBrk="1" hangingPunct="1"/>
            <a:endParaRPr lang="fr-FR" altLang="fr-FR" sz="2400">
              <a:solidFill>
                <a:schemeClr val="tx1"/>
              </a:solidFill>
            </a:endParaRPr>
          </a:p>
          <a:p>
            <a:pPr eaLnBrk="1" hangingPunct="1">
              <a:spcBef>
                <a:spcPct val="0"/>
              </a:spcBef>
              <a:buClrTx/>
              <a:buSzTx/>
              <a:buFontTx/>
              <a:buNone/>
            </a:pPr>
            <a:r>
              <a:rPr lang="fr-FR" altLang="fr-FR" sz="1800">
                <a:solidFill>
                  <a:schemeClr val="tx1"/>
                </a:solidFill>
                <a:latin typeface="+mj-lt"/>
              </a:rPr>
              <a:t>	[</a:t>
            </a:r>
            <a:r>
              <a:rPr lang="fr-FR" altLang="fr-FR" sz="1800" err="1">
                <a:solidFill>
                  <a:schemeClr val="tx1"/>
                </a:solidFill>
                <a:latin typeface="+mj-lt"/>
              </a:rPr>
              <a:t>Static</a:t>
            </a:r>
            <a:r>
              <a:rPr lang="fr-FR" altLang="fr-FR" sz="1800">
                <a:solidFill>
                  <a:schemeClr val="tx1"/>
                </a:solidFill>
                <a:latin typeface="+mj-lt"/>
              </a:rPr>
              <a:t>] [final] puis  visibilité puis type de retour ou </a:t>
            </a:r>
            <a:r>
              <a:rPr lang="fr-FR" altLang="fr-FR" sz="1800" err="1">
                <a:solidFill>
                  <a:schemeClr val="tx1"/>
                </a:solidFill>
                <a:latin typeface="+mj-lt"/>
              </a:rPr>
              <a:t>void</a:t>
            </a:r>
            <a:r>
              <a:rPr lang="fr-FR" altLang="fr-FR" sz="1800">
                <a:solidFill>
                  <a:schemeClr val="tx1"/>
                </a:solidFill>
                <a:latin typeface="+mj-lt"/>
              </a:rPr>
              <a:t> puis nom de la méthode </a:t>
            </a:r>
          </a:p>
          <a:p>
            <a:pPr eaLnBrk="1" hangingPunct="1">
              <a:spcBef>
                <a:spcPct val="0"/>
              </a:spcBef>
              <a:buClrTx/>
              <a:buSzTx/>
              <a:buFontTx/>
              <a:buNone/>
            </a:pPr>
            <a:r>
              <a:rPr lang="fr-FR" altLang="fr-FR" sz="1800">
                <a:solidFill>
                  <a:schemeClr val="tx1"/>
                </a:solidFill>
                <a:latin typeface="+mj-lt"/>
              </a:rPr>
              <a:t>comme par exemple : </a:t>
            </a:r>
          </a:p>
          <a:p>
            <a:pPr eaLnBrk="1" hangingPunct="1">
              <a:spcBef>
                <a:spcPct val="0"/>
              </a:spcBef>
              <a:buClrTx/>
              <a:buSzTx/>
              <a:buFontTx/>
              <a:buNone/>
            </a:pPr>
            <a:endParaRPr lang="fr-FR" altLang="fr-FR" sz="1800">
              <a:solidFill>
                <a:schemeClr val="tx1"/>
              </a:solidFill>
              <a:latin typeface="+mj-lt"/>
            </a:endParaRP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final public MAX_TAILLE=1 </a:t>
            </a:r>
          </a:p>
          <a:p>
            <a:pPr eaLnBrk="1" hangingPunct="1">
              <a:spcBef>
                <a:spcPct val="0"/>
              </a:spcBef>
              <a:buClrTx/>
              <a:buSzTx/>
              <a:buFontTx/>
              <a:buNone/>
            </a:pPr>
            <a:r>
              <a:rPr lang="fr-FR" altLang="fr-FR" sz="1800">
                <a:solidFill>
                  <a:schemeClr val="tx1"/>
                </a:solidFill>
                <a:latin typeface="+mj-lt"/>
              </a:rPr>
              <a:t>ou </a:t>
            </a:r>
          </a:p>
          <a:p>
            <a:pPr eaLnBrk="1" hangingPunct="1">
              <a:spcBef>
                <a:spcPct val="0"/>
              </a:spcBef>
              <a:buClrTx/>
              <a:buSzTx/>
              <a:buFontTx/>
              <a:buNone/>
            </a:pPr>
            <a:r>
              <a:rPr lang="fr-FR" altLang="fr-FR" sz="1800" err="1">
                <a:solidFill>
                  <a:schemeClr val="tx1"/>
                </a:solidFill>
                <a:latin typeface="+mj-lt"/>
              </a:rPr>
              <a:t>static</a:t>
            </a:r>
            <a:r>
              <a:rPr lang="fr-FR" altLang="fr-FR" sz="1800">
                <a:solidFill>
                  <a:schemeClr val="tx1"/>
                </a:solidFill>
                <a:latin typeface="+mj-lt"/>
              </a:rPr>
              <a:t> </a:t>
            </a:r>
            <a:r>
              <a:rPr lang="fr-FR" altLang="fr-FR" sz="1800" err="1">
                <a:solidFill>
                  <a:schemeClr val="tx1"/>
                </a:solidFill>
                <a:latin typeface="+mj-lt"/>
              </a:rPr>
              <a:t>private</a:t>
            </a:r>
            <a:r>
              <a:rPr lang="fr-FR" altLang="fr-FR" sz="1800">
                <a:solidFill>
                  <a:schemeClr val="tx1"/>
                </a:solidFill>
                <a:latin typeface="+mj-lt"/>
              </a:rPr>
              <a:t> </a:t>
            </a:r>
            <a:r>
              <a:rPr lang="fr-FR" altLang="fr-FR" sz="1800" err="1">
                <a:solidFill>
                  <a:schemeClr val="tx1"/>
                </a:solidFill>
                <a:latin typeface="+mj-lt"/>
              </a:rPr>
              <a:t>int</a:t>
            </a:r>
            <a:r>
              <a:rPr lang="fr-FR" altLang="fr-FR" sz="1800">
                <a:solidFill>
                  <a:schemeClr val="tx1"/>
                </a:solidFill>
                <a:latin typeface="+mj-lt"/>
              </a:rPr>
              <a:t> </a:t>
            </a:r>
            <a:r>
              <a:rPr lang="fr-FR" altLang="fr-FR" sz="1800" err="1">
                <a:solidFill>
                  <a:schemeClr val="tx1"/>
                </a:solidFill>
                <a:latin typeface="+mj-lt"/>
              </a:rPr>
              <a:t>calculeMoyenne</a:t>
            </a:r>
            <a:r>
              <a:rPr lang="fr-FR" altLang="fr-FR" sz="1800">
                <a:solidFill>
                  <a:schemeClr val="tx1"/>
                </a:solidFill>
                <a:latin typeface="+mj-lt"/>
              </a:rPr>
              <a:t>(){…}</a:t>
            </a:r>
          </a:p>
        </p:txBody>
      </p:sp>
      <p:sp>
        <p:nvSpPr>
          <p:cNvPr id="6" name="Espace réservé du numéro de diapositive 21">
            <a:extLst>
              <a:ext uri="{FF2B5EF4-FFF2-40B4-BE49-F238E27FC236}">
                <a16:creationId xmlns:a16="http://schemas.microsoft.com/office/drawing/2014/main" id="{DB0533A7-6B95-49A8-80E1-2C28F64A6A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171</a:t>
            </a:fld>
            <a:endParaRPr lang="fr-FR"/>
          </a:p>
        </p:txBody>
      </p:sp>
      <p:sp>
        <p:nvSpPr>
          <p:cNvPr id="7" name="Espace réservé du pied de page 7">
            <a:extLst>
              <a:ext uri="{FF2B5EF4-FFF2-40B4-BE49-F238E27FC236}">
                <a16:creationId xmlns:a16="http://schemas.microsoft.com/office/drawing/2014/main" id="{90CD72A0-ACD9-4409-BA05-D71008E5FBF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5FA385D3-4FB3-49A2-B8FE-C4D6576C0904}"/>
              </a:ext>
            </a:extLst>
          </p:cNvPr>
          <p:cNvSpPr>
            <a:spLocks noGrp="1" noChangeArrowheads="1"/>
          </p:cNvSpPr>
          <p:nvPr>
            <p:ph type="title"/>
          </p:nvPr>
        </p:nvSpPr>
        <p:spPr>
          <a:xfrm>
            <a:off x="1968104" y="57150"/>
            <a:ext cx="5844778" cy="434579"/>
          </a:xfrm>
        </p:spPr>
        <p:txBody>
          <a:bodyPr/>
          <a:lstStyle/>
          <a:p>
            <a:pPr eaLnBrk="1" hangingPunct="1"/>
            <a:r>
              <a:rPr lang="fr-FR" altLang="fr-FR"/>
              <a:t>Convention de codage</a:t>
            </a:r>
          </a:p>
        </p:txBody>
      </p:sp>
      <p:sp>
        <p:nvSpPr>
          <p:cNvPr id="66565" name="Rectangle 3">
            <a:extLst>
              <a:ext uri="{FF2B5EF4-FFF2-40B4-BE49-F238E27FC236}">
                <a16:creationId xmlns:a16="http://schemas.microsoft.com/office/drawing/2014/main" id="{CADA251A-2813-40AE-A577-F60F14CE1B30}"/>
              </a:ext>
            </a:extLst>
          </p:cNvPr>
          <p:cNvSpPr txBox="1">
            <a:spLocks noChangeArrowheads="1"/>
          </p:cNvSpPr>
          <p:nvPr/>
        </p:nvSpPr>
        <p:spPr bwMode="auto">
          <a:xfrm>
            <a:off x="323528" y="772740"/>
            <a:ext cx="7992888"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971550" indent="-5143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Dans chaque classe essayer de respecter le même ordre, comme :</a:t>
            </a:r>
          </a:p>
          <a:p>
            <a:pPr eaLnBrk="1" hangingPunct="1">
              <a:buClrTx/>
              <a:buFont typeface="Arial" panose="020B0604020202020204" pitchFamily="34" charset="0"/>
              <a:buChar char="•"/>
            </a:pPr>
            <a:endParaRPr lang="fr-FR" altLang="fr-FR" sz="1800">
              <a:solidFill>
                <a:schemeClr val="tx1"/>
              </a:solidFill>
              <a:latin typeface="+mj-lt"/>
            </a:endParaRPr>
          </a:p>
          <a:p>
            <a:pPr eaLnBrk="1" hangingPunct="1">
              <a:spcBef>
                <a:spcPct val="0"/>
              </a:spcBef>
              <a:buClrTx/>
              <a:buSzTx/>
              <a:buFontTx/>
              <a:buNone/>
            </a:pPr>
            <a:r>
              <a:rPr lang="fr-FR" altLang="fr-FR" sz="1800">
                <a:solidFill>
                  <a:schemeClr val="tx1"/>
                </a:solidFill>
                <a:latin typeface="+mj-lt"/>
              </a:rPr>
              <a:t>En </a:t>
            </a:r>
            <a:r>
              <a:rPr lang="fr-FR" altLang="fr-FR" sz="1800" b="1">
                <a:solidFill>
                  <a:schemeClr val="tx1"/>
                </a:solidFill>
                <a:latin typeface="+mj-lt"/>
              </a:rPr>
              <a:t>premier les attributs</a:t>
            </a:r>
            <a:r>
              <a:rPr lang="fr-FR" altLang="fr-FR" sz="1800">
                <a:solidFill>
                  <a:schemeClr val="tx1"/>
                </a:solidFill>
                <a:latin typeface="+mj-lt"/>
              </a:rPr>
              <a:t> classés </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 (</a:t>
            </a:r>
            <a:r>
              <a:rPr lang="fr-FR" altLang="fr-FR" sz="1800" err="1">
                <a:solidFill>
                  <a:schemeClr val="tx1"/>
                </a:solidFill>
                <a:latin typeface="+mj-lt"/>
              </a:rPr>
              <a:t>static</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 (public)</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protégés (</a:t>
            </a:r>
            <a:r>
              <a:rPr lang="fr-FR" altLang="fr-FR" sz="1800" err="1">
                <a:solidFill>
                  <a:schemeClr val="tx1"/>
                </a:solidFill>
                <a:latin typeface="+mj-lt"/>
              </a:rPr>
              <a:t>protected</a:t>
            </a:r>
            <a:r>
              <a:rPr lang="fr-FR" altLang="fr-FR" sz="1800">
                <a:solidFill>
                  <a:schemeClr val="tx1"/>
                </a:solidFill>
                <a:latin typeface="+mj-lt"/>
              </a:rPr>
              <a:t>)</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privés (</a:t>
            </a:r>
            <a:r>
              <a:rPr lang="fr-FR" altLang="fr-FR" sz="1800" err="1">
                <a:solidFill>
                  <a:schemeClr val="tx1"/>
                </a:solidFill>
                <a:latin typeface="+mj-lt"/>
              </a:rPr>
              <a:t>private</a:t>
            </a:r>
            <a:r>
              <a:rPr lang="fr-FR" altLang="fr-FR" sz="1800">
                <a:solidFill>
                  <a:schemeClr val="tx1"/>
                </a:solidFill>
                <a:latin typeface="+mj-lt"/>
              </a:rPr>
              <a:t>)</a:t>
            </a:r>
          </a:p>
          <a:p>
            <a:pPr eaLnBrk="1" hangingPunct="1">
              <a:spcBef>
                <a:spcPct val="0"/>
              </a:spcBef>
              <a:buClrTx/>
              <a:buSzTx/>
              <a:buFont typeface="Tahoma" panose="020B0604030504040204" pitchFamily="34" charset="0"/>
              <a:buNone/>
            </a:pPr>
            <a:r>
              <a:rPr lang="fr-FR" altLang="fr-FR" sz="1800">
                <a:solidFill>
                  <a:schemeClr val="tx1"/>
                </a:solidFill>
                <a:latin typeface="+mj-lt"/>
              </a:rPr>
              <a:t>Puis les </a:t>
            </a:r>
            <a:r>
              <a:rPr lang="fr-FR" altLang="fr-FR" sz="1800" b="1">
                <a:solidFill>
                  <a:schemeClr val="tx1"/>
                </a:solidFill>
                <a:latin typeface="+mj-lt"/>
              </a:rPr>
              <a:t>constructeurs</a:t>
            </a:r>
          </a:p>
          <a:p>
            <a:pPr eaLnBrk="1" hangingPunct="1">
              <a:spcBef>
                <a:spcPct val="0"/>
              </a:spcBef>
              <a:buClrTx/>
              <a:buSzTx/>
              <a:buFontTx/>
              <a:buNone/>
            </a:pPr>
            <a:r>
              <a:rPr lang="fr-FR" altLang="fr-FR" sz="1800" b="1">
                <a:solidFill>
                  <a:schemeClr val="tx1"/>
                </a:solidFill>
                <a:latin typeface="+mj-lt"/>
              </a:rPr>
              <a:t>Enfin  les méthodes</a:t>
            </a:r>
            <a:r>
              <a:rPr lang="fr-FR" altLang="fr-FR" sz="1800">
                <a:solidFill>
                  <a:schemeClr val="tx1"/>
                </a:solidFill>
                <a:latin typeface="+mj-lt"/>
              </a:rPr>
              <a:t> classées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premier les statiques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 deuxième les publiques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ensuite les protégées</a:t>
            </a:r>
          </a:p>
          <a:p>
            <a:pPr lvl="1" eaLnBrk="1" hangingPunct="1">
              <a:spcBef>
                <a:spcPct val="0"/>
              </a:spcBef>
              <a:buClrTx/>
              <a:buSzTx/>
              <a:buFont typeface="Tahoma" panose="020B0604030504040204" pitchFamily="34" charset="0"/>
              <a:buAutoNum type="arabicPeriod"/>
            </a:pPr>
            <a:r>
              <a:rPr lang="fr-FR" altLang="fr-FR" sz="1800">
                <a:solidFill>
                  <a:schemeClr val="tx1"/>
                </a:solidFill>
                <a:latin typeface="+mj-lt"/>
              </a:rPr>
              <a:t>et enfin les privées</a:t>
            </a:r>
          </a:p>
        </p:txBody>
      </p:sp>
      <p:sp>
        <p:nvSpPr>
          <p:cNvPr id="6" name="Espace réservé du numéro de diapositive 21">
            <a:extLst>
              <a:ext uri="{FF2B5EF4-FFF2-40B4-BE49-F238E27FC236}">
                <a16:creationId xmlns:a16="http://schemas.microsoft.com/office/drawing/2014/main" id="{A4D58B0F-B452-43AC-9B4B-F6E55CE77E7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172</a:t>
            </a:fld>
            <a:endParaRPr lang="fr-FR"/>
          </a:p>
        </p:txBody>
      </p:sp>
      <p:sp>
        <p:nvSpPr>
          <p:cNvPr id="7" name="Espace réservé du pied de page 7">
            <a:extLst>
              <a:ext uri="{FF2B5EF4-FFF2-40B4-BE49-F238E27FC236}">
                <a16:creationId xmlns:a16="http://schemas.microsoft.com/office/drawing/2014/main" id="{53D992FD-9349-4DE2-BEBD-E3E33F45AC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21666CB5-A29B-45F3-8EBC-1446BAB87614}"/>
              </a:ext>
            </a:extLst>
          </p:cNvPr>
          <p:cNvSpPr>
            <a:spLocks noGrp="1" noChangeArrowheads="1"/>
          </p:cNvSpPr>
          <p:nvPr>
            <p:ph type="title"/>
          </p:nvPr>
        </p:nvSpPr>
        <p:spPr>
          <a:xfrm>
            <a:off x="1968104" y="272654"/>
            <a:ext cx="5844778" cy="434578"/>
          </a:xfrm>
        </p:spPr>
        <p:txBody>
          <a:bodyPr/>
          <a:lstStyle/>
          <a:p>
            <a:pPr eaLnBrk="1" hangingPunct="1"/>
            <a:r>
              <a:rPr lang="fr-FR" altLang="fr-FR"/>
              <a:t>Convention de codage</a:t>
            </a:r>
          </a:p>
        </p:txBody>
      </p:sp>
      <p:sp>
        <p:nvSpPr>
          <p:cNvPr id="67589" name="Rectangle 3">
            <a:extLst>
              <a:ext uri="{FF2B5EF4-FFF2-40B4-BE49-F238E27FC236}">
                <a16:creationId xmlns:a16="http://schemas.microsoft.com/office/drawing/2014/main" id="{2419841C-F937-408C-816E-33DB70162C09}"/>
              </a:ext>
            </a:extLst>
          </p:cNvPr>
          <p:cNvSpPr txBox="1">
            <a:spLocks noChangeArrowheads="1"/>
          </p:cNvSpPr>
          <p:nvPr/>
        </p:nvSpPr>
        <p:spPr bwMode="auto">
          <a:xfrm>
            <a:off x="694234" y="788144"/>
            <a:ext cx="7269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La vue du projet est paramétrable dans Eclipse</a:t>
            </a:r>
          </a:p>
        </p:txBody>
      </p:sp>
      <p:pic>
        <p:nvPicPr>
          <p:cNvPr id="67590" name="Picture 2">
            <a:extLst>
              <a:ext uri="{FF2B5EF4-FFF2-40B4-BE49-F238E27FC236}">
                <a16:creationId xmlns:a16="http://schemas.microsoft.com/office/drawing/2014/main" id="{6EFFC74D-33C4-4F15-A9E1-D61EA363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104" y="1249809"/>
            <a:ext cx="4722019" cy="34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D070361F-3FD6-4B35-B3A8-3279880976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173</a:t>
            </a:fld>
            <a:endParaRPr lang="fr-FR"/>
          </a:p>
        </p:txBody>
      </p:sp>
      <p:sp>
        <p:nvSpPr>
          <p:cNvPr id="8" name="Espace réservé du pied de page 7">
            <a:extLst>
              <a:ext uri="{FF2B5EF4-FFF2-40B4-BE49-F238E27FC236}">
                <a16:creationId xmlns:a16="http://schemas.microsoft.com/office/drawing/2014/main" id="{3A64B2F1-04CE-4DF0-80DA-A5F345E92EF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B49C5A2D-52D8-4342-A67C-4D8D6C76F445}"/>
              </a:ext>
            </a:extLst>
          </p:cNvPr>
          <p:cNvSpPr>
            <a:spLocks noGrp="1" noChangeArrowheads="1"/>
          </p:cNvSpPr>
          <p:nvPr>
            <p:ph type="title"/>
          </p:nvPr>
        </p:nvSpPr>
        <p:spPr>
          <a:xfrm>
            <a:off x="1968104" y="269081"/>
            <a:ext cx="5844778" cy="438150"/>
          </a:xfrm>
        </p:spPr>
        <p:txBody>
          <a:bodyPr/>
          <a:lstStyle/>
          <a:p>
            <a:pPr eaLnBrk="1" hangingPunct="1"/>
            <a:r>
              <a:rPr lang="fr-FR" altLang="fr-FR"/>
              <a:t>visibilité des attributs et méthodes</a:t>
            </a:r>
          </a:p>
        </p:txBody>
      </p:sp>
      <p:sp>
        <p:nvSpPr>
          <p:cNvPr id="68613" name="Rectangle 3">
            <a:extLst>
              <a:ext uri="{FF2B5EF4-FFF2-40B4-BE49-F238E27FC236}">
                <a16:creationId xmlns:a16="http://schemas.microsoft.com/office/drawing/2014/main" id="{812561C3-4913-41BE-9C19-7ED5A06146BB}"/>
              </a:ext>
            </a:extLst>
          </p:cNvPr>
          <p:cNvSpPr txBox="1">
            <a:spLocks noChangeArrowheads="1"/>
          </p:cNvSpPr>
          <p:nvPr/>
        </p:nvSpPr>
        <p:spPr bwMode="auto">
          <a:xfrm>
            <a:off x="471116" y="1203598"/>
            <a:ext cx="7341766"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800100" indent="-34290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Tx/>
              <a:buFont typeface="Arial" panose="020B0604020202020204" pitchFamily="34" charset="0"/>
              <a:buChar char="•"/>
            </a:pPr>
            <a:r>
              <a:rPr lang="fr-FR" altLang="fr-FR" sz="1800">
                <a:solidFill>
                  <a:schemeClr val="tx1"/>
                </a:solidFill>
                <a:latin typeface="+mj-lt"/>
              </a:rPr>
              <a:t>Modificateurs : public, </a:t>
            </a:r>
            <a:r>
              <a:rPr lang="fr-FR" altLang="fr-FR" sz="1800" err="1">
                <a:solidFill>
                  <a:schemeClr val="tx1"/>
                </a:solidFill>
                <a:latin typeface="+mj-lt"/>
              </a:rPr>
              <a:t>protected</a:t>
            </a:r>
            <a:r>
              <a:rPr lang="fr-FR" altLang="fr-FR" sz="1800">
                <a:solidFill>
                  <a:schemeClr val="tx1"/>
                </a:solidFill>
                <a:latin typeface="+mj-lt"/>
              </a:rPr>
              <a:t> et </a:t>
            </a:r>
            <a:r>
              <a:rPr lang="fr-FR" altLang="fr-FR" sz="1800" err="1">
                <a:solidFill>
                  <a:schemeClr val="tx1"/>
                </a:solidFill>
                <a:latin typeface="+mj-lt"/>
              </a:rPr>
              <a:t>private</a:t>
            </a:r>
            <a:endParaRPr lang="fr-FR" altLang="fr-FR" sz="1800">
              <a:solidFill>
                <a:schemeClr val="tx1"/>
              </a:solidFill>
              <a:latin typeface="+mj-lt"/>
            </a:endParaRPr>
          </a:p>
          <a:p>
            <a:pPr eaLnBrk="1" hangingPunct="1">
              <a:buClrTx/>
              <a:buFont typeface="Arial" panose="020B0604020202020204" pitchFamily="34" charset="0"/>
              <a:buChar char="•"/>
            </a:pPr>
            <a:r>
              <a:rPr lang="fr-FR" altLang="fr-FR" sz="1800">
                <a:solidFill>
                  <a:schemeClr val="tx1"/>
                </a:solidFill>
                <a:latin typeface="+mj-lt"/>
              </a:rPr>
              <a:t>Important car</a:t>
            </a:r>
          </a:p>
          <a:p>
            <a:pPr lvl="1" eaLnBrk="1" hangingPunct="1">
              <a:buClrTx/>
              <a:buFont typeface="Arial" panose="020B0604020202020204" pitchFamily="34" charset="0"/>
              <a:buChar char="•"/>
            </a:pPr>
            <a:r>
              <a:rPr lang="fr-FR" altLang="fr-FR" sz="1800">
                <a:solidFill>
                  <a:schemeClr val="tx1"/>
                </a:solidFill>
                <a:latin typeface="+mj-lt"/>
              </a:rPr>
              <a:t>Sécurité</a:t>
            </a:r>
          </a:p>
          <a:p>
            <a:pPr lvl="1" eaLnBrk="1" hangingPunct="1">
              <a:buClrTx/>
              <a:buFont typeface="Arial" panose="020B0604020202020204" pitchFamily="34" charset="0"/>
              <a:buChar char="•"/>
            </a:pPr>
            <a:r>
              <a:rPr lang="fr-FR" altLang="fr-FR" sz="1800">
                <a:solidFill>
                  <a:schemeClr val="tx1"/>
                </a:solidFill>
                <a:latin typeface="+mj-lt"/>
              </a:rPr>
              <a:t>Lisibilité (moins temps à comprendre)</a:t>
            </a:r>
          </a:p>
          <a:p>
            <a:pPr eaLnBrk="1" hangingPunct="1">
              <a:buClrTx/>
              <a:buFont typeface="Arial" panose="020B0604020202020204" pitchFamily="34" charset="0"/>
              <a:buChar char="•"/>
            </a:pPr>
            <a:r>
              <a:rPr lang="fr-FR" altLang="fr-FR" sz="1800">
                <a:solidFill>
                  <a:schemeClr val="tx1"/>
                </a:solidFill>
                <a:latin typeface="+mj-lt"/>
              </a:rPr>
              <a:t>Exemple : attributs en </a:t>
            </a:r>
            <a:r>
              <a:rPr lang="fr-FR" altLang="fr-FR" sz="1800" err="1">
                <a:solidFill>
                  <a:schemeClr val="tx1"/>
                </a:solidFill>
                <a:latin typeface="+mj-lt"/>
              </a:rPr>
              <a:t>private</a:t>
            </a:r>
            <a:r>
              <a:rPr lang="fr-FR" altLang="fr-FR" sz="1800">
                <a:solidFill>
                  <a:schemeClr val="tx1"/>
                </a:solidFill>
                <a:latin typeface="+mj-lt"/>
              </a:rPr>
              <a:t>, getter en public , setter en privé et des constructeurs publics</a:t>
            </a:r>
          </a:p>
        </p:txBody>
      </p:sp>
      <p:sp>
        <p:nvSpPr>
          <p:cNvPr id="6" name="Espace réservé du numéro de diapositive 21">
            <a:extLst>
              <a:ext uri="{FF2B5EF4-FFF2-40B4-BE49-F238E27FC236}">
                <a16:creationId xmlns:a16="http://schemas.microsoft.com/office/drawing/2014/main" id="{7FE79427-78AB-4B05-A41B-341BB2A5A92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174</a:t>
            </a:fld>
            <a:endParaRPr lang="fr-FR"/>
          </a:p>
        </p:txBody>
      </p:sp>
      <p:sp>
        <p:nvSpPr>
          <p:cNvPr id="7" name="Espace réservé du pied de page 7">
            <a:extLst>
              <a:ext uri="{FF2B5EF4-FFF2-40B4-BE49-F238E27FC236}">
                <a16:creationId xmlns:a16="http://schemas.microsoft.com/office/drawing/2014/main" id="{15C01E42-0A6E-4497-9666-A35EC0CC532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6" name="Rectangle 2">
            <a:extLst>
              <a:ext uri="{FF2B5EF4-FFF2-40B4-BE49-F238E27FC236}">
                <a16:creationId xmlns:a16="http://schemas.microsoft.com/office/drawing/2014/main" id="{81B5534D-93A5-4490-A7C3-38BE9787CC64}"/>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69637" name="Rectangle 3">
            <a:extLst>
              <a:ext uri="{FF2B5EF4-FFF2-40B4-BE49-F238E27FC236}">
                <a16:creationId xmlns:a16="http://schemas.microsoft.com/office/drawing/2014/main" id="{B45BBB26-1FFE-435F-AC5B-9ED72233CF35}"/>
              </a:ext>
            </a:extLst>
          </p:cNvPr>
          <p:cNvSpPr>
            <a:spLocks noGrp="1" noChangeArrowheads="1"/>
          </p:cNvSpPr>
          <p:nvPr>
            <p:ph type="body" idx="1"/>
          </p:nvPr>
        </p:nvSpPr>
        <p:spPr>
          <a:xfrm>
            <a:off x="323528" y="745926"/>
            <a:ext cx="7992888" cy="3651647"/>
          </a:xfrm>
        </p:spPr>
        <p:txBody>
          <a:bodyPr/>
          <a:lstStyle/>
          <a:p>
            <a:pPr eaLnBrk="1" hangingPunct="1"/>
            <a:r>
              <a:rPr lang="fr-FR" altLang="fr-FR" sz="1800"/>
              <a:t>Important car </a:t>
            </a:r>
          </a:p>
          <a:p>
            <a:pPr marL="356575" lvl="1" indent="-176213"/>
            <a:r>
              <a:rPr lang="fr-FR" altLang="fr-FR" sz="1900"/>
              <a:t>Écriture aérée</a:t>
            </a:r>
          </a:p>
          <a:p>
            <a:pPr marL="356575" lvl="1" indent="-176213"/>
            <a:r>
              <a:rPr lang="fr-FR" altLang="fr-FR" sz="1900"/>
              <a:t>Écriture homogène</a:t>
            </a:r>
          </a:p>
          <a:p>
            <a:pPr eaLnBrk="1" hangingPunct="1"/>
            <a:r>
              <a:rPr lang="fr-FR" altLang="fr-FR" sz="1800"/>
              <a:t>Consiste en :</a:t>
            </a:r>
          </a:p>
          <a:p>
            <a:pPr marL="356575" lvl="1" indent="-176213"/>
            <a:r>
              <a:rPr lang="fr-FR" altLang="fr-FR" sz="1900"/>
              <a:t>Sauter des lignes , passer à la ligne</a:t>
            </a:r>
          </a:p>
          <a:p>
            <a:pPr marL="356575" lvl="1" indent="-176213"/>
            <a:r>
              <a:rPr lang="fr-FR" altLang="fr-FR" sz="1900"/>
              <a:t>Effectuer des retraits</a:t>
            </a:r>
          </a:p>
          <a:p>
            <a:pPr marL="356575" lvl="1" indent="-176213"/>
            <a:r>
              <a:rPr lang="fr-FR" altLang="fr-FR" sz="1900"/>
              <a:t>Ajouter des blancs</a:t>
            </a:r>
          </a:p>
          <a:p>
            <a:pPr eaLnBrk="1" hangingPunct="1"/>
            <a:r>
              <a:rPr lang="fr-FR" altLang="fr-FR" sz="1800"/>
              <a:t>-&gt; en fonction de la syntaxe du langage</a:t>
            </a:r>
          </a:p>
          <a:p>
            <a:pPr lvl="1" eaLnBrk="1" hangingPunct="1">
              <a:buFont typeface="Symbol" panose="05050102010706020507" pitchFamily="18" charset="2"/>
              <a:buNone/>
            </a:pPr>
            <a:r>
              <a:rPr lang="fr-FR" altLang="fr-FR" sz="1800"/>
              <a:t>	</a:t>
            </a:r>
          </a:p>
        </p:txBody>
      </p:sp>
      <p:sp>
        <p:nvSpPr>
          <p:cNvPr id="6" name="Espace réservé du numéro de diapositive 21">
            <a:extLst>
              <a:ext uri="{FF2B5EF4-FFF2-40B4-BE49-F238E27FC236}">
                <a16:creationId xmlns:a16="http://schemas.microsoft.com/office/drawing/2014/main" id="{D798DC96-CC99-47D9-A94E-AF4B4AC7C3B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175</a:t>
            </a:fld>
            <a:endParaRPr lang="fr-FR"/>
          </a:p>
        </p:txBody>
      </p:sp>
      <p:sp>
        <p:nvSpPr>
          <p:cNvPr id="7" name="Espace réservé du pied de page 7">
            <a:extLst>
              <a:ext uri="{FF2B5EF4-FFF2-40B4-BE49-F238E27FC236}">
                <a16:creationId xmlns:a16="http://schemas.microsoft.com/office/drawing/2014/main" id="{F18983E6-2E8A-4E3E-A523-9D3493E9E55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Rectangle 2">
            <a:extLst>
              <a:ext uri="{FF2B5EF4-FFF2-40B4-BE49-F238E27FC236}">
                <a16:creationId xmlns:a16="http://schemas.microsoft.com/office/drawing/2014/main" id="{0F0EE442-868D-4019-BB2A-BF1E45379DF2}"/>
              </a:ext>
            </a:extLst>
          </p:cNvPr>
          <p:cNvSpPr>
            <a:spLocks noGrp="1" noChangeArrowheads="1"/>
          </p:cNvSpPr>
          <p:nvPr>
            <p:ph type="title"/>
          </p:nvPr>
        </p:nvSpPr>
        <p:spPr>
          <a:xfrm>
            <a:off x="1968104" y="272654"/>
            <a:ext cx="5844778" cy="434578"/>
          </a:xfrm>
        </p:spPr>
        <p:txBody>
          <a:bodyPr/>
          <a:lstStyle/>
          <a:p>
            <a:pPr eaLnBrk="1" hangingPunct="1"/>
            <a:r>
              <a:rPr lang="fr-FR" altLang="fr-FR"/>
              <a:t>Formatage du code</a:t>
            </a:r>
          </a:p>
        </p:txBody>
      </p:sp>
      <p:sp>
        <p:nvSpPr>
          <p:cNvPr id="70661" name="Rectangle 3">
            <a:extLst>
              <a:ext uri="{FF2B5EF4-FFF2-40B4-BE49-F238E27FC236}">
                <a16:creationId xmlns:a16="http://schemas.microsoft.com/office/drawing/2014/main" id="{70224557-A2D7-4406-BF06-4B113424BF1F}"/>
              </a:ext>
            </a:extLst>
          </p:cNvPr>
          <p:cNvSpPr>
            <a:spLocks noGrp="1" noChangeArrowheads="1"/>
          </p:cNvSpPr>
          <p:nvPr>
            <p:ph type="body" idx="1"/>
          </p:nvPr>
        </p:nvSpPr>
        <p:spPr>
          <a:xfrm>
            <a:off x="319258" y="815031"/>
            <a:ext cx="8497677" cy="3862388"/>
          </a:xfrm>
        </p:spPr>
        <p:txBody>
          <a:bodyPr/>
          <a:lstStyle/>
          <a:p>
            <a:pPr eaLnBrk="1" hangingPunct="1"/>
            <a:r>
              <a:rPr lang="fr-FR" altLang="fr-FR" sz="1800"/>
              <a:t>Cette indentation est </a:t>
            </a:r>
            <a:r>
              <a:rPr lang="fr-FR" altLang="fr-FR" sz="1800" b="1"/>
              <a:t>automatique</a:t>
            </a:r>
            <a:r>
              <a:rPr lang="fr-FR" altLang="fr-FR" sz="1800"/>
              <a:t> avec les Edi d’aujourd’hui</a:t>
            </a:r>
          </a:p>
          <a:p>
            <a:pPr marL="356575" lvl="1" indent="-176213"/>
            <a:r>
              <a:rPr lang="fr-FR" altLang="fr-FR" sz="1900"/>
              <a:t>Eclipse Ctrl + Shit+ F </a:t>
            </a:r>
          </a:p>
          <a:p>
            <a:pPr marL="356575" lvl="1" indent="-176213"/>
            <a:r>
              <a:rPr lang="fr-FR" altLang="fr-FR" sz="1900"/>
              <a:t>On peut changer son paramétrage (mais bon..)</a:t>
            </a:r>
          </a:p>
          <a:p>
            <a:pPr eaLnBrk="1" hangingPunct="1"/>
            <a:r>
              <a:rPr lang="fr-FR" altLang="fr-FR" sz="1800"/>
              <a:t>Il faut savoir ce que fait l’indentation automatique pour ne rien faire manuellement … ou qui soit défait</a:t>
            </a:r>
          </a:p>
          <a:p>
            <a:pPr eaLnBrk="1" hangingPunct="1"/>
            <a:r>
              <a:rPr lang="fr-FR" altLang="fr-FR" sz="1800"/>
              <a:t>Se limiter à un nb colonnes -&gt;pas d’ascenseur horizontal</a:t>
            </a:r>
          </a:p>
        </p:txBody>
      </p:sp>
      <p:sp>
        <p:nvSpPr>
          <p:cNvPr id="6" name="Espace réservé du numéro de diapositive 21">
            <a:extLst>
              <a:ext uri="{FF2B5EF4-FFF2-40B4-BE49-F238E27FC236}">
                <a16:creationId xmlns:a16="http://schemas.microsoft.com/office/drawing/2014/main" id="{A965248A-3B12-49C4-BBFC-A73A57EACF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176</a:t>
            </a:fld>
            <a:endParaRPr lang="fr-FR"/>
          </a:p>
        </p:txBody>
      </p:sp>
      <p:sp>
        <p:nvSpPr>
          <p:cNvPr id="7" name="Espace réservé du pied de page 7">
            <a:extLst>
              <a:ext uri="{FF2B5EF4-FFF2-40B4-BE49-F238E27FC236}">
                <a16:creationId xmlns:a16="http://schemas.microsoft.com/office/drawing/2014/main" id="{7E40E2A5-F8CB-4604-A843-E5E06CDCC6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4" name="Rectangle 2">
            <a:extLst>
              <a:ext uri="{FF2B5EF4-FFF2-40B4-BE49-F238E27FC236}">
                <a16:creationId xmlns:a16="http://schemas.microsoft.com/office/drawing/2014/main" id="{28D7058D-F750-48A1-8481-EDCA9DEC6041}"/>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1685" name="Rectangle 3">
            <a:extLst>
              <a:ext uri="{FF2B5EF4-FFF2-40B4-BE49-F238E27FC236}">
                <a16:creationId xmlns:a16="http://schemas.microsoft.com/office/drawing/2014/main" id="{D9F2A9B5-C332-42CC-B400-B45B10E215D6}"/>
              </a:ext>
            </a:extLst>
          </p:cNvPr>
          <p:cNvSpPr>
            <a:spLocks noGrp="1" noChangeArrowheads="1"/>
          </p:cNvSpPr>
          <p:nvPr>
            <p:ph type="body" idx="1"/>
          </p:nvPr>
        </p:nvSpPr>
        <p:spPr>
          <a:xfrm>
            <a:off x="343052" y="819745"/>
            <a:ext cx="8333404" cy="3504009"/>
          </a:xfrm>
        </p:spPr>
        <p:txBody>
          <a:bodyPr/>
          <a:lstStyle/>
          <a:p>
            <a:pPr eaLnBrk="1" hangingPunct="1"/>
            <a:r>
              <a:rPr lang="fr-FR" altLang="fr-FR" sz="1800"/>
              <a:t>Deux types de documentation</a:t>
            </a:r>
          </a:p>
          <a:p>
            <a:pPr marL="356575" lvl="1" indent="-176213"/>
            <a:r>
              <a:rPr lang="fr-FR" altLang="fr-FR" sz="1900"/>
              <a:t>Pour le maintenicien</a:t>
            </a:r>
          </a:p>
          <a:p>
            <a:pPr marL="536575" lvl="2" indent="-176213"/>
            <a:r>
              <a:rPr lang="fr-FR" altLang="fr-FR" sz="1800"/>
              <a:t>// ou /* … */</a:t>
            </a:r>
          </a:p>
          <a:p>
            <a:pPr marL="536575" lvl="2" indent="-176213"/>
            <a:r>
              <a:rPr lang="fr-FR" altLang="fr-FR" sz="1800"/>
              <a:t>Attention privilégier un bon nommage puis les  commentaires complémentaires</a:t>
            </a:r>
          </a:p>
          <a:p>
            <a:pPr marL="536575" lvl="2" indent="-176213"/>
            <a:r>
              <a:rPr lang="fr-FR" altLang="fr-FR" sz="1800"/>
              <a:t>Ex : commenter les if, pas utile pour les </a:t>
            </a:r>
            <a:r>
              <a:rPr lang="fr-FR" altLang="fr-FR" sz="1800" err="1"/>
              <a:t>else</a:t>
            </a:r>
            <a:endParaRPr lang="fr-FR" altLang="fr-FR" sz="1800"/>
          </a:p>
          <a:p>
            <a:pPr marL="356575" lvl="1" indent="-176213"/>
            <a:r>
              <a:rPr lang="fr-FR" altLang="fr-FR" sz="1900"/>
              <a:t>Pour l’utilisateur ou « client » des classes</a:t>
            </a:r>
          </a:p>
          <a:p>
            <a:pPr marL="536575" lvl="2" indent="-176213"/>
            <a:r>
              <a:rPr lang="fr-FR" altLang="fr-FR" sz="1800"/>
              <a:t>Outil </a:t>
            </a:r>
            <a:r>
              <a:rPr lang="fr-FR" altLang="fr-FR" sz="1800" err="1"/>
              <a:t>Javadoc</a:t>
            </a:r>
            <a:r>
              <a:rPr lang="fr-FR" altLang="fr-FR" sz="1800"/>
              <a:t> pour expliciter ce que proposent les classes sans se soucier du comment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87F99246-7905-4D23-A512-23CCF4712BC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177</a:t>
            </a:fld>
            <a:endParaRPr lang="fr-FR"/>
          </a:p>
        </p:txBody>
      </p:sp>
      <p:sp>
        <p:nvSpPr>
          <p:cNvPr id="7" name="Espace réservé du pied de page 7">
            <a:extLst>
              <a:ext uri="{FF2B5EF4-FFF2-40B4-BE49-F238E27FC236}">
                <a16:creationId xmlns:a16="http://schemas.microsoft.com/office/drawing/2014/main" id="{FADCDEA3-50CC-441D-9C5B-AD0F88A264C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3D79152D-AA85-4321-AB81-E89E689943EB}"/>
              </a:ext>
            </a:extLst>
          </p:cNvPr>
          <p:cNvSpPr>
            <a:spLocks noGrp="1" noChangeArrowheads="1"/>
          </p:cNvSpPr>
          <p:nvPr>
            <p:ph type="title"/>
          </p:nvPr>
        </p:nvSpPr>
        <p:spPr>
          <a:xfrm>
            <a:off x="1968104" y="272654"/>
            <a:ext cx="5844778" cy="434578"/>
          </a:xfrm>
        </p:spPr>
        <p:txBody>
          <a:bodyPr/>
          <a:lstStyle/>
          <a:p>
            <a:pPr eaLnBrk="1" hangingPunct="1"/>
            <a:r>
              <a:rPr lang="fr-FR" altLang="fr-FR"/>
              <a:t>Documenter son code</a:t>
            </a:r>
          </a:p>
        </p:txBody>
      </p:sp>
      <p:sp>
        <p:nvSpPr>
          <p:cNvPr id="72709" name="Rectangle 3">
            <a:extLst>
              <a:ext uri="{FF2B5EF4-FFF2-40B4-BE49-F238E27FC236}">
                <a16:creationId xmlns:a16="http://schemas.microsoft.com/office/drawing/2014/main" id="{285CFD5F-DD05-4794-AB6D-E9A8CF7CD3D4}"/>
              </a:ext>
            </a:extLst>
          </p:cNvPr>
          <p:cNvSpPr>
            <a:spLocks noGrp="1" noChangeArrowheads="1"/>
          </p:cNvSpPr>
          <p:nvPr>
            <p:ph type="body" idx="1"/>
          </p:nvPr>
        </p:nvSpPr>
        <p:spPr>
          <a:xfrm>
            <a:off x="333260" y="752475"/>
            <a:ext cx="8343196" cy="3638550"/>
          </a:xfrm>
        </p:spPr>
        <p:txBody>
          <a:bodyPr/>
          <a:lstStyle/>
          <a:p>
            <a:pPr eaLnBrk="1" hangingPunct="1"/>
            <a:r>
              <a:rPr lang="fr-FR" altLang="fr-FR" sz="1800" err="1"/>
              <a:t>Javadoc</a:t>
            </a:r>
            <a:endParaRPr lang="fr-FR" altLang="fr-FR" sz="1800"/>
          </a:p>
          <a:p>
            <a:pPr marL="356575" lvl="1" indent="-176213"/>
            <a:r>
              <a:rPr lang="fr-FR" altLang="fr-FR" sz="1900"/>
              <a:t>Une sorte de langage à base de </a:t>
            </a:r>
            <a:r>
              <a:rPr lang="fr-FR" altLang="fr-FR" sz="1900" b="1"/>
              <a:t>balises</a:t>
            </a:r>
          </a:p>
          <a:p>
            <a:pPr marL="356575" lvl="1" indent="-176213"/>
            <a:r>
              <a:rPr lang="fr-FR" altLang="fr-FR" sz="1900"/>
              <a:t>Voir le </a:t>
            </a:r>
            <a:r>
              <a:rPr lang="fr-FR" altLang="fr-FR" sz="1900">
                <a:hlinkClick r:id="rId3">
                  <a:extLst>
                    <a:ext uri="{A12FA001-AC4F-418D-AE19-62706E023703}">
                      <ahyp:hlinkClr xmlns:ahyp="http://schemas.microsoft.com/office/drawing/2018/hyperlinkcolor" val="tx"/>
                    </a:ext>
                  </a:extLst>
                </a:hlinkClick>
              </a:rPr>
              <a:t>JDK lui même</a:t>
            </a:r>
            <a:endParaRPr lang="fr-FR" altLang="fr-FR" sz="1900"/>
          </a:p>
          <a:p>
            <a:pPr marL="356575" lvl="1" indent="-176213"/>
            <a:r>
              <a:rPr lang="fr-FR" altLang="fr-FR" sz="1900"/>
              <a:t>/** puis entrée au niveau classe, attribut ou méthode</a:t>
            </a:r>
          </a:p>
          <a:p>
            <a:pPr marL="356575" lvl="1" indent="-176213"/>
            <a:r>
              <a:rPr lang="fr-FR" altLang="fr-FR" sz="1900"/>
              <a:t>Y loger des informations pertinentes : important pour ce qui est public </a:t>
            </a:r>
            <a:r>
              <a:rPr lang="fr-FR" altLang="fr-FR" sz="1900">
                <a:sym typeface="Wingdings" panose="05000000000000000000" pitchFamily="2" charset="2"/>
              </a:rPr>
              <a:t> </a:t>
            </a:r>
            <a:r>
              <a:rPr lang="fr-FR" altLang="fr-FR" sz="1900" err="1"/>
              <a:t>checkstyle</a:t>
            </a:r>
            <a:r>
              <a:rPr lang="fr-FR" altLang="fr-FR" sz="1900"/>
              <a:t> « l’oblige »</a:t>
            </a:r>
          </a:p>
          <a:p>
            <a:pPr marL="356575" lvl="1" indent="-176213"/>
            <a:r>
              <a:rPr lang="fr-FR" altLang="fr-FR" sz="1900"/>
              <a:t>Générer la </a:t>
            </a:r>
            <a:r>
              <a:rPr lang="fr-FR" altLang="fr-FR" sz="1900" err="1"/>
              <a:t>javadoc</a:t>
            </a:r>
            <a:r>
              <a:rPr lang="fr-FR" altLang="fr-FR" sz="1900"/>
              <a:t> : choisir </a:t>
            </a:r>
            <a:r>
              <a:rPr lang="fr-FR" altLang="fr-FR" sz="1900" b="1"/>
              <a:t>Projet/ </a:t>
            </a:r>
            <a:r>
              <a:rPr lang="fr-FR" altLang="fr-FR" sz="1900" b="1" err="1"/>
              <a:t>generate</a:t>
            </a:r>
            <a:r>
              <a:rPr lang="fr-FR" altLang="fr-FR" sz="1900" b="1"/>
              <a:t> </a:t>
            </a:r>
            <a:r>
              <a:rPr lang="fr-FR" altLang="fr-FR" sz="1900" b="1" err="1"/>
              <a:t>Javadoc</a:t>
            </a:r>
            <a:endParaRPr lang="fr-FR" altLang="fr-FR" sz="1900" b="1"/>
          </a:p>
        </p:txBody>
      </p:sp>
      <p:sp>
        <p:nvSpPr>
          <p:cNvPr id="6" name="Espace réservé du numéro de diapositive 21">
            <a:extLst>
              <a:ext uri="{FF2B5EF4-FFF2-40B4-BE49-F238E27FC236}">
                <a16:creationId xmlns:a16="http://schemas.microsoft.com/office/drawing/2014/main" id="{B57034F8-4C0A-4241-98FF-17A2DE6D66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178</a:t>
            </a:fld>
            <a:endParaRPr lang="fr-FR"/>
          </a:p>
        </p:txBody>
      </p:sp>
      <p:sp>
        <p:nvSpPr>
          <p:cNvPr id="7" name="Espace réservé du pied de page 7">
            <a:extLst>
              <a:ext uri="{FF2B5EF4-FFF2-40B4-BE49-F238E27FC236}">
                <a16:creationId xmlns:a16="http://schemas.microsoft.com/office/drawing/2014/main" id="{5961E246-5986-46BC-A74C-5948477949D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2" name="Rectangle 2">
            <a:extLst>
              <a:ext uri="{FF2B5EF4-FFF2-40B4-BE49-F238E27FC236}">
                <a16:creationId xmlns:a16="http://schemas.microsoft.com/office/drawing/2014/main" id="{95166532-FD84-4F5E-911D-B3E98E174BFA}"/>
              </a:ext>
            </a:extLst>
          </p:cNvPr>
          <p:cNvSpPr>
            <a:spLocks noGrp="1" noChangeArrowheads="1"/>
          </p:cNvSpPr>
          <p:nvPr>
            <p:ph type="title"/>
          </p:nvPr>
        </p:nvSpPr>
        <p:spPr>
          <a:xfrm>
            <a:off x="1968104" y="272654"/>
            <a:ext cx="5844778" cy="434578"/>
          </a:xfrm>
        </p:spPr>
        <p:txBody>
          <a:bodyPr/>
          <a:lstStyle/>
          <a:p>
            <a:pPr eaLnBrk="1" hangingPunct="1"/>
            <a:r>
              <a:rPr lang="fr-FR" altLang="fr-FR"/>
              <a:t>Javadoc : principaux tags</a:t>
            </a:r>
          </a:p>
        </p:txBody>
      </p:sp>
      <p:sp>
        <p:nvSpPr>
          <p:cNvPr id="73733" name="Rectangle 3">
            <a:extLst>
              <a:ext uri="{FF2B5EF4-FFF2-40B4-BE49-F238E27FC236}">
                <a16:creationId xmlns:a16="http://schemas.microsoft.com/office/drawing/2014/main" id="{BEFE0762-6ABF-4C6E-803A-B41E901A9B93}"/>
              </a:ext>
            </a:extLst>
          </p:cNvPr>
          <p:cNvSpPr>
            <a:spLocks noGrp="1" noChangeArrowheads="1"/>
          </p:cNvSpPr>
          <p:nvPr>
            <p:ph type="body" idx="1"/>
          </p:nvPr>
        </p:nvSpPr>
        <p:spPr>
          <a:xfrm>
            <a:off x="323528" y="791766"/>
            <a:ext cx="8280920" cy="3580184"/>
          </a:xfrm>
        </p:spPr>
        <p:txBody>
          <a:bodyPr/>
          <a:lstStyle/>
          <a:p>
            <a:pPr lvl="1" eaLnBrk="1" hangingPunct="1"/>
            <a:r>
              <a:rPr lang="fr-FR" altLang="fr-FR" sz="1800" b="1"/>
              <a:t>@param</a:t>
            </a:r>
            <a:r>
              <a:rPr lang="fr-FR" altLang="fr-FR" sz="1800"/>
              <a:t> : paramètres de la méthode. </a:t>
            </a:r>
            <a:r>
              <a:rPr lang="fr-FR" altLang="fr-FR" sz="1800" b="1"/>
              <a:t>@return</a:t>
            </a:r>
            <a:r>
              <a:rPr lang="fr-FR" altLang="fr-FR" sz="1800"/>
              <a:t> : sert à renseigner l'objet retourné par la méthode.</a:t>
            </a:r>
            <a:br>
              <a:rPr lang="fr-FR" altLang="fr-FR" sz="1800"/>
            </a:br>
            <a:r>
              <a:rPr lang="fr-FR" altLang="fr-FR" sz="1800" b="1"/>
              <a:t>@throws</a:t>
            </a:r>
            <a:r>
              <a:rPr lang="fr-FR" altLang="fr-FR" sz="1800"/>
              <a:t> : indique la présence d'une exception qui sera propagée si elle se lève.</a:t>
            </a:r>
            <a:br>
              <a:rPr lang="fr-FR" altLang="fr-FR" sz="1800"/>
            </a:br>
            <a:r>
              <a:rPr lang="fr-FR" altLang="fr-FR" sz="1800" b="1"/>
              <a:t>@author</a:t>
            </a:r>
            <a:r>
              <a:rPr lang="fr-FR" altLang="fr-FR" sz="1800"/>
              <a:t> et </a:t>
            </a:r>
            <a:r>
              <a:rPr lang="fr-FR" altLang="fr-FR" sz="1800" b="1"/>
              <a:t>@version</a:t>
            </a:r>
            <a:r>
              <a:rPr lang="fr-FR" altLang="fr-FR" sz="1800"/>
              <a:t> : seulement pour les niveaux classes et interface</a:t>
            </a:r>
            <a:br>
              <a:rPr lang="fr-FR" altLang="fr-FR" sz="1800"/>
            </a:br>
            <a:r>
              <a:rPr lang="fr-FR" altLang="fr-FR" sz="1800" b="1"/>
              <a:t>@see</a:t>
            </a:r>
            <a:r>
              <a:rPr lang="fr-FR" altLang="fr-FR" sz="1800"/>
              <a:t> : permet de faire une référence à une autre méthode, classe, etc. </a:t>
            </a:r>
            <a:br>
              <a:rPr lang="fr-FR" altLang="fr-FR" sz="1800"/>
            </a:br>
            <a:r>
              <a:rPr lang="fr-FR" altLang="fr-FR" sz="1800" b="1"/>
              <a:t>@deprecated</a:t>
            </a:r>
            <a:r>
              <a:rPr lang="fr-FR" altLang="fr-FR" sz="1800"/>
              <a:t> : indique qu'une méthode est dépréciée. À combiner avec </a:t>
            </a:r>
            <a:r>
              <a:rPr lang="fr-FR" altLang="fr-FR" sz="1800" err="1"/>
              <a:t>see</a:t>
            </a:r>
            <a:r>
              <a:rPr lang="fr-FR" altLang="fr-FR" sz="1800"/>
              <a:t> pour préciser celle à utiliser</a:t>
            </a:r>
          </a:p>
          <a:p>
            <a:pPr lvl="1" eaLnBrk="1" hangingPunct="1"/>
            <a:endParaRPr lang="fr-FR" altLang="fr-FR" sz="1800"/>
          </a:p>
          <a:p>
            <a:pPr lvl="1" eaLnBrk="1" hangingPunct="1"/>
            <a:r>
              <a:rPr lang="fr-FR" altLang="fr-FR" sz="1800"/>
              <a:t>Voir le </a:t>
            </a:r>
            <a:r>
              <a:rPr lang="fr-FR" altLang="fr-FR" sz="1800">
                <a:hlinkClick r:id="rId3"/>
              </a:rPr>
              <a:t>JDK lui même</a:t>
            </a:r>
            <a:endParaRPr lang="fr-FR" altLang="fr-FR" sz="1800"/>
          </a:p>
          <a:p>
            <a:pPr lvl="1" eaLnBrk="1" hangingPunct="1"/>
            <a:r>
              <a:rPr lang="fr-FR" altLang="fr-FR" sz="1800"/>
              <a:t>/** puis entrée au niveau classe, attribut ou méthode</a:t>
            </a:r>
          </a:p>
        </p:txBody>
      </p:sp>
      <p:sp>
        <p:nvSpPr>
          <p:cNvPr id="6" name="Espace réservé du numéro de diapositive 21">
            <a:extLst>
              <a:ext uri="{FF2B5EF4-FFF2-40B4-BE49-F238E27FC236}">
                <a16:creationId xmlns:a16="http://schemas.microsoft.com/office/drawing/2014/main" id="{07ADD078-8E46-462C-B205-B3239AF0933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179</a:t>
            </a:fld>
            <a:endParaRPr lang="fr-FR"/>
          </a:p>
        </p:txBody>
      </p:sp>
      <p:sp>
        <p:nvSpPr>
          <p:cNvPr id="7" name="Espace réservé du pied de page 7">
            <a:extLst>
              <a:ext uri="{FF2B5EF4-FFF2-40B4-BE49-F238E27FC236}">
                <a16:creationId xmlns:a16="http://schemas.microsoft.com/office/drawing/2014/main" id="{805212D8-161F-4279-A550-D03FCC309C6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5572933E-84CA-456E-87C6-DA73E58EB4C6}"/>
              </a:ext>
            </a:extLst>
          </p:cNvPr>
          <p:cNvSpPr>
            <a:spLocks noGrp="1" noChangeArrowheads="1"/>
          </p:cNvSpPr>
          <p:nvPr>
            <p:ph type="title"/>
          </p:nvPr>
        </p:nvSpPr>
        <p:spPr>
          <a:xfrm>
            <a:off x="1968104" y="272654"/>
            <a:ext cx="5844778" cy="434578"/>
          </a:xfrm>
        </p:spPr>
        <p:txBody>
          <a:bodyPr/>
          <a:lstStyle/>
          <a:p>
            <a:pPr eaLnBrk="1" hangingPunct="1"/>
            <a:r>
              <a:rPr lang="fr-FR" altLang="fr-FR"/>
              <a:t>eXtrem Programming</a:t>
            </a:r>
          </a:p>
        </p:txBody>
      </p:sp>
      <p:sp>
        <p:nvSpPr>
          <p:cNvPr id="6" name="Espace réservé du numéro de diapositive 21">
            <a:extLst>
              <a:ext uri="{FF2B5EF4-FFF2-40B4-BE49-F238E27FC236}">
                <a16:creationId xmlns:a16="http://schemas.microsoft.com/office/drawing/2014/main" id="{B9F7A048-C3B8-4679-B951-29B35836E88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a:t>
            </a:fld>
            <a:endParaRPr lang="fr-FR"/>
          </a:p>
        </p:txBody>
      </p:sp>
      <p:sp>
        <p:nvSpPr>
          <p:cNvPr id="7" name="Espace réservé du pied de page 7">
            <a:extLst>
              <a:ext uri="{FF2B5EF4-FFF2-40B4-BE49-F238E27FC236}">
                <a16:creationId xmlns:a16="http://schemas.microsoft.com/office/drawing/2014/main" id="{7E949945-955B-40D2-8442-F4BBB9102D6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Image 1" descr="Why eXtreme Programming works ? (Lean Software Development part 2) |  Philippe Bourgau's XP Coaching Blog">
            <a:extLst>
              <a:ext uri="{FF2B5EF4-FFF2-40B4-BE49-F238E27FC236}">
                <a16:creationId xmlns:a16="http://schemas.microsoft.com/office/drawing/2014/main" id="{87563317-E1F5-1006-76F4-AD4F35C5357F}"/>
              </a:ext>
            </a:extLst>
          </p:cNvPr>
          <p:cNvPicPr>
            <a:picLocks noChangeAspect="1"/>
          </p:cNvPicPr>
          <p:nvPr/>
        </p:nvPicPr>
        <p:blipFill>
          <a:blip r:embed="rId2"/>
          <a:stretch>
            <a:fillRect/>
          </a:stretch>
        </p:blipFill>
        <p:spPr>
          <a:xfrm>
            <a:off x="882203" y="1003747"/>
            <a:ext cx="4964805" cy="3723604"/>
          </a:xfrm>
          <a:prstGeom prst="rect">
            <a:avLst/>
          </a:prstGeom>
        </p:spPr>
      </p:pic>
    </p:spTree>
  </p:cSld>
  <p:clrMapOvr>
    <a:masterClrMapping/>
  </p:clrMapOvr>
  <p:transition>
    <p:blinds/>
  </p:transition>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B800B8E2-8FF9-4F21-A5F4-E9D9CF339E42}"/>
              </a:ext>
            </a:extLst>
          </p:cNvPr>
          <p:cNvSpPr>
            <a:spLocks noGrp="1" noChangeArrowheads="1"/>
          </p:cNvSpPr>
          <p:nvPr>
            <p:ph type="title"/>
          </p:nvPr>
        </p:nvSpPr>
        <p:spPr>
          <a:xfrm>
            <a:off x="1968104" y="272654"/>
            <a:ext cx="5844778" cy="434578"/>
          </a:xfrm>
        </p:spPr>
        <p:txBody>
          <a:bodyPr/>
          <a:lstStyle/>
          <a:p>
            <a:pPr eaLnBrk="1" hangingPunct="1"/>
            <a:r>
              <a:rPr lang="fr-FR" altLang="fr-FR"/>
              <a:t>TP « 12 erreurs »</a:t>
            </a:r>
          </a:p>
        </p:txBody>
      </p:sp>
      <p:sp>
        <p:nvSpPr>
          <p:cNvPr id="74757" name="Rectangle 3">
            <a:extLst>
              <a:ext uri="{FF2B5EF4-FFF2-40B4-BE49-F238E27FC236}">
                <a16:creationId xmlns:a16="http://schemas.microsoft.com/office/drawing/2014/main" id="{6A78FE80-3E16-4DD3-BB00-502ABE10979C}"/>
              </a:ext>
            </a:extLst>
          </p:cNvPr>
          <p:cNvSpPr>
            <a:spLocks noGrp="1" noChangeArrowheads="1"/>
          </p:cNvSpPr>
          <p:nvPr>
            <p:ph type="body" idx="1"/>
          </p:nvPr>
        </p:nvSpPr>
        <p:spPr>
          <a:xfrm>
            <a:off x="656154" y="1275606"/>
            <a:ext cx="7485782" cy="800100"/>
          </a:xfrm>
        </p:spPr>
        <p:txBody>
          <a:bodyPr/>
          <a:lstStyle/>
          <a:p>
            <a:pPr eaLnBrk="1" hangingPunct="1"/>
            <a:r>
              <a:rPr lang="fr-FR" altLang="fr-FR" sz="1800">
                <a:solidFill>
                  <a:srgbClr val="1C4B9C"/>
                </a:solidFill>
              </a:rPr>
              <a:t>Trouver les douze « erreurs » (non respects de règles) dans le code livré</a:t>
            </a:r>
          </a:p>
        </p:txBody>
      </p:sp>
      <p:sp>
        <p:nvSpPr>
          <p:cNvPr id="6" name="Espace réservé du numéro de diapositive 21">
            <a:extLst>
              <a:ext uri="{FF2B5EF4-FFF2-40B4-BE49-F238E27FC236}">
                <a16:creationId xmlns:a16="http://schemas.microsoft.com/office/drawing/2014/main" id="{99B9E3AB-9EB2-4E05-AF01-687CEE0168C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180</a:t>
            </a:fld>
            <a:endParaRPr lang="fr-FR"/>
          </a:p>
        </p:txBody>
      </p:sp>
      <p:sp>
        <p:nvSpPr>
          <p:cNvPr id="7" name="Espace réservé du pied de page 7">
            <a:extLst>
              <a:ext uri="{FF2B5EF4-FFF2-40B4-BE49-F238E27FC236}">
                <a16:creationId xmlns:a16="http://schemas.microsoft.com/office/drawing/2014/main" id="{E55A3764-A225-43E4-8999-3178D2E11AE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491630"/>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181</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19622"/>
            <a:ext cx="4591454" cy="369332"/>
          </a:xfrm>
          <a:prstGeom prst="rect">
            <a:avLst/>
          </a:prstGeom>
          <a:noFill/>
        </p:spPr>
        <p:txBody>
          <a:bodyPr wrap="square">
            <a:spAutoFit/>
          </a:bodyPr>
          <a:lstStyle/>
          <a:p>
            <a:pPr eaLnBrk="1" hangingPunct="1"/>
            <a:r>
              <a:rPr lang="fr-FR" altLang="fr-FR"/>
              <a:t>Outils pour la Qualimétrie logicielle</a:t>
            </a:r>
          </a:p>
        </p:txBody>
      </p:sp>
      <p:sp>
        <p:nvSpPr>
          <p:cNvPr id="8" name="Rectangle 2">
            <a:extLst>
              <a:ext uri="{FF2B5EF4-FFF2-40B4-BE49-F238E27FC236}">
                <a16:creationId xmlns:a16="http://schemas.microsoft.com/office/drawing/2014/main" id="{2217C12D-B3CB-4447-988B-FC9B9F69F248}"/>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EA0EEF9C-ACDA-4095-9163-84623A85EBDF}"/>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PMD</a:t>
            </a:r>
          </a:p>
          <a:p>
            <a:pPr eaLnBrk="1" hangingPunct="1"/>
            <a:r>
              <a:rPr lang="fr-FR" altLang="fr-FR" sz="1200" err="1"/>
              <a:t>Checkstyle</a:t>
            </a:r>
            <a:endParaRPr lang="fr-FR" altLang="fr-FR" sz="1200"/>
          </a:p>
          <a:p>
            <a:pPr eaLnBrk="1" hangingPunct="1"/>
            <a:r>
              <a:rPr lang="fr-FR" altLang="fr-FR" sz="1200"/>
              <a:t>SONAR</a:t>
            </a:r>
          </a:p>
        </p:txBody>
      </p:sp>
    </p:spTree>
    <p:extLst>
      <p:ext uri="{BB962C8B-B14F-4D97-AF65-F5344CB8AC3E}">
        <p14:creationId xmlns:p14="http://schemas.microsoft.com/office/powerpoint/2010/main" val="927293530"/>
      </p:ext>
    </p:extLst>
  </p:cSld>
  <p:clrMapOvr>
    <a:masterClrMapping/>
  </p:clrMapOvr>
  <p:extLst>
    <p:ext uri="{6950BFC3-D8DA-4A85-94F7-54DA5524770B}">
      <p188:commentRel xmlns:p188="http://schemas.microsoft.com/office/powerpoint/2018/8/main" r:id="rId2"/>
    </p:ext>
  </p:extLst>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8" name="Rectangle 2">
            <a:extLst>
              <a:ext uri="{FF2B5EF4-FFF2-40B4-BE49-F238E27FC236}">
                <a16:creationId xmlns:a16="http://schemas.microsoft.com/office/drawing/2014/main" id="{A03E02B9-2F4B-44C5-BA78-02891188C761}"/>
              </a:ext>
            </a:extLst>
          </p:cNvPr>
          <p:cNvSpPr>
            <a:spLocks noGrp="1" noChangeArrowheads="1"/>
          </p:cNvSpPr>
          <p:nvPr>
            <p:ph type="title"/>
          </p:nvPr>
        </p:nvSpPr>
        <p:spPr>
          <a:xfrm>
            <a:off x="1968104" y="272654"/>
            <a:ext cx="5844778" cy="434578"/>
          </a:xfrm>
        </p:spPr>
        <p:txBody>
          <a:bodyPr/>
          <a:lstStyle/>
          <a:p>
            <a:pPr eaLnBrk="1" hangingPunct="1"/>
            <a:r>
              <a:rPr lang="fr-FR" altLang="fr-FR"/>
              <a:t>Introduction</a:t>
            </a:r>
          </a:p>
        </p:txBody>
      </p:sp>
      <p:sp>
        <p:nvSpPr>
          <p:cNvPr id="144389" name="Rectangle 3">
            <a:extLst>
              <a:ext uri="{FF2B5EF4-FFF2-40B4-BE49-F238E27FC236}">
                <a16:creationId xmlns:a16="http://schemas.microsoft.com/office/drawing/2014/main" id="{0DA213A1-D1AC-4A15-80E1-CA3913DDD0DA}"/>
              </a:ext>
            </a:extLst>
          </p:cNvPr>
          <p:cNvSpPr>
            <a:spLocks noGrp="1" noChangeArrowheads="1"/>
          </p:cNvSpPr>
          <p:nvPr>
            <p:ph type="body" idx="1"/>
          </p:nvPr>
        </p:nvSpPr>
        <p:spPr>
          <a:xfrm>
            <a:off x="323528" y="771550"/>
            <a:ext cx="6768752" cy="3888432"/>
          </a:xfrm>
        </p:spPr>
        <p:txBody>
          <a:bodyPr/>
          <a:lstStyle/>
          <a:p>
            <a:pPr eaLnBrk="1" hangingPunct="1"/>
            <a:r>
              <a:rPr lang="fr-FR" altLang="fr-FR" sz="1800"/>
              <a:t>Analyse d’un logiciel : quantitative et qualitative</a:t>
            </a:r>
          </a:p>
          <a:p>
            <a:pPr marL="361950" lvl="1" indent="-184150"/>
            <a:r>
              <a:rPr lang="fr-FR" altLang="fr-FR" sz="1800"/>
              <a:t>Revue de code </a:t>
            </a:r>
            <a:r>
              <a:rPr lang="fr-FR" altLang="fr-FR" sz="1800">
                <a:sym typeface="Wingdings" panose="05000000000000000000" pitchFamily="2" charset="2"/>
              </a:rPr>
              <a:t> couteux</a:t>
            </a:r>
          </a:p>
          <a:p>
            <a:pPr marL="361950" lvl="1" indent="-184150"/>
            <a:r>
              <a:rPr lang="fr-FR" altLang="fr-FR" sz="1800">
                <a:sym typeface="Wingdings" panose="05000000000000000000" pitchFamily="2" charset="2"/>
              </a:rPr>
              <a:t>De nombreux outils</a:t>
            </a:r>
          </a:p>
          <a:p>
            <a:pPr marL="541950" lvl="2" indent="-184150"/>
            <a:r>
              <a:rPr lang="fr-FR" altLang="fr-FR" sz="1700">
                <a:sym typeface="Wingdings" panose="05000000000000000000" pitchFamily="2" charset="2"/>
              </a:rPr>
              <a:t>autonomes</a:t>
            </a:r>
          </a:p>
          <a:p>
            <a:pPr marL="541950" lvl="2" indent="-184150"/>
            <a:r>
              <a:rPr lang="fr-FR" altLang="fr-FR" sz="1700">
                <a:sym typeface="Wingdings" panose="05000000000000000000" pitchFamily="2" charset="2"/>
              </a:rPr>
              <a:t>Intégrés à Eclipse</a:t>
            </a:r>
          </a:p>
          <a:p>
            <a:pPr marL="541950" lvl="2" indent="-184150"/>
            <a:r>
              <a:rPr lang="fr-FR" altLang="fr-FR" sz="1700">
                <a:sym typeface="Wingdings" panose="05000000000000000000" pitchFamily="2" charset="2"/>
              </a:rPr>
              <a:t>Sur une PIC</a:t>
            </a:r>
          </a:p>
          <a:p>
            <a:pPr marL="541950" lvl="2" indent="-184150"/>
            <a:endParaRPr lang="fr-FR" altLang="fr-FR" sz="1700">
              <a:sym typeface="Wingdings" panose="05000000000000000000" pitchFamily="2" charset="2"/>
            </a:endParaRPr>
          </a:p>
          <a:p>
            <a:pPr eaLnBrk="1" hangingPunct="1"/>
            <a:r>
              <a:rPr lang="fr-FR" altLang="fr-FR" sz="1800">
                <a:sym typeface="Wingdings" panose="05000000000000000000" pitchFamily="2" charset="2"/>
              </a:rPr>
              <a:t>PMD, </a:t>
            </a:r>
            <a:r>
              <a:rPr lang="fr-FR" altLang="fr-FR" sz="1800" err="1">
                <a:sym typeface="Wingdings" panose="05000000000000000000" pitchFamily="2" charset="2"/>
              </a:rPr>
              <a:t>checkstyle</a:t>
            </a:r>
            <a:r>
              <a:rPr lang="fr-FR" altLang="fr-FR" sz="1800">
                <a:sym typeface="Wingdings" panose="05000000000000000000" pitchFamily="2" charset="2"/>
              </a:rPr>
              <a:t>, </a:t>
            </a:r>
            <a:r>
              <a:rPr lang="fr-FR" altLang="fr-FR" sz="1800" err="1">
                <a:sym typeface="Wingdings" panose="05000000000000000000" pitchFamily="2" charset="2"/>
              </a:rPr>
              <a:t>findbug</a:t>
            </a:r>
            <a:endParaRPr lang="fr-FR" altLang="fr-FR" sz="1800">
              <a:sym typeface="Wingdings" panose="05000000000000000000" pitchFamily="2" charset="2"/>
            </a:endParaRPr>
          </a:p>
          <a:p>
            <a:pPr eaLnBrk="1" hangingPunct="1"/>
            <a:r>
              <a:rPr lang="fr-FR" altLang="fr-FR" sz="1800">
                <a:sym typeface="Wingdings" panose="05000000000000000000" pitchFamily="2" charset="2"/>
              </a:rPr>
              <a:t>Et sonar qui donne une vue complète</a:t>
            </a:r>
          </a:p>
          <a:p>
            <a:pPr eaLnBrk="1" hangingPunct="1"/>
            <a:r>
              <a:rPr lang="fr-FR" altLang="fr-FR" sz="1800">
                <a:sym typeface="Wingdings" panose="05000000000000000000" pitchFamily="2" charset="2"/>
              </a:rPr>
              <a:t>Beaucoup s’appuient sur MAVEN</a:t>
            </a:r>
          </a:p>
          <a:p>
            <a:pPr eaLnBrk="1" hangingPunct="1"/>
            <a:r>
              <a:rPr lang="fr-FR" altLang="fr-FR" sz="1800">
                <a:sym typeface="Wingdings" panose="05000000000000000000" pitchFamily="2" charset="2"/>
              </a:rPr>
              <a:t>Il faut qu’ils soient partagés</a:t>
            </a:r>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9EB6E2-80F4-413D-AE2F-74C75D93F6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182</a:t>
            </a:fld>
            <a:endParaRPr lang="fr-FR"/>
          </a:p>
        </p:txBody>
      </p:sp>
      <p:sp>
        <p:nvSpPr>
          <p:cNvPr id="5" name="Espace réservé du pied de page 7">
            <a:extLst>
              <a:ext uri="{FF2B5EF4-FFF2-40B4-BE49-F238E27FC236}">
                <a16:creationId xmlns:a16="http://schemas.microsoft.com/office/drawing/2014/main" id="{3089F7EA-6B41-4A98-A4A7-0A56BB32E80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2" name="Rectangle 2">
            <a:extLst>
              <a:ext uri="{FF2B5EF4-FFF2-40B4-BE49-F238E27FC236}">
                <a16:creationId xmlns:a16="http://schemas.microsoft.com/office/drawing/2014/main" id="{AA390EBD-99E6-4F84-9C73-3F743B364E0D}"/>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5413" name="Rectangle 3">
            <a:extLst>
              <a:ext uri="{FF2B5EF4-FFF2-40B4-BE49-F238E27FC236}">
                <a16:creationId xmlns:a16="http://schemas.microsoft.com/office/drawing/2014/main" id="{4B823511-6EFD-43C9-B5C6-F34D67F3EAD4}"/>
              </a:ext>
            </a:extLst>
          </p:cNvPr>
          <p:cNvSpPr>
            <a:spLocks noGrp="1" noChangeArrowheads="1"/>
          </p:cNvSpPr>
          <p:nvPr>
            <p:ph type="body" idx="1"/>
          </p:nvPr>
        </p:nvSpPr>
        <p:spPr>
          <a:xfrm>
            <a:off x="395536" y="787598"/>
            <a:ext cx="5829300" cy="3568303"/>
          </a:xfrm>
        </p:spPr>
        <p:txBody>
          <a:bodyPr/>
          <a:lstStyle/>
          <a:p>
            <a:pPr eaLnBrk="1" hangingPunct="1"/>
            <a:r>
              <a:rPr lang="fr-FR" altLang="fr-FR" sz="1800"/>
              <a:t>Outils  d’analyse statique de code</a:t>
            </a:r>
          </a:p>
          <a:p>
            <a:pPr marL="361950" lvl="1" indent="-184150"/>
            <a:r>
              <a:rPr lang="fr-FR" altLang="fr-FR" sz="1800"/>
              <a:t>Code suspect,</a:t>
            </a:r>
          </a:p>
          <a:p>
            <a:pPr marL="361950" lvl="1" indent="-184150"/>
            <a:r>
              <a:rPr lang="fr-FR" altLang="fr-FR" sz="1800"/>
              <a:t>Le non respect de certaines bonnes pratiques,</a:t>
            </a:r>
          </a:p>
          <a:p>
            <a:pPr marL="361950" lvl="1" indent="-184150"/>
            <a:r>
              <a:rPr lang="fr-FR" altLang="fr-FR" sz="1800"/>
              <a:t>De certaines conventions</a:t>
            </a:r>
          </a:p>
          <a:p>
            <a:pPr marL="361950" lvl="1" indent="-184150"/>
            <a:endParaRPr lang="fr-FR" altLang="fr-FR" sz="1800"/>
          </a:p>
          <a:p>
            <a:pPr eaLnBrk="1" hangingPunct="1"/>
            <a:r>
              <a:rPr lang="fr-FR" altLang="fr-FR" sz="1800"/>
              <a:t>PMD est un outil d’analyse statique de code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4FB2BAE-BE25-4CB2-9228-EB9F083A70C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183</a:t>
            </a:fld>
            <a:endParaRPr lang="fr-FR"/>
          </a:p>
        </p:txBody>
      </p:sp>
      <p:sp>
        <p:nvSpPr>
          <p:cNvPr id="5" name="Espace réservé du pied de page 7">
            <a:extLst>
              <a:ext uri="{FF2B5EF4-FFF2-40B4-BE49-F238E27FC236}">
                <a16:creationId xmlns:a16="http://schemas.microsoft.com/office/drawing/2014/main" id="{3F46B265-5D19-4B11-85FB-A5F853011F6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EB8AE8C2-2BD1-4B42-9181-57C3743238F0}"/>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6437" name="Rectangle 3">
            <a:extLst>
              <a:ext uri="{FF2B5EF4-FFF2-40B4-BE49-F238E27FC236}">
                <a16:creationId xmlns:a16="http://schemas.microsoft.com/office/drawing/2014/main" id="{0B981DAA-5965-4D97-B458-B101BFC2ECA1}"/>
              </a:ext>
            </a:extLst>
          </p:cNvPr>
          <p:cNvSpPr>
            <a:spLocks noGrp="1" noChangeArrowheads="1"/>
          </p:cNvSpPr>
          <p:nvPr>
            <p:ph type="body" idx="1"/>
          </p:nvPr>
        </p:nvSpPr>
        <p:spPr>
          <a:xfrm>
            <a:off x="395536" y="707232"/>
            <a:ext cx="5829300" cy="3476625"/>
          </a:xfrm>
        </p:spPr>
        <p:txBody>
          <a:bodyPr/>
          <a:lstStyle/>
          <a:p>
            <a:pPr eaLnBrk="1" hangingPunct="1"/>
            <a:r>
              <a:rPr lang="fr-FR" altLang="fr-FR" sz="1800"/>
              <a:t>PMD détecte</a:t>
            </a:r>
          </a:p>
          <a:p>
            <a:pPr marL="361950" lvl="1" indent="-184150"/>
            <a:r>
              <a:rPr lang="fr-FR" altLang="fr-FR" sz="1800"/>
              <a:t>Bugs possibles,</a:t>
            </a:r>
          </a:p>
          <a:p>
            <a:pPr marL="361950" lvl="1" indent="-184150"/>
            <a:r>
              <a:rPr lang="fr-FR" altLang="fr-FR" sz="1800"/>
              <a:t>Code mort,</a:t>
            </a:r>
          </a:p>
          <a:p>
            <a:pPr marL="361950" lvl="1" indent="-184150"/>
            <a:r>
              <a:rPr lang="fr-FR" altLang="fr-FR" sz="1800"/>
              <a:t>Code non optimal,</a:t>
            </a:r>
          </a:p>
          <a:p>
            <a:pPr marL="361950" lvl="1" indent="-184150"/>
            <a:r>
              <a:rPr lang="fr-FR" altLang="fr-FR" sz="1800"/>
              <a:t>Expressions trop compliquées,</a:t>
            </a:r>
          </a:p>
          <a:p>
            <a:pPr marL="361950" lvl="1" indent="-184150"/>
            <a:r>
              <a:rPr lang="fr-FR" altLang="fr-FR" sz="1800"/>
              <a:t>Problèmes de sécurité,</a:t>
            </a:r>
          </a:p>
          <a:p>
            <a:pPr marL="361950" lvl="1" indent="-184150"/>
            <a:r>
              <a:rPr lang="fr-FR" altLang="fr-FR" sz="1800"/>
              <a:t>Problèmes de couplage entre objet/package,</a:t>
            </a:r>
          </a:p>
          <a:p>
            <a:pPr marL="361950" lvl="1" indent="-184150"/>
            <a:r>
              <a:rPr lang="en-US" altLang="fr-FR" sz="1800"/>
              <a:t>Blocs try/catch/finally, if/else vides</a:t>
            </a:r>
            <a:endParaRPr lang="fr-FR" altLang="fr-FR" sz="1800"/>
          </a:p>
        </p:txBody>
      </p:sp>
      <p:sp>
        <p:nvSpPr>
          <p:cNvPr id="4" name="Espace réservé du numéro de diapositive 21">
            <a:extLst>
              <a:ext uri="{FF2B5EF4-FFF2-40B4-BE49-F238E27FC236}">
                <a16:creationId xmlns:a16="http://schemas.microsoft.com/office/drawing/2014/main" id="{8B47032D-3B19-439D-8D63-4B52AC9DBBF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184</a:t>
            </a:fld>
            <a:endParaRPr lang="fr-FR"/>
          </a:p>
        </p:txBody>
      </p:sp>
      <p:sp>
        <p:nvSpPr>
          <p:cNvPr id="5" name="Espace réservé du pied de page 7">
            <a:extLst>
              <a:ext uri="{FF2B5EF4-FFF2-40B4-BE49-F238E27FC236}">
                <a16:creationId xmlns:a16="http://schemas.microsoft.com/office/drawing/2014/main" id="{04D42CBD-A52D-406F-AF1C-20EC68C5E1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60" name="Rectangle 2">
            <a:extLst>
              <a:ext uri="{FF2B5EF4-FFF2-40B4-BE49-F238E27FC236}">
                <a16:creationId xmlns:a16="http://schemas.microsoft.com/office/drawing/2014/main" id="{5687194E-4635-4BA4-BD60-0CA52752DF1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7461" name="Rectangle 3">
            <a:extLst>
              <a:ext uri="{FF2B5EF4-FFF2-40B4-BE49-F238E27FC236}">
                <a16:creationId xmlns:a16="http://schemas.microsoft.com/office/drawing/2014/main" id="{9CE3CC57-E9C4-452C-9F3E-456726B3F3E9}"/>
              </a:ext>
            </a:extLst>
          </p:cNvPr>
          <p:cNvSpPr>
            <a:spLocks noGrp="1" noChangeArrowheads="1"/>
          </p:cNvSpPr>
          <p:nvPr>
            <p:ph type="body" idx="1"/>
          </p:nvPr>
        </p:nvSpPr>
        <p:spPr>
          <a:xfrm>
            <a:off x="395536" y="771550"/>
            <a:ext cx="5829300" cy="3467100"/>
          </a:xfrm>
        </p:spPr>
        <p:txBody>
          <a:bodyPr/>
          <a:lstStyle/>
          <a:p>
            <a:pPr eaLnBrk="1" hangingPunct="1"/>
            <a:r>
              <a:rPr lang="fr-FR" altLang="fr-FR" sz="1800"/>
              <a:t>PMD détecte également</a:t>
            </a:r>
          </a:p>
          <a:p>
            <a:pPr marL="361950" lvl="1" indent="-184150"/>
            <a:r>
              <a:rPr lang="fr-FR" altLang="fr-FR" sz="1800"/>
              <a:t>Variables locales, paramètres et méthodes privées jamais utilisées</a:t>
            </a:r>
          </a:p>
          <a:p>
            <a:pPr marL="361950" lvl="1" indent="-184150"/>
            <a:r>
              <a:rPr lang="fr-FR" altLang="fr-FR" sz="1800"/>
              <a:t>mauvaises utilisation de String/</a:t>
            </a:r>
            <a:r>
              <a:rPr lang="fr-FR" altLang="fr-FR" sz="1800" err="1"/>
              <a:t>StringBuffer</a:t>
            </a:r>
            <a:endParaRPr lang="fr-FR" altLang="fr-FR" sz="1800"/>
          </a:p>
          <a:p>
            <a:pPr marL="361950" lvl="1" indent="-184150"/>
            <a:r>
              <a:rPr lang="fr-FR" altLang="fr-FR" sz="1800"/>
              <a:t>Méthodes avec complexité cyclomatique trop grande</a:t>
            </a:r>
          </a:p>
          <a:p>
            <a:pPr marL="361950" lvl="1" indent="-184150"/>
            <a:r>
              <a:rPr lang="fr-FR" altLang="fr-FR" sz="1800"/>
              <a:t>Code dupliqué</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F63A4B7-AB26-4460-A31C-54DF81C13A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185</a:t>
            </a:fld>
            <a:endParaRPr lang="fr-FR"/>
          </a:p>
        </p:txBody>
      </p:sp>
      <p:sp>
        <p:nvSpPr>
          <p:cNvPr id="5" name="Espace réservé du pied de page 7">
            <a:extLst>
              <a:ext uri="{FF2B5EF4-FFF2-40B4-BE49-F238E27FC236}">
                <a16:creationId xmlns:a16="http://schemas.microsoft.com/office/drawing/2014/main" id="{8C4803D2-05D6-447D-A94A-3A7F501C380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CBB9E5B1-FD63-4F80-B640-BA5FAC132BD8}"/>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8485" name="Rectangle 3">
            <a:extLst>
              <a:ext uri="{FF2B5EF4-FFF2-40B4-BE49-F238E27FC236}">
                <a16:creationId xmlns:a16="http://schemas.microsoft.com/office/drawing/2014/main" id="{CDA55FCC-3CA2-4DB7-B178-244B4C1A8111}"/>
              </a:ext>
            </a:extLst>
          </p:cNvPr>
          <p:cNvSpPr>
            <a:spLocks noGrp="1" noChangeArrowheads="1"/>
          </p:cNvSpPr>
          <p:nvPr>
            <p:ph type="body" idx="1"/>
          </p:nvPr>
        </p:nvSpPr>
        <p:spPr>
          <a:xfrm>
            <a:off x="1871663" y="789385"/>
            <a:ext cx="5829300" cy="810815"/>
          </a:xfrm>
        </p:spPr>
        <p:txBody>
          <a:bodyPr/>
          <a:lstStyle/>
          <a:p>
            <a:pPr eaLnBrk="1" hangingPunct="1"/>
            <a:r>
              <a:rPr lang="fr-FR" altLang="fr-FR"/>
              <a:t>PMD s’installe comme tout plugin d’Eclipse</a:t>
            </a:r>
          </a:p>
          <a:p>
            <a:pPr lvl="1" eaLnBrk="1" hangingPunct="1"/>
            <a:endParaRPr lang="fr-FR" altLang="fr-FR"/>
          </a:p>
          <a:p>
            <a:pPr lvl="1" eaLnBrk="1" hangingPunct="1"/>
            <a:endParaRPr lang="fr-FR" altLang="fr-FR"/>
          </a:p>
          <a:p>
            <a:pPr eaLnBrk="1" hangingPunct="1">
              <a:buFont typeface="Wingdings" panose="05000000000000000000" pitchFamily="2" charset="2"/>
              <a:buNone/>
            </a:pPr>
            <a:endParaRPr lang="fr-FR" altLang="fr-FR"/>
          </a:p>
        </p:txBody>
      </p:sp>
      <p:pic>
        <p:nvPicPr>
          <p:cNvPr id="148486" name="Picture 2">
            <a:extLst>
              <a:ext uri="{FF2B5EF4-FFF2-40B4-BE49-F238E27FC236}">
                <a16:creationId xmlns:a16="http://schemas.microsoft.com/office/drawing/2014/main" id="{D3575A73-8231-4173-9245-B1A3FA622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059582"/>
            <a:ext cx="376356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numéro de diapositive 21">
            <a:extLst>
              <a:ext uri="{FF2B5EF4-FFF2-40B4-BE49-F238E27FC236}">
                <a16:creationId xmlns:a16="http://schemas.microsoft.com/office/drawing/2014/main" id="{E88852E2-0955-4DE0-953A-A2E3F41A2A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186</a:t>
            </a:fld>
            <a:endParaRPr lang="fr-FR"/>
          </a:p>
        </p:txBody>
      </p:sp>
      <p:sp>
        <p:nvSpPr>
          <p:cNvPr id="6" name="Espace réservé du pied de page 7">
            <a:extLst>
              <a:ext uri="{FF2B5EF4-FFF2-40B4-BE49-F238E27FC236}">
                <a16:creationId xmlns:a16="http://schemas.microsoft.com/office/drawing/2014/main" id="{6E857FCC-3075-44CF-B6FB-47821D3AEF2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8" name="Rectangle 2">
            <a:extLst>
              <a:ext uri="{FF2B5EF4-FFF2-40B4-BE49-F238E27FC236}">
                <a16:creationId xmlns:a16="http://schemas.microsoft.com/office/drawing/2014/main" id="{29598EB0-6940-4C7F-9D83-C00536947EC3}"/>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49509" name="Rectangle 3">
            <a:extLst>
              <a:ext uri="{FF2B5EF4-FFF2-40B4-BE49-F238E27FC236}">
                <a16:creationId xmlns:a16="http://schemas.microsoft.com/office/drawing/2014/main" id="{D61369C9-37CF-4003-ACB4-E41E389E2547}"/>
              </a:ext>
            </a:extLst>
          </p:cNvPr>
          <p:cNvSpPr>
            <a:spLocks noGrp="1" noChangeArrowheads="1"/>
          </p:cNvSpPr>
          <p:nvPr>
            <p:ph type="body" idx="1"/>
          </p:nvPr>
        </p:nvSpPr>
        <p:spPr>
          <a:xfrm>
            <a:off x="323528" y="713238"/>
            <a:ext cx="5829300" cy="3438549"/>
          </a:xfrm>
        </p:spPr>
        <p:txBody>
          <a:bodyPr/>
          <a:lstStyle/>
          <a:p>
            <a:pPr eaLnBrk="1" hangingPunct="1"/>
            <a:r>
              <a:rPr lang="fr-FR" altLang="fr-FR" sz="1800"/>
              <a:t>Le clic droit quand positionné sur </a:t>
            </a:r>
            <a:r>
              <a:rPr lang="fr-FR" altLang="fr-FR" sz="1800" b="1"/>
              <a:t>une classe ou un package</a:t>
            </a:r>
            <a:r>
              <a:rPr lang="fr-FR" altLang="fr-FR" sz="1800"/>
              <a:t> -&gt;un menu PMD</a:t>
            </a:r>
          </a:p>
          <a:p>
            <a:pPr eaLnBrk="1" hangingPunct="1"/>
            <a:endParaRPr lang="fr-FR" altLang="fr-FR" sz="1800"/>
          </a:p>
          <a:p>
            <a:pPr eaLnBrk="1" hangingPunct="1"/>
            <a:r>
              <a:rPr lang="fr-FR" altLang="fr-FR" sz="1800"/>
              <a:t>Préférences d’Eclipse : les règles</a:t>
            </a:r>
          </a:p>
          <a:p>
            <a:pPr marL="361950" lvl="1" indent="-184150"/>
            <a:r>
              <a:rPr lang="fr-FR" altLang="fr-FR" sz="1800"/>
              <a:t>Par famille (Basic </a:t>
            </a:r>
            <a:r>
              <a:rPr lang="fr-FR" altLang="fr-FR" sz="1800" err="1"/>
              <a:t>rules</a:t>
            </a:r>
            <a:r>
              <a:rPr lang="fr-FR" altLang="fr-FR" sz="1800"/>
              <a:t>, </a:t>
            </a:r>
            <a:r>
              <a:rPr lang="fr-FR" altLang="fr-FR" sz="1800" err="1"/>
              <a:t>braces</a:t>
            </a:r>
            <a:r>
              <a:rPr lang="fr-FR" altLang="fr-FR" sz="1800"/>
              <a:t> </a:t>
            </a:r>
            <a:r>
              <a:rPr lang="fr-FR" altLang="fr-FR" sz="1800" err="1"/>
              <a:t>rules</a:t>
            </a:r>
            <a:r>
              <a:rPr lang="fr-FR" altLang="fr-FR" sz="1800"/>
              <a:t>,..)</a:t>
            </a:r>
          </a:p>
          <a:p>
            <a:pPr marL="361950" lvl="1" indent="-184150"/>
            <a:r>
              <a:rPr lang="fr-FR" altLang="fr-FR" sz="1800"/>
              <a:t>On peut consulter, modifier, </a:t>
            </a:r>
            <a:r>
              <a:rPr lang="fr-FR" altLang="fr-FR" sz="1800" err="1"/>
              <a:t>chnager</a:t>
            </a:r>
            <a:r>
              <a:rPr lang="fr-FR" altLang="fr-FR" sz="1800"/>
              <a:t> la criticité</a:t>
            </a:r>
          </a:p>
          <a:p>
            <a:pPr eaLnBrk="1" hangingPunct="1"/>
            <a:r>
              <a:rPr lang="fr-FR" altLang="fr-FR" sz="1800"/>
              <a:t>Au niveau projet (clic droit/propriété), on peut désactiver certaines règles</a:t>
            </a:r>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142FA60-20AA-4AEE-891A-8E79CBC5860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187</a:t>
            </a:fld>
            <a:endParaRPr lang="fr-FR"/>
          </a:p>
        </p:txBody>
      </p:sp>
      <p:sp>
        <p:nvSpPr>
          <p:cNvPr id="5" name="Espace réservé du pied de page 7">
            <a:extLst>
              <a:ext uri="{FF2B5EF4-FFF2-40B4-BE49-F238E27FC236}">
                <a16:creationId xmlns:a16="http://schemas.microsoft.com/office/drawing/2014/main" id="{F3C12A0B-4B00-42B8-B6BC-D38C2504700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2" name="Rectangle 2">
            <a:extLst>
              <a:ext uri="{FF2B5EF4-FFF2-40B4-BE49-F238E27FC236}">
                <a16:creationId xmlns:a16="http://schemas.microsoft.com/office/drawing/2014/main" id="{3FDAD224-6E5B-4C65-80FA-E9242293E05E}"/>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0533" name="Rectangle 3">
            <a:extLst>
              <a:ext uri="{FF2B5EF4-FFF2-40B4-BE49-F238E27FC236}">
                <a16:creationId xmlns:a16="http://schemas.microsoft.com/office/drawing/2014/main" id="{D7D75131-7D70-477D-AC04-8BC210466B37}"/>
              </a:ext>
            </a:extLst>
          </p:cNvPr>
          <p:cNvSpPr>
            <a:spLocks noGrp="1" noChangeArrowheads="1"/>
          </p:cNvSpPr>
          <p:nvPr>
            <p:ph type="body" idx="1"/>
          </p:nvPr>
        </p:nvSpPr>
        <p:spPr>
          <a:xfrm>
            <a:off x="323528" y="707232"/>
            <a:ext cx="7848872" cy="3816000"/>
          </a:xfrm>
        </p:spPr>
        <p:txBody>
          <a:bodyPr/>
          <a:lstStyle/>
          <a:p>
            <a:pPr eaLnBrk="1" hangingPunct="1"/>
            <a:r>
              <a:rPr lang="fr-FR" altLang="fr-FR" sz="1800"/>
              <a:t>Comment s’en sert on ?</a:t>
            </a:r>
          </a:p>
          <a:p>
            <a:pPr lvl="1" eaLnBrk="1" hangingPunct="1"/>
            <a:r>
              <a:rPr lang="fr-FR" altLang="fr-FR" sz="1800"/>
              <a:t>Vérifier le code avec PMD</a:t>
            </a:r>
          </a:p>
          <a:p>
            <a:pPr marL="361950" lvl="1" indent="-184150"/>
            <a:r>
              <a:rPr lang="fr-FR" altLang="fr-FR" sz="1800"/>
              <a:t>Une classe</a:t>
            </a:r>
          </a:p>
          <a:p>
            <a:pPr marL="361950" lvl="1" indent="-184150"/>
            <a:r>
              <a:rPr lang="fr-FR" altLang="fr-FR" sz="1800"/>
              <a:t>Un package</a:t>
            </a:r>
          </a:p>
          <a:p>
            <a:pPr marL="361950" lvl="1" indent="-184150"/>
            <a:r>
              <a:rPr lang="fr-FR" altLang="fr-FR" sz="1800"/>
              <a:t>Un projet</a:t>
            </a:r>
          </a:p>
          <a:p>
            <a:pPr lvl="1" eaLnBrk="1" hangingPunct="1"/>
            <a:r>
              <a:rPr lang="fr-FR" altLang="fr-FR" sz="1800"/>
              <a:t>Inspection du résultat : 4 possibilités</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a:p>
            <a:pPr marL="541950" lvl="2" indent="-184150"/>
            <a:r>
              <a:rPr lang="fr-FR" altLang="fr-FR" sz="1700"/>
              <a:t>Fenêtre PMD </a:t>
            </a:r>
            <a:r>
              <a:rPr lang="fr-FR" altLang="fr-FR" sz="1700">
                <a:sym typeface="Wingdings" panose="05000000000000000000" pitchFamily="2" charset="2"/>
              </a:rPr>
              <a:t> </a:t>
            </a:r>
            <a:r>
              <a:rPr lang="fr-FR" altLang="fr-FR" sz="1700"/>
              <a:t>tous les cas repérés</a:t>
            </a:r>
          </a:p>
          <a:p>
            <a:pPr marL="541950" lvl="2" indent="-184150"/>
            <a:r>
              <a:rPr lang="fr-FR" altLang="fr-FR" sz="1700"/>
              <a:t>Vue synthèse des alertes </a:t>
            </a:r>
            <a:r>
              <a:rPr lang="fr-FR" altLang="fr-FR" sz="1700">
                <a:sym typeface="Wingdings" panose="05000000000000000000" pitchFamily="2" charset="2"/>
              </a:rPr>
              <a:t></a:t>
            </a:r>
            <a:r>
              <a:rPr lang="fr-FR" altLang="fr-FR" sz="1700"/>
              <a:t> le nombre  d’alertes</a:t>
            </a:r>
          </a:p>
          <a:p>
            <a:pPr marL="541950" lvl="2" indent="-184150"/>
            <a:r>
              <a:rPr lang="fr-FR" altLang="fr-FR" sz="1700"/>
              <a:t>Génération des rapports (moins pratique </a:t>
            </a:r>
            <a:r>
              <a:rPr lang="fr-FR" altLang="fr-FR" sz="1700">
                <a:sym typeface="Wingdings" panose="05000000000000000000" pitchFamily="2" charset="2"/>
              </a:rPr>
              <a:t> pour chef de projet)</a:t>
            </a:r>
            <a:endParaRPr lang="fr-FR" altLang="fr-FR" sz="1700"/>
          </a:p>
          <a:p>
            <a:pPr lvl="1"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06992ED9-EC55-4793-928C-5632D2CCAC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188</a:t>
            </a:fld>
            <a:endParaRPr lang="fr-FR"/>
          </a:p>
        </p:txBody>
      </p:sp>
      <p:sp>
        <p:nvSpPr>
          <p:cNvPr id="5" name="Espace réservé du pied de page 7">
            <a:extLst>
              <a:ext uri="{FF2B5EF4-FFF2-40B4-BE49-F238E27FC236}">
                <a16:creationId xmlns:a16="http://schemas.microsoft.com/office/drawing/2014/main" id="{F475FD19-A229-4CA7-BC0C-2635A7D2AF1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A7F28FDB-24CA-4EEB-B17B-947B5A02695F}"/>
              </a:ext>
            </a:extLst>
          </p:cNvPr>
          <p:cNvSpPr>
            <a:spLocks noGrp="1" noChangeArrowheads="1"/>
          </p:cNvSpPr>
          <p:nvPr>
            <p:ph type="title"/>
          </p:nvPr>
        </p:nvSpPr>
        <p:spPr>
          <a:xfrm>
            <a:off x="1968104" y="272654"/>
            <a:ext cx="5844778" cy="434578"/>
          </a:xfrm>
        </p:spPr>
        <p:txBody>
          <a:bodyPr/>
          <a:lstStyle/>
          <a:p>
            <a:pPr eaLnBrk="1" hangingPunct="1"/>
            <a:r>
              <a:rPr lang="fr-FR" altLang="fr-FR"/>
              <a:t>PMD</a:t>
            </a:r>
          </a:p>
        </p:txBody>
      </p:sp>
      <p:sp>
        <p:nvSpPr>
          <p:cNvPr id="151557" name="Rectangle 3">
            <a:extLst>
              <a:ext uri="{FF2B5EF4-FFF2-40B4-BE49-F238E27FC236}">
                <a16:creationId xmlns:a16="http://schemas.microsoft.com/office/drawing/2014/main" id="{B1F3E533-C112-41DB-83FA-DED2E67042A5}"/>
              </a:ext>
            </a:extLst>
          </p:cNvPr>
          <p:cNvSpPr>
            <a:spLocks noGrp="1" noChangeArrowheads="1"/>
          </p:cNvSpPr>
          <p:nvPr>
            <p:ph type="body" idx="1"/>
          </p:nvPr>
        </p:nvSpPr>
        <p:spPr>
          <a:xfrm>
            <a:off x="395536" y="843558"/>
            <a:ext cx="5829300" cy="2959894"/>
          </a:xfrm>
        </p:spPr>
        <p:txBody>
          <a:bodyPr/>
          <a:lstStyle/>
          <a:p>
            <a:pPr eaLnBrk="1" hangingPunct="1"/>
            <a:r>
              <a:rPr lang="fr-FR" altLang="fr-FR" sz="1800"/>
              <a:t>Cas particulier de la </a:t>
            </a:r>
            <a:r>
              <a:rPr lang="fr-FR" altLang="fr-FR" sz="1800" b="1"/>
              <a:t>duplication</a:t>
            </a:r>
            <a:r>
              <a:rPr lang="fr-FR" altLang="fr-FR" sz="1800"/>
              <a:t> de code</a:t>
            </a:r>
          </a:p>
          <a:p>
            <a:pPr marL="361950" lvl="1" indent="-184150"/>
            <a:r>
              <a:rPr lang="fr-FR" altLang="fr-FR" sz="1800"/>
              <a:t>Au niveau projet seulement</a:t>
            </a:r>
          </a:p>
          <a:p>
            <a:pPr marL="361950" lvl="1" indent="-184150"/>
            <a:r>
              <a:rPr lang="fr-FR" altLang="fr-FR" sz="1800"/>
              <a:t>repérer les copier coller suspects</a:t>
            </a:r>
          </a:p>
          <a:p>
            <a:pPr marL="361950" lvl="1" indent="-184150"/>
            <a:r>
              <a:rPr lang="fr-FR" altLang="fr-FR" sz="1800"/>
              <a:t>seront indiqués dans la vue CPD, pour chaque anomalie</a:t>
            </a:r>
          </a:p>
          <a:p>
            <a:pPr marL="541950" lvl="2" indent="-184150"/>
            <a:r>
              <a:rPr lang="fr-FR" altLang="fr-FR" sz="1800"/>
              <a:t>Fichiers concerné</a:t>
            </a:r>
          </a:p>
          <a:p>
            <a:pPr marL="541950" lvl="2" indent="-184150"/>
            <a:r>
              <a:rPr lang="fr-FR" altLang="fr-FR" sz="1800"/>
              <a:t>numéros de ligne concernés</a:t>
            </a:r>
          </a:p>
        </p:txBody>
      </p:sp>
      <p:sp>
        <p:nvSpPr>
          <p:cNvPr id="4" name="Espace réservé du numéro de diapositive 21">
            <a:extLst>
              <a:ext uri="{FF2B5EF4-FFF2-40B4-BE49-F238E27FC236}">
                <a16:creationId xmlns:a16="http://schemas.microsoft.com/office/drawing/2014/main" id="{1E421D52-925D-4474-8059-AC1E941A7A9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189</a:t>
            </a:fld>
            <a:endParaRPr lang="fr-FR"/>
          </a:p>
        </p:txBody>
      </p:sp>
      <p:sp>
        <p:nvSpPr>
          <p:cNvPr id="5" name="Espace réservé du pied de page 7">
            <a:extLst>
              <a:ext uri="{FF2B5EF4-FFF2-40B4-BE49-F238E27FC236}">
                <a16:creationId xmlns:a16="http://schemas.microsoft.com/office/drawing/2014/main" id="{A2BA0151-E8DD-4E1A-B13F-20AE5905C35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7255441" cy="803520"/>
          </a:xfrm>
        </p:spPr>
        <p:txBody>
          <a:bodyPr/>
          <a:lstStyle/>
          <a:p>
            <a:r>
              <a:rPr lang="fr-FR" sz="2400" b="0">
                <a:ea typeface="+mj-lt"/>
                <a:cs typeface="+mj-lt"/>
              </a:rPr>
              <a:t>Le noyau dur de l’agilité : les cycles et la priorisation par la valeur</a:t>
            </a:r>
            <a:endParaRPr lang="fr-FR" sz="2400"/>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1181229"/>
            <a:ext cx="8496944" cy="2460750"/>
          </a:xfrm>
        </p:spPr>
        <p:txBody>
          <a:bodyPr/>
          <a:lstStyle/>
          <a:p>
            <a:pPr marL="228600" indent="-228600">
              <a:buAutoNum type="arabicPeriod"/>
            </a:pPr>
            <a:r>
              <a:rPr lang="fr-FR" sz="1200">
                <a:ea typeface="+mn-lt"/>
                <a:cs typeface="+mn-lt"/>
              </a:rPr>
              <a:t>Des cycles de développement courts (2 ou 3 semaines)</a:t>
            </a:r>
            <a:endParaRPr lang="fr-FR" sz="1200">
              <a:cs typeface="Arial"/>
            </a:endParaRPr>
          </a:p>
          <a:p>
            <a:endParaRPr lang="fr-FR" sz="1200">
              <a:ea typeface="+mn-lt"/>
              <a:cs typeface="+mn-lt"/>
            </a:endParaRPr>
          </a:p>
          <a:p>
            <a:r>
              <a:rPr lang="fr-FR" sz="1200">
                <a:ea typeface="+mn-lt"/>
                <a:cs typeface="+mn-lt"/>
              </a:rPr>
              <a:t>2. À la fin de chaque cycle : un produit qui fonctionne et qui fait l’objet d’une démonstration</a:t>
            </a:r>
            <a:endParaRPr lang="fr-FR" sz="1200">
              <a:cs typeface="Arial"/>
            </a:endParaRPr>
          </a:p>
          <a:p>
            <a:endParaRPr lang="fr-FR" sz="1200">
              <a:ea typeface="+mn-lt"/>
              <a:cs typeface="+mn-lt"/>
            </a:endParaRPr>
          </a:p>
          <a:p>
            <a:r>
              <a:rPr lang="fr-FR" sz="1200">
                <a:ea typeface="+mn-lt"/>
                <a:cs typeface="+mn-lt"/>
              </a:rPr>
              <a:t>3. A la fin de chaque version (regroupement de cycles), un produit opérationnel avec une mise en production possible</a:t>
            </a:r>
            <a:endParaRPr lang="fr-FR" sz="1200">
              <a:cs typeface="Arial"/>
            </a:endParaRPr>
          </a:p>
          <a:p>
            <a:endParaRPr lang="fr-FR" sz="1200">
              <a:ea typeface="+mn-lt"/>
              <a:cs typeface="+mn-lt"/>
            </a:endParaRPr>
          </a:p>
          <a:p>
            <a:r>
              <a:rPr lang="fr-FR" sz="1200">
                <a:ea typeface="+mn-lt"/>
                <a:cs typeface="+mn-lt"/>
              </a:rPr>
              <a:t>4. Les fonctionnalités qui apportent le plus de « valeur » (i.e. d’utilité) au métier sont développées en priorité</a:t>
            </a:r>
            <a:endParaRPr lang="fr-FR" sz="1200">
              <a:cs typeface="Arial"/>
            </a:endParaRPr>
          </a:p>
          <a:p>
            <a:endParaRPr lang="fr-FR" sz="1200">
              <a:ea typeface="+mn-lt"/>
              <a:cs typeface="+mn-lt"/>
            </a:endParaRPr>
          </a:p>
          <a:p>
            <a:r>
              <a:rPr lang="fr-FR" sz="1200">
                <a:ea typeface="+mn-lt"/>
                <a:cs typeface="+mn-lt"/>
              </a:rPr>
              <a:t>5. D’une itération à la suivante, et d’une version à la suivante, on s’autorise à reprioriser les fonctionnalités restant à développer</a:t>
            </a:r>
            <a:endParaRPr lang="fr-FR" sz="1200">
              <a:cs typeface="Arial"/>
            </a:endParaRPr>
          </a:p>
          <a:p>
            <a:pPr marL="342900" indent="-342900">
              <a:buAutoNum type="arabicPeriod"/>
            </a:pPr>
            <a:endParaRPr lang="fr-FR" sz="900">
              <a:cs typeface="Arial"/>
            </a:endParaRPr>
          </a:p>
          <a:p>
            <a:pPr marL="342900" indent="-342900">
              <a:buAutoNum type="arabicPeriod"/>
            </a:pPr>
            <a:endParaRPr lang="fr-FR" sz="1200">
              <a:cs typeface="Arial"/>
            </a:endParaRP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86658358"/>
      </p:ext>
    </p:extLst>
  </p:cSld>
  <p:clrMapOvr>
    <a:masterClrMapping/>
  </p:clrMapOvr>
  <p:transition>
    <p:blinds/>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9" name="Rectangle 2">
            <a:extLst>
              <a:ext uri="{FF2B5EF4-FFF2-40B4-BE49-F238E27FC236}">
                <a16:creationId xmlns:a16="http://schemas.microsoft.com/office/drawing/2014/main" id="{C66C5E1E-692F-4D85-A526-AA739CF7BAAD}"/>
              </a:ext>
            </a:extLst>
          </p:cNvPr>
          <p:cNvSpPr>
            <a:spLocks noGrp="1" noChangeArrowheads="1"/>
          </p:cNvSpPr>
          <p:nvPr>
            <p:ph type="title"/>
          </p:nvPr>
        </p:nvSpPr>
        <p:spPr>
          <a:xfrm>
            <a:off x="1968104" y="272654"/>
            <a:ext cx="5844778" cy="434578"/>
          </a:xfrm>
        </p:spPr>
        <p:txBody>
          <a:bodyPr/>
          <a:lstStyle/>
          <a:p>
            <a:pPr eaLnBrk="1" hangingPunct="1"/>
            <a:r>
              <a:rPr lang="fr-FR" altLang="fr-FR"/>
              <a:t>TP « PMD »</a:t>
            </a:r>
          </a:p>
        </p:txBody>
      </p:sp>
      <p:sp>
        <p:nvSpPr>
          <p:cNvPr id="3" name="Espace réservé du numéro de diapositive 21">
            <a:extLst>
              <a:ext uri="{FF2B5EF4-FFF2-40B4-BE49-F238E27FC236}">
                <a16:creationId xmlns:a16="http://schemas.microsoft.com/office/drawing/2014/main" id="{D5E4699C-2632-458B-AAFB-32B2959797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190</a:t>
            </a:fld>
            <a:endParaRPr lang="fr-FR"/>
          </a:p>
        </p:txBody>
      </p:sp>
      <p:sp>
        <p:nvSpPr>
          <p:cNvPr id="4" name="Espace réservé du pied de page 7">
            <a:extLst>
              <a:ext uri="{FF2B5EF4-FFF2-40B4-BE49-F238E27FC236}">
                <a16:creationId xmlns:a16="http://schemas.microsoft.com/office/drawing/2014/main" id="{D0E1A0DB-A01A-493B-B44F-643DEFA245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4" name="Rectangle 2">
            <a:extLst>
              <a:ext uri="{FF2B5EF4-FFF2-40B4-BE49-F238E27FC236}">
                <a16:creationId xmlns:a16="http://schemas.microsoft.com/office/drawing/2014/main" id="{DBC4066F-208F-49FF-8889-7D9B7ECFF3AB}"/>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3605" name="Rectangle 3">
            <a:extLst>
              <a:ext uri="{FF2B5EF4-FFF2-40B4-BE49-F238E27FC236}">
                <a16:creationId xmlns:a16="http://schemas.microsoft.com/office/drawing/2014/main" id="{FE659132-288F-4DD4-80C5-FF37B7614F90}"/>
              </a:ext>
            </a:extLst>
          </p:cNvPr>
          <p:cNvSpPr>
            <a:spLocks noGrp="1" noChangeArrowheads="1"/>
          </p:cNvSpPr>
          <p:nvPr>
            <p:ph type="body" idx="1"/>
          </p:nvPr>
        </p:nvSpPr>
        <p:spPr>
          <a:xfrm>
            <a:off x="395536" y="742716"/>
            <a:ext cx="5829300" cy="3670697"/>
          </a:xfrm>
        </p:spPr>
        <p:txBody>
          <a:bodyPr/>
          <a:lstStyle/>
          <a:p>
            <a:pPr eaLnBrk="1" hangingPunct="1"/>
            <a:r>
              <a:rPr lang="fr-FR" altLang="fr-FR" sz="1800"/>
              <a:t>Outil open source, contrôles sur le respect</a:t>
            </a:r>
          </a:p>
          <a:p>
            <a:pPr marL="361950" lvl="1" indent="-184150"/>
            <a:r>
              <a:rPr lang="fr-FR" altLang="fr-FR" sz="1800"/>
              <a:t>Des règles de codifications, </a:t>
            </a:r>
          </a:p>
          <a:p>
            <a:pPr marL="361950" lvl="1" indent="-184150"/>
            <a:r>
              <a:rPr lang="fr-FR" altLang="fr-FR" sz="1800"/>
              <a:t>Des conventions de codage </a:t>
            </a:r>
          </a:p>
          <a:p>
            <a:pPr marL="361950" lvl="1" indent="-184150"/>
            <a:r>
              <a:rPr lang="fr-FR" altLang="fr-FR" sz="1800"/>
              <a:t>Et quelques métriques</a:t>
            </a:r>
          </a:p>
          <a:p>
            <a:pPr eaLnBrk="1" hangingPunct="1"/>
            <a:r>
              <a:rPr lang="fr-FR" altLang="fr-FR" sz="1800"/>
              <a:t>S’installe comme tout plugin d’Eclipse</a:t>
            </a:r>
          </a:p>
          <a:p>
            <a:pPr eaLnBrk="1" hangingPunct="1"/>
            <a:r>
              <a:rPr lang="fr-FR" altLang="fr-FR" sz="1800"/>
              <a:t>Configuration xml </a:t>
            </a:r>
            <a:r>
              <a:rPr lang="fr-FR" altLang="fr-FR" sz="1800">
                <a:sym typeface="Wingdings" panose="05000000000000000000" pitchFamily="2" charset="2"/>
              </a:rPr>
              <a:t></a:t>
            </a:r>
            <a:r>
              <a:rPr lang="fr-FR" altLang="fr-FR" sz="1800"/>
              <a:t> sun_checks.xml par exemple</a:t>
            </a:r>
          </a:p>
          <a:p>
            <a:pPr eaLnBrk="1" hangingPunct="1"/>
            <a:r>
              <a:rPr lang="fr-FR" altLang="fr-FR" sz="1800"/>
              <a:t>Voir préférences d’Eclipse</a:t>
            </a:r>
          </a:p>
        </p:txBody>
      </p:sp>
      <p:sp>
        <p:nvSpPr>
          <p:cNvPr id="4" name="Espace réservé du numéro de diapositive 21">
            <a:extLst>
              <a:ext uri="{FF2B5EF4-FFF2-40B4-BE49-F238E27FC236}">
                <a16:creationId xmlns:a16="http://schemas.microsoft.com/office/drawing/2014/main" id="{3E1411D2-4A29-44DC-9FE6-924CF4640E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191</a:t>
            </a:fld>
            <a:endParaRPr lang="fr-FR"/>
          </a:p>
        </p:txBody>
      </p:sp>
      <p:sp>
        <p:nvSpPr>
          <p:cNvPr id="5" name="Espace réservé du pied de page 7">
            <a:extLst>
              <a:ext uri="{FF2B5EF4-FFF2-40B4-BE49-F238E27FC236}">
                <a16:creationId xmlns:a16="http://schemas.microsoft.com/office/drawing/2014/main" id="{042908E9-BCF1-48FE-B654-4233E99A0E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564DFF7-702D-48F8-8E81-7C55067C6751}"/>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4629" name="Rectangle 3">
            <a:extLst>
              <a:ext uri="{FF2B5EF4-FFF2-40B4-BE49-F238E27FC236}">
                <a16:creationId xmlns:a16="http://schemas.microsoft.com/office/drawing/2014/main" id="{BD41632C-397A-45BA-89B2-AC04552FF83B}"/>
              </a:ext>
            </a:extLst>
          </p:cNvPr>
          <p:cNvSpPr>
            <a:spLocks noGrp="1" noChangeArrowheads="1"/>
          </p:cNvSpPr>
          <p:nvPr>
            <p:ph type="body" idx="1"/>
          </p:nvPr>
        </p:nvSpPr>
        <p:spPr>
          <a:xfrm>
            <a:off x="342330" y="858723"/>
            <a:ext cx="7614046" cy="3513227"/>
          </a:xfrm>
        </p:spPr>
        <p:txBody>
          <a:bodyPr/>
          <a:lstStyle/>
          <a:p>
            <a:pPr eaLnBrk="1" hangingPunct="1"/>
            <a:r>
              <a:rPr lang="fr-FR" altLang="fr-FR" sz="1800"/>
              <a:t>Environ 130 règles</a:t>
            </a:r>
          </a:p>
          <a:p>
            <a:pPr marL="361950" lvl="1" indent="-184150"/>
            <a:r>
              <a:rPr lang="fr-FR" altLang="fr-FR" sz="1800"/>
              <a:t> La longueur maximum d'une ligne,</a:t>
            </a:r>
          </a:p>
          <a:p>
            <a:pPr marL="361950" lvl="1" indent="-184150"/>
            <a:r>
              <a:rPr lang="fr-FR" altLang="fr-FR" sz="1800"/>
              <a:t> La présence de </a:t>
            </a:r>
            <a:r>
              <a:rPr lang="fr-FR" altLang="fr-FR" sz="1800" err="1"/>
              <a:t>Javadoc</a:t>
            </a:r>
            <a:endParaRPr lang="fr-FR" altLang="fr-FR" sz="1800"/>
          </a:p>
          <a:p>
            <a:pPr marL="361950" lvl="1" indent="-184150"/>
            <a:r>
              <a:rPr lang="fr-FR" altLang="fr-FR" sz="1800"/>
              <a:t> Complexité cyclomatique d'une classe</a:t>
            </a:r>
          </a:p>
          <a:p>
            <a:pPr marL="361950" lvl="1" indent="-184150"/>
            <a:r>
              <a:rPr lang="fr-FR" altLang="fr-FR" sz="1800"/>
              <a:t> …</a:t>
            </a:r>
          </a:p>
          <a:p>
            <a:pPr marL="361950" lvl="1" indent="-184150"/>
            <a:r>
              <a:rPr lang="fr-FR" altLang="fr-FR" sz="1800">
                <a:hlinkClick r:id="rId3">
                  <a:extLst>
                    <a:ext uri="{A12FA001-AC4F-418D-AE19-62706E023703}">
                      <ahyp:hlinkClr xmlns:ahyp="http://schemas.microsoft.com/office/drawing/2018/hyperlinkcolor" val="tx"/>
                    </a:ext>
                  </a:extLst>
                </a:hlinkClick>
              </a:rPr>
              <a:t> http://checkstyle.sourceforge.net/availablechecks.html</a:t>
            </a:r>
            <a:r>
              <a:rPr lang="fr-FR" altLang="fr-FR" sz="1800"/>
              <a:t>). </a:t>
            </a:r>
          </a:p>
          <a:p>
            <a:pPr eaLnBrk="1" hangingPunct="1"/>
            <a:r>
              <a:rPr lang="fr-FR" altLang="fr-FR" sz="1800"/>
              <a:t>Règles ou modules sont présentées par famille dans la liste de gauche et dans celle de droite celles </a:t>
            </a:r>
            <a:r>
              <a:rPr lang="fr-FR" altLang="fr-FR" sz="1800" b="1"/>
              <a:t>retenues</a:t>
            </a:r>
            <a:r>
              <a:rPr lang="fr-FR" altLang="fr-FR" sz="1800"/>
              <a:t>  et quand cochées elles </a:t>
            </a:r>
            <a:r>
              <a:rPr lang="fr-FR" altLang="fr-FR" sz="1800" b="1"/>
              <a:t>actives</a:t>
            </a:r>
            <a:endParaRPr lang="fr-FR" altLang="fr-FR" sz="1800"/>
          </a:p>
        </p:txBody>
      </p:sp>
      <p:sp>
        <p:nvSpPr>
          <p:cNvPr id="4" name="Espace réservé du numéro de diapositive 21">
            <a:extLst>
              <a:ext uri="{FF2B5EF4-FFF2-40B4-BE49-F238E27FC236}">
                <a16:creationId xmlns:a16="http://schemas.microsoft.com/office/drawing/2014/main" id="{310305CA-781B-4B63-904A-694C2FD4FB4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192</a:t>
            </a:fld>
            <a:endParaRPr lang="fr-FR"/>
          </a:p>
        </p:txBody>
      </p:sp>
      <p:sp>
        <p:nvSpPr>
          <p:cNvPr id="5" name="Espace réservé du pied de page 7">
            <a:extLst>
              <a:ext uri="{FF2B5EF4-FFF2-40B4-BE49-F238E27FC236}">
                <a16:creationId xmlns:a16="http://schemas.microsoft.com/office/drawing/2014/main" id="{84879E0B-240D-4382-B9EF-4A06DE7A9E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2" name="Rectangle 2">
            <a:extLst>
              <a:ext uri="{FF2B5EF4-FFF2-40B4-BE49-F238E27FC236}">
                <a16:creationId xmlns:a16="http://schemas.microsoft.com/office/drawing/2014/main" id="{74844106-7069-47A5-B4B3-54524D99C12F}"/>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5653" name="Rectangle 3">
            <a:extLst>
              <a:ext uri="{FF2B5EF4-FFF2-40B4-BE49-F238E27FC236}">
                <a16:creationId xmlns:a16="http://schemas.microsoft.com/office/drawing/2014/main" id="{EF6B20F2-7A85-4862-86B1-B7441FC13428}"/>
              </a:ext>
            </a:extLst>
          </p:cNvPr>
          <p:cNvSpPr>
            <a:spLocks noGrp="1" noChangeArrowheads="1"/>
          </p:cNvSpPr>
          <p:nvPr>
            <p:ph type="body" idx="1"/>
          </p:nvPr>
        </p:nvSpPr>
        <p:spPr>
          <a:xfrm>
            <a:off x="395536" y="987574"/>
            <a:ext cx="5829300" cy="2728913"/>
          </a:xfrm>
        </p:spPr>
        <p:txBody>
          <a:bodyPr/>
          <a:lstStyle/>
          <a:p>
            <a:pPr eaLnBrk="1" hangingPunct="1"/>
            <a:r>
              <a:rPr lang="fr-FR" altLang="fr-FR" sz="1800" b="1"/>
              <a:t>Au niveau projet Eclipse</a:t>
            </a:r>
            <a:r>
              <a:rPr lang="fr-FR" altLang="fr-FR" sz="1800"/>
              <a:t> (clic droit puis propriété puis rubrique </a:t>
            </a:r>
            <a:r>
              <a:rPr lang="fr-FR" altLang="fr-FR" sz="1800" err="1"/>
              <a:t>CheckStyle</a:t>
            </a:r>
            <a:r>
              <a:rPr lang="fr-FR" altLang="fr-FR" sz="1800"/>
              <a:t>) </a:t>
            </a:r>
            <a:r>
              <a:rPr lang="fr-FR" altLang="fr-FR" sz="1800">
                <a:sym typeface="Wingdings" panose="05000000000000000000" pitchFamily="2" charset="2"/>
              </a:rPr>
              <a:t></a:t>
            </a:r>
            <a:r>
              <a:rPr lang="fr-FR" altLang="fr-FR" sz="1800"/>
              <a:t> préciser la configuration</a:t>
            </a:r>
          </a:p>
          <a:p>
            <a:pPr eaLnBrk="1" hangingPunct="1"/>
            <a:endParaRPr lang="fr-FR" altLang="fr-FR" sz="1800"/>
          </a:p>
          <a:p>
            <a:pPr eaLnBrk="1" hangingPunct="1"/>
            <a:r>
              <a:rPr lang="fr-FR" altLang="fr-FR" sz="1800"/>
              <a:t>Comment s’en sert on ?</a:t>
            </a:r>
          </a:p>
          <a:p>
            <a:pPr marL="361950" lvl="1" indent="-184150"/>
            <a:r>
              <a:rPr lang="fr-FR" altLang="fr-FR" sz="1800"/>
              <a:t>Check code </a:t>
            </a:r>
            <a:r>
              <a:rPr lang="fr-FR" altLang="fr-FR" sz="1800" err="1"/>
              <a:t>with</a:t>
            </a:r>
            <a:r>
              <a:rPr lang="fr-FR" altLang="fr-FR" sz="1800"/>
              <a:t> </a:t>
            </a:r>
            <a:r>
              <a:rPr lang="fr-FR" altLang="fr-FR" sz="1800" err="1"/>
              <a:t>CheckStyle</a:t>
            </a:r>
            <a:r>
              <a:rPr lang="fr-FR" altLang="fr-FR" sz="1800"/>
              <a:t> </a:t>
            </a:r>
          </a:p>
          <a:p>
            <a:pPr marL="361950" lvl="1" indent="-184150"/>
            <a:r>
              <a:rPr lang="fr-FR" altLang="fr-FR" sz="1800"/>
              <a:t>Inspection du résultat : 1 possibilité</a:t>
            </a:r>
          </a:p>
          <a:p>
            <a:pPr marL="541950" lvl="2" indent="-184150"/>
            <a:r>
              <a:rPr lang="fr-FR" altLang="fr-FR" sz="1700"/>
              <a:t>dans le code source </a:t>
            </a:r>
            <a:r>
              <a:rPr lang="fr-FR" altLang="fr-FR" sz="1700">
                <a:sym typeface="Wingdings" panose="05000000000000000000" pitchFamily="2" charset="2"/>
              </a:rPr>
              <a:t> </a:t>
            </a:r>
            <a:r>
              <a:rPr lang="fr-FR" altLang="fr-FR" sz="1700"/>
              <a:t>le type d’erreur</a:t>
            </a:r>
          </a:p>
        </p:txBody>
      </p:sp>
      <p:sp>
        <p:nvSpPr>
          <p:cNvPr id="4" name="Espace réservé du numéro de diapositive 21">
            <a:extLst>
              <a:ext uri="{FF2B5EF4-FFF2-40B4-BE49-F238E27FC236}">
                <a16:creationId xmlns:a16="http://schemas.microsoft.com/office/drawing/2014/main" id="{A20AF18D-2AC7-472D-9537-83A28D41C7F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193</a:t>
            </a:fld>
            <a:endParaRPr lang="fr-FR"/>
          </a:p>
        </p:txBody>
      </p:sp>
      <p:sp>
        <p:nvSpPr>
          <p:cNvPr id="5" name="Espace réservé du pied de page 7">
            <a:extLst>
              <a:ext uri="{FF2B5EF4-FFF2-40B4-BE49-F238E27FC236}">
                <a16:creationId xmlns:a16="http://schemas.microsoft.com/office/drawing/2014/main" id="{A9190A8D-6190-48D4-A4B7-C6D0DDEA694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610E2597-709B-4D1F-8985-5548A3522988}"/>
              </a:ext>
            </a:extLst>
          </p:cNvPr>
          <p:cNvSpPr>
            <a:spLocks noGrp="1" noChangeArrowheads="1"/>
          </p:cNvSpPr>
          <p:nvPr>
            <p:ph type="title"/>
          </p:nvPr>
        </p:nvSpPr>
        <p:spPr>
          <a:xfrm>
            <a:off x="1968104" y="272654"/>
            <a:ext cx="5844778" cy="434578"/>
          </a:xfrm>
        </p:spPr>
        <p:txBody>
          <a:bodyPr/>
          <a:lstStyle/>
          <a:p>
            <a:pPr eaLnBrk="1" hangingPunct="1"/>
            <a:r>
              <a:rPr lang="fr-FR" altLang="fr-FR"/>
              <a:t>Checkstyle</a:t>
            </a:r>
          </a:p>
        </p:txBody>
      </p:sp>
      <p:sp>
        <p:nvSpPr>
          <p:cNvPr id="156677" name="Rectangle 3">
            <a:extLst>
              <a:ext uri="{FF2B5EF4-FFF2-40B4-BE49-F238E27FC236}">
                <a16:creationId xmlns:a16="http://schemas.microsoft.com/office/drawing/2014/main" id="{8768ABDE-18C8-4AA4-9A64-34EB44B99799}"/>
              </a:ext>
            </a:extLst>
          </p:cNvPr>
          <p:cNvSpPr>
            <a:spLocks noGrp="1" noChangeArrowheads="1"/>
          </p:cNvSpPr>
          <p:nvPr>
            <p:ph type="body" idx="1"/>
          </p:nvPr>
        </p:nvSpPr>
        <p:spPr>
          <a:xfrm>
            <a:off x="395536" y="915566"/>
            <a:ext cx="6408414" cy="2950369"/>
          </a:xfrm>
        </p:spPr>
        <p:txBody>
          <a:bodyPr/>
          <a:lstStyle/>
          <a:p>
            <a:pPr eaLnBrk="1" hangingPunct="1"/>
            <a:r>
              <a:rPr lang="fr-FR" altLang="fr-FR" sz="1800"/>
              <a:t>Le plus simple car 130 règles</a:t>
            </a:r>
          </a:p>
          <a:p>
            <a:pPr marL="361950" lvl="1" indent="-184150"/>
            <a:r>
              <a:rPr lang="fr-FR" altLang="fr-FR" sz="1800"/>
              <a:t>config </a:t>
            </a:r>
            <a:r>
              <a:rPr lang="fr-FR" altLang="fr-FR" sz="1800" b="1" err="1"/>
              <a:t>adhoc</a:t>
            </a:r>
            <a:r>
              <a:rPr lang="fr-FR" altLang="fr-FR" sz="1800" b="1"/>
              <a:t> minimaliste</a:t>
            </a:r>
            <a:r>
              <a:rPr lang="fr-FR" altLang="fr-FR" sz="1800"/>
              <a:t>, en copiant une config SUN </a:t>
            </a:r>
          </a:p>
          <a:p>
            <a:pPr marL="361950" lvl="1" indent="-184150"/>
            <a:r>
              <a:rPr lang="fr-FR" altLang="fr-FR" sz="1800"/>
              <a:t>Puis désactiver les règles (appelées ici modules) qui ne nous intéressent pas (le fait que les paramètres doivent être « final »,…)</a:t>
            </a:r>
          </a:p>
          <a:p>
            <a:pPr eaLnBrk="1" hangingPunct="1"/>
            <a:endParaRPr lang="fr-FR" altLang="fr-FR" sz="1800"/>
          </a:p>
        </p:txBody>
      </p:sp>
      <p:sp>
        <p:nvSpPr>
          <p:cNvPr id="4" name="Espace réservé du numéro de diapositive 21">
            <a:extLst>
              <a:ext uri="{FF2B5EF4-FFF2-40B4-BE49-F238E27FC236}">
                <a16:creationId xmlns:a16="http://schemas.microsoft.com/office/drawing/2014/main" id="{0205A80B-D214-406A-ABAD-4667CBB65A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194</a:t>
            </a:fld>
            <a:endParaRPr lang="fr-FR"/>
          </a:p>
        </p:txBody>
      </p:sp>
      <p:sp>
        <p:nvSpPr>
          <p:cNvPr id="5" name="Espace réservé du pied de page 7">
            <a:extLst>
              <a:ext uri="{FF2B5EF4-FFF2-40B4-BE49-F238E27FC236}">
                <a16:creationId xmlns:a16="http://schemas.microsoft.com/office/drawing/2014/main" id="{A8F452DD-D673-499B-9254-F0189874D83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700" name="Rectangle 2">
            <a:extLst>
              <a:ext uri="{FF2B5EF4-FFF2-40B4-BE49-F238E27FC236}">
                <a16:creationId xmlns:a16="http://schemas.microsoft.com/office/drawing/2014/main" id="{D161EC03-56B4-4F62-9316-CAE415B13788}"/>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7701" name="Rectangle 3">
            <a:extLst>
              <a:ext uri="{FF2B5EF4-FFF2-40B4-BE49-F238E27FC236}">
                <a16:creationId xmlns:a16="http://schemas.microsoft.com/office/drawing/2014/main" id="{CE40A570-7DF1-4446-B701-C2DDA58198B5}"/>
              </a:ext>
            </a:extLst>
          </p:cNvPr>
          <p:cNvSpPr>
            <a:spLocks noGrp="1" noChangeArrowheads="1"/>
          </p:cNvSpPr>
          <p:nvPr>
            <p:ph type="body" idx="1"/>
          </p:nvPr>
        </p:nvSpPr>
        <p:spPr>
          <a:xfrm>
            <a:off x="395536" y="791767"/>
            <a:ext cx="7413774" cy="3364159"/>
          </a:xfrm>
        </p:spPr>
        <p:txBody>
          <a:bodyPr/>
          <a:lstStyle/>
          <a:p>
            <a:pPr eaLnBrk="1" hangingPunct="1"/>
            <a:r>
              <a:rPr lang="fr-FR" altLang="fr-FR" sz="1800"/>
              <a:t>Un outil open source</a:t>
            </a:r>
          </a:p>
          <a:p>
            <a:pPr marL="361950" lvl="1" indent="-184150"/>
            <a:r>
              <a:rPr lang="fr-FR" altLang="fr-FR" sz="1800"/>
              <a:t>Développé par la société suisse </a:t>
            </a:r>
            <a:r>
              <a:rPr lang="fr-FR" altLang="fr-FR" sz="1800" err="1">
                <a:hlinkClick r:id="rId3">
                  <a:extLst>
                    <a:ext uri="{A12FA001-AC4F-418D-AE19-62706E023703}">
                      <ahyp:hlinkClr xmlns:ahyp="http://schemas.microsoft.com/office/drawing/2018/hyperlinkcolor" val="tx"/>
                    </a:ext>
                  </a:extLst>
                </a:hlinkClick>
              </a:rPr>
              <a:t>Hortis</a:t>
            </a:r>
            <a:r>
              <a:rPr lang="fr-FR" altLang="fr-FR" sz="1800"/>
              <a:t>.</a:t>
            </a:r>
          </a:p>
          <a:p>
            <a:pPr marL="361950" lvl="1" indent="-184150"/>
            <a:r>
              <a:rPr lang="fr-FR" altLang="fr-FR" sz="1800"/>
              <a:t>Depuis novembre 2008, c'est la société suisse </a:t>
            </a:r>
            <a:r>
              <a:rPr lang="fr-FR" altLang="fr-FR" sz="1800" err="1">
                <a:hlinkClick r:id="rId4">
                  <a:extLst>
                    <a:ext uri="{A12FA001-AC4F-418D-AE19-62706E023703}">
                      <ahyp:hlinkClr xmlns:ahyp="http://schemas.microsoft.com/office/drawing/2018/hyperlinkcolor" val="tx"/>
                    </a:ext>
                  </a:extLst>
                </a:hlinkClick>
              </a:rPr>
              <a:t>SonarSource</a:t>
            </a:r>
            <a:r>
              <a:rPr lang="fr-FR" altLang="fr-FR" sz="1800"/>
              <a:t>.</a:t>
            </a:r>
          </a:p>
          <a:p>
            <a:pPr marL="361950" lvl="1" indent="-184150"/>
            <a:r>
              <a:rPr lang="fr-FR" altLang="fr-FR" sz="1800"/>
              <a:t>Centralise toute une gamme de règles qui mesurent la qualité du code des applications </a:t>
            </a:r>
          </a:p>
          <a:p>
            <a:pPr marL="361950" lvl="1" indent="-184150"/>
            <a:r>
              <a:rPr lang="fr-FR" altLang="fr-FR" sz="1800"/>
              <a:t>Outil de </a:t>
            </a:r>
            <a:r>
              <a:rPr lang="fr-FR" altLang="fr-FR" sz="1800" err="1"/>
              <a:t>reporting</a:t>
            </a:r>
            <a:r>
              <a:rPr lang="fr-FR" altLang="fr-FR" sz="1800"/>
              <a:t> sur la qualité logicielle</a:t>
            </a:r>
          </a:p>
          <a:p>
            <a:pPr marL="361950" lvl="1" indent="-184150"/>
            <a:r>
              <a:rPr lang="fr-FR" altLang="fr-FR" sz="1800">
                <a:latin typeface="Marianne" panose="02000000000000000000" pitchFamily="2" charset="0"/>
              </a:rPr>
              <a:t>É</a:t>
            </a:r>
            <a:r>
              <a:rPr lang="fr-FR" altLang="fr-FR" sz="1800"/>
              <a:t>valuer la qualité du code, et en connaître l'</a:t>
            </a:r>
            <a:r>
              <a:rPr lang="fr-FR" altLang="fr-FR" sz="1800" b="1"/>
              <a:t>évolution</a:t>
            </a:r>
            <a:r>
              <a:rPr lang="fr-FR" altLang="fr-FR" sz="1800"/>
              <a:t> au cours du développement.</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A34F45-C7A0-44AF-9592-43C9B8F6AA0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195</a:t>
            </a:fld>
            <a:endParaRPr lang="fr-FR"/>
          </a:p>
        </p:txBody>
      </p:sp>
      <p:sp>
        <p:nvSpPr>
          <p:cNvPr id="5" name="Espace réservé du pied de page 7">
            <a:extLst>
              <a:ext uri="{FF2B5EF4-FFF2-40B4-BE49-F238E27FC236}">
                <a16:creationId xmlns:a16="http://schemas.microsoft.com/office/drawing/2014/main" id="{F31ECCEF-B9E4-4F31-A82A-86BB526A945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D47D62F8-F27C-45F0-A145-C19E3E2D954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58725" name="Rectangle 3">
            <a:extLst>
              <a:ext uri="{FF2B5EF4-FFF2-40B4-BE49-F238E27FC236}">
                <a16:creationId xmlns:a16="http://schemas.microsoft.com/office/drawing/2014/main" id="{052A499A-3BFC-46F8-990A-0AE74A60B4C6}"/>
              </a:ext>
            </a:extLst>
          </p:cNvPr>
          <p:cNvSpPr>
            <a:spLocks noGrp="1" noChangeArrowheads="1"/>
          </p:cNvSpPr>
          <p:nvPr>
            <p:ph type="body" idx="1"/>
          </p:nvPr>
        </p:nvSpPr>
        <p:spPr>
          <a:xfrm>
            <a:off x="395536" y="791767"/>
            <a:ext cx="8136904" cy="3508176"/>
          </a:xfrm>
        </p:spPr>
        <p:txBody>
          <a:bodyPr/>
          <a:lstStyle/>
          <a:p>
            <a:r>
              <a:rPr lang="fr-FR" altLang="fr-FR" sz="1800"/>
              <a:t>Sonar est composé de plusieurs couches :</a:t>
            </a:r>
          </a:p>
          <a:p>
            <a:pPr marL="361950" lvl="1" indent="-184150"/>
            <a:r>
              <a:rPr lang="fr-FR" altLang="fr-FR" sz="1800"/>
              <a:t>Un exécuteur (basé sur Maven 2 et 3, Ant ou un exécuteur Java) -&gt; outils d'analyse</a:t>
            </a:r>
          </a:p>
          <a:p>
            <a:pPr marL="361950" lvl="1" indent="-184150"/>
            <a:r>
              <a:rPr lang="fr-FR" altLang="fr-FR" sz="1800"/>
              <a:t>Une base de données, qui stocke et historise les informations sur les projets surveillés par Sonar</a:t>
            </a:r>
          </a:p>
          <a:p>
            <a:pPr marL="361950" lvl="1" indent="-184150"/>
            <a:r>
              <a:rPr lang="fr-FR" altLang="fr-FR" sz="1800"/>
              <a:t>Un serveur web qui permet la navigation et la consultation des analyses réalisées sur les projets </a:t>
            </a:r>
          </a:p>
          <a:p>
            <a:pPr marL="361950" lvl="1" indent="-184150"/>
            <a:r>
              <a:rPr lang="fr-FR" altLang="fr-FR" sz="1800">
                <a:latin typeface="Marianne" panose="02000000000000000000" pitchFamily="2" charset="0"/>
              </a:rPr>
              <a:t>É</a:t>
            </a:r>
            <a:r>
              <a:rPr lang="fr-FR" altLang="fr-FR" sz="1800"/>
              <a:t>ventuellement un plugin pour Eclipse</a:t>
            </a:r>
          </a:p>
        </p:txBody>
      </p:sp>
      <p:sp>
        <p:nvSpPr>
          <p:cNvPr id="4" name="Espace réservé du numéro de diapositive 21">
            <a:extLst>
              <a:ext uri="{FF2B5EF4-FFF2-40B4-BE49-F238E27FC236}">
                <a16:creationId xmlns:a16="http://schemas.microsoft.com/office/drawing/2014/main" id="{B3C8BF66-A28E-48B9-989E-99488BB6089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196</a:t>
            </a:fld>
            <a:endParaRPr lang="fr-FR"/>
          </a:p>
        </p:txBody>
      </p:sp>
      <p:sp>
        <p:nvSpPr>
          <p:cNvPr id="5" name="Espace réservé du pied de page 7">
            <a:extLst>
              <a:ext uri="{FF2B5EF4-FFF2-40B4-BE49-F238E27FC236}">
                <a16:creationId xmlns:a16="http://schemas.microsoft.com/office/drawing/2014/main" id="{3B2A5367-1592-4D37-9A22-78BF4127E1A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8" name="Rectangle 2">
            <a:extLst>
              <a:ext uri="{FF2B5EF4-FFF2-40B4-BE49-F238E27FC236}">
                <a16:creationId xmlns:a16="http://schemas.microsoft.com/office/drawing/2014/main" id="{81CC520D-F327-4FC0-BD02-11585D54043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pic>
        <p:nvPicPr>
          <p:cNvPr id="159749" name="Picture 2">
            <a:extLst>
              <a:ext uri="{FF2B5EF4-FFF2-40B4-BE49-F238E27FC236}">
                <a16:creationId xmlns:a16="http://schemas.microsoft.com/office/drawing/2014/main" id="{CBCB11D7-9D77-4CFB-AC28-47F184763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4" y="809625"/>
            <a:ext cx="594360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21">
            <a:extLst>
              <a:ext uri="{FF2B5EF4-FFF2-40B4-BE49-F238E27FC236}">
                <a16:creationId xmlns:a16="http://schemas.microsoft.com/office/drawing/2014/main" id="{77FA93FF-347A-4787-93FD-64B306B15BA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197</a:t>
            </a:fld>
            <a:endParaRPr lang="fr-FR"/>
          </a:p>
        </p:txBody>
      </p:sp>
      <p:sp>
        <p:nvSpPr>
          <p:cNvPr id="5" name="Espace réservé du pied de page 7">
            <a:extLst>
              <a:ext uri="{FF2B5EF4-FFF2-40B4-BE49-F238E27FC236}">
                <a16:creationId xmlns:a16="http://schemas.microsoft.com/office/drawing/2014/main" id="{5EE5F44F-263D-42C6-9F98-566EDBB2D1E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2" name="Rectangle 2">
            <a:extLst>
              <a:ext uri="{FF2B5EF4-FFF2-40B4-BE49-F238E27FC236}">
                <a16:creationId xmlns:a16="http://schemas.microsoft.com/office/drawing/2014/main" id="{86D1E2B4-3734-4AE4-93B5-8953BF35695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0773" name="Rectangle 3">
            <a:extLst>
              <a:ext uri="{FF2B5EF4-FFF2-40B4-BE49-F238E27FC236}">
                <a16:creationId xmlns:a16="http://schemas.microsoft.com/office/drawing/2014/main" id="{3D7C6C10-E369-45CC-8DEA-32F3D1112F5A}"/>
              </a:ext>
            </a:extLst>
          </p:cNvPr>
          <p:cNvSpPr>
            <a:spLocks noGrp="1" noChangeArrowheads="1"/>
          </p:cNvSpPr>
          <p:nvPr>
            <p:ph type="body" idx="1"/>
          </p:nvPr>
        </p:nvSpPr>
        <p:spPr>
          <a:xfrm>
            <a:off x="395536" y="843558"/>
            <a:ext cx="7632848" cy="3605213"/>
          </a:xfrm>
        </p:spPr>
        <p:txBody>
          <a:bodyPr/>
          <a:lstStyle/>
          <a:p>
            <a:r>
              <a:rPr lang="fr-FR" altLang="fr-FR" sz="1800"/>
              <a:t>Les grandes fonctionnalités :</a:t>
            </a:r>
          </a:p>
          <a:p>
            <a:pPr marL="361950" lvl="1" indent="-184150"/>
            <a:r>
              <a:rPr lang="fr-FR" altLang="fr-FR" sz="1800"/>
              <a:t>Propose un tableau de bord complet des différents projets suivis par l’outil.</a:t>
            </a:r>
          </a:p>
          <a:p>
            <a:pPr marL="361950" lvl="1" indent="-184150"/>
            <a:r>
              <a:rPr lang="fr-FR" altLang="fr-FR" sz="1800"/>
              <a:t>Détection rapide du code « à risque»</a:t>
            </a:r>
          </a:p>
          <a:p>
            <a:pPr marL="361950" lvl="1" indent="-184150"/>
            <a:r>
              <a:rPr lang="fr-FR" altLang="fr-FR" sz="1800"/>
              <a:t>Mesures quantitatives de toutes les applications : nombre de classes, de lignes,  duplication de code, etc.</a:t>
            </a:r>
          </a:p>
          <a:p>
            <a:pPr marL="361950" lvl="1" indent="-184150"/>
            <a:r>
              <a:rPr lang="fr-FR" altLang="fr-FR" sz="1800"/>
              <a:t>Mesures qualitatives : couverture et taux de réussite des tests, complexité du code, respect des règles de codage…</a:t>
            </a:r>
          </a:p>
        </p:txBody>
      </p:sp>
      <p:sp>
        <p:nvSpPr>
          <p:cNvPr id="4" name="Espace réservé du numéro de diapositive 21">
            <a:extLst>
              <a:ext uri="{FF2B5EF4-FFF2-40B4-BE49-F238E27FC236}">
                <a16:creationId xmlns:a16="http://schemas.microsoft.com/office/drawing/2014/main" id="{C1509BE4-5257-4302-9C0A-AD9CBFBAC15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198</a:t>
            </a:fld>
            <a:endParaRPr lang="fr-FR"/>
          </a:p>
        </p:txBody>
      </p:sp>
      <p:sp>
        <p:nvSpPr>
          <p:cNvPr id="5" name="Espace réservé du pied de page 7">
            <a:extLst>
              <a:ext uri="{FF2B5EF4-FFF2-40B4-BE49-F238E27FC236}">
                <a16:creationId xmlns:a16="http://schemas.microsoft.com/office/drawing/2014/main" id="{B5E07BFC-AF63-418A-88AF-0B85CF8F88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6" name="Rectangle 2">
            <a:extLst>
              <a:ext uri="{FF2B5EF4-FFF2-40B4-BE49-F238E27FC236}">
                <a16:creationId xmlns:a16="http://schemas.microsoft.com/office/drawing/2014/main" id="{D2353600-27D0-4C3A-BED8-F9F2BC83432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1797" name="Rectangle 3">
            <a:extLst>
              <a:ext uri="{FF2B5EF4-FFF2-40B4-BE49-F238E27FC236}">
                <a16:creationId xmlns:a16="http://schemas.microsoft.com/office/drawing/2014/main" id="{8AA16CF1-2DEF-4A64-B065-9C38B2E53FAA}"/>
              </a:ext>
            </a:extLst>
          </p:cNvPr>
          <p:cNvSpPr>
            <a:spLocks noGrp="1" noChangeArrowheads="1"/>
          </p:cNvSpPr>
          <p:nvPr>
            <p:ph type="body" idx="1"/>
          </p:nvPr>
        </p:nvSpPr>
        <p:spPr>
          <a:xfrm>
            <a:off x="395536" y="749583"/>
            <a:ext cx="5829300" cy="826294"/>
          </a:xfrm>
        </p:spPr>
        <p:txBody>
          <a:bodyPr/>
          <a:lstStyle/>
          <a:p>
            <a:r>
              <a:rPr lang="fr-FR" altLang="fr-FR" sz="1800"/>
              <a:t>SONAR s’utilise au sein d’une PIC</a:t>
            </a:r>
          </a:p>
          <a:p>
            <a:pPr lvl="1"/>
            <a:endParaRPr lang="fr-FR" altLang="fr-FR" sz="1800"/>
          </a:p>
        </p:txBody>
      </p:sp>
      <p:sp>
        <p:nvSpPr>
          <p:cNvPr id="161798" name="Rectangle 2">
            <a:extLst>
              <a:ext uri="{FF2B5EF4-FFF2-40B4-BE49-F238E27FC236}">
                <a16:creationId xmlns:a16="http://schemas.microsoft.com/office/drawing/2014/main" id="{35EA9DE8-2639-438F-B057-588261DE775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1799" name="Object 1">
            <a:extLst>
              <a:ext uri="{FF2B5EF4-FFF2-40B4-BE49-F238E27FC236}">
                <a16:creationId xmlns:a16="http://schemas.microsoft.com/office/drawing/2014/main" id="{D377D310-C75C-4004-BCA4-EB04A0DA0272}"/>
              </a:ext>
            </a:extLst>
          </p:cNvPr>
          <p:cNvGraphicFramePr>
            <a:graphicFrameLocks noChangeAspect="1"/>
          </p:cNvGraphicFramePr>
          <p:nvPr/>
        </p:nvGraphicFramePr>
        <p:xfrm>
          <a:off x="3221831" y="1762125"/>
          <a:ext cx="2114550" cy="2171700"/>
        </p:xfrm>
        <a:graphic>
          <a:graphicData uri="http://schemas.openxmlformats.org/presentationml/2006/ole">
            <mc:AlternateContent xmlns:mc="http://schemas.openxmlformats.org/markup-compatibility/2006">
              <mc:Choice xmlns:v="urn:schemas-microsoft-com:vml" Requires="v">
                <p:oleObj name="Image bitmap" r:id="rId3" imgW="2819794" imgH="2895238" progId="Paint.Picture">
                  <p:embed/>
                </p:oleObj>
              </mc:Choice>
              <mc:Fallback>
                <p:oleObj name="Image bitmap" r:id="rId3" imgW="2819794" imgH="2895238" progId="Paint.Picture">
                  <p:embed/>
                  <p:pic>
                    <p:nvPicPr>
                      <p:cNvPr id="161799" name="Object 1">
                        <a:extLst>
                          <a:ext uri="{FF2B5EF4-FFF2-40B4-BE49-F238E27FC236}">
                            <a16:creationId xmlns:a16="http://schemas.microsoft.com/office/drawing/2014/main" id="{D377D310-C75C-4004-BCA4-EB04A0DA0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831" y="1762125"/>
                        <a:ext cx="21145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Espace réservé du numéro de diapositive 21">
            <a:extLst>
              <a:ext uri="{FF2B5EF4-FFF2-40B4-BE49-F238E27FC236}">
                <a16:creationId xmlns:a16="http://schemas.microsoft.com/office/drawing/2014/main" id="{4DDCF53E-BD16-4693-8F23-D3DB8F284F9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199</a:t>
            </a:fld>
            <a:endParaRPr lang="fr-FR"/>
          </a:p>
        </p:txBody>
      </p:sp>
      <p:sp>
        <p:nvSpPr>
          <p:cNvPr id="7" name="Espace réservé du pied de page 7">
            <a:extLst>
              <a:ext uri="{FF2B5EF4-FFF2-40B4-BE49-F238E27FC236}">
                <a16:creationId xmlns:a16="http://schemas.microsoft.com/office/drawing/2014/main" id="{313E01DD-AC5E-4F0C-8801-C5E0735592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68110FC-4AC6-456C-A71C-90DDF8C00BF6}"/>
              </a:ext>
            </a:extLst>
          </p:cNvPr>
          <p:cNvSpPr>
            <a:spLocks noGrp="1" noChangeArrowheads="1"/>
          </p:cNvSpPr>
          <p:nvPr>
            <p:ph type="title"/>
          </p:nvPr>
        </p:nvSpPr>
        <p:spPr>
          <a:xfrm>
            <a:off x="1968104" y="272654"/>
            <a:ext cx="5844778" cy="434578"/>
          </a:xfrm>
        </p:spPr>
        <p:txBody>
          <a:bodyPr/>
          <a:lstStyle/>
          <a:p>
            <a:pPr eaLnBrk="1" hangingPunct="1"/>
            <a:r>
              <a:rPr lang="fr-FR" altLang="fr-FR"/>
              <a:t>IGPDE java</a:t>
            </a:r>
          </a:p>
        </p:txBody>
      </p:sp>
      <p:sp>
        <p:nvSpPr>
          <p:cNvPr id="3077" name="Text Box 7">
            <a:extLst>
              <a:ext uri="{FF2B5EF4-FFF2-40B4-BE49-F238E27FC236}">
                <a16:creationId xmlns:a16="http://schemas.microsoft.com/office/drawing/2014/main" id="{CA57BDA0-87B8-49E9-859A-96CEFBD2C31E}"/>
              </a:ext>
            </a:extLst>
          </p:cNvPr>
          <p:cNvSpPr txBox="1">
            <a:spLocks noChangeArrowheads="1"/>
          </p:cNvSpPr>
          <p:nvPr/>
        </p:nvSpPr>
        <p:spPr bwMode="auto">
          <a:xfrm>
            <a:off x="1473994" y="2177654"/>
            <a:ext cx="258365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3078" name="Text Box 8">
            <a:extLst>
              <a:ext uri="{FF2B5EF4-FFF2-40B4-BE49-F238E27FC236}">
                <a16:creationId xmlns:a16="http://schemas.microsoft.com/office/drawing/2014/main" id="{30502E80-912B-40C7-8C7D-E1202C3491C1}"/>
              </a:ext>
            </a:extLst>
          </p:cNvPr>
          <p:cNvSpPr txBox="1">
            <a:spLocks noChangeArrowheads="1"/>
          </p:cNvSpPr>
          <p:nvPr/>
        </p:nvSpPr>
        <p:spPr bwMode="auto">
          <a:xfrm>
            <a:off x="451120" y="1121820"/>
            <a:ext cx="4984976" cy="461665"/>
          </a:xfrm>
          <a:prstGeom prst="rect">
            <a:avLst/>
          </a:prstGeom>
          <a:noFill/>
          <a:ln>
            <a:noFill/>
          </a:ln>
          <a:effectLst/>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hlinkClick r:id="rId3"/>
              </a:rPr>
              <a:t>Lien vers catalogue IGPDE</a:t>
            </a:r>
            <a:endParaRPr lang="fr-FR" altLang="fr-FR" sz="2400"/>
          </a:p>
        </p:txBody>
      </p:sp>
      <p:sp>
        <p:nvSpPr>
          <p:cNvPr id="6" name="Espace réservé du numéro de diapositive 21">
            <a:extLst>
              <a:ext uri="{FF2B5EF4-FFF2-40B4-BE49-F238E27FC236}">
                <a16:creationId xmlns:a16="http://schemas.microsoft.com/office/drawing/2014/main" id="{265B20A7-6498-47BD-90E9-26ED2ED981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a:t>
            </a:fld>
            <a:endParaRPr lang="fr-FR"/>
          </a:p>
        </p:txBody>
      </p:sp>
      <p:sp>
        <p:nvSpPr>
          <p:cNvPr id="7" name="Espace réservé du pied de page 7">
            <a:extLst>
              <a:ext uri="{FF2B5EF4-FFF2-40B4-BE49-F238E27FC236}">
                <a16:creationId xmlns:a16="http://schemas.microsoft.com/office/drawing/2014/main" id="{ADCC6524-88D6-4FA3-B703-732B1DD1463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a:extLst>
              <a:ext uri="{FF2B5EF4-FFF2-40B4-BE49-F238E27FC236}">
                <a16:creationId xmlns:a16="http://schemas.microsoft.com/office/drawing/2014/main" id="{BA2640B9-91A9-4FD5-AD4A-EC852F63BF9E}"/>
              </a:ext>
            </a:extLst>
          </p:cNvPr>
          <p:cNvPicPr>
            <a:picLocks noChangeAspect="1"/>
          </p:cNvPicPr>
          <p:nvPr/>
        </p:nvPicPr>
        <p:blipFill>
          <a:blip r:embed="rId4"/>
          <a:stretch>
            <a:fillRect/>
          </a:stretch>
        </p:blipFill>
        <p:spPr>
          <a:xfrm>
            <a:off x="566619" y="2010077"/>
            <a:ext cx="3267075" cy="576596"/>
          </a:xfrm>
          <a:prstGeom prst="rect">
            <a:avLst/>
          </a:prstGeom>
        </p:spPr>
      </p:pic>
      <p:pic>
        <p:nvPicPr>
          <p:cNvPr id="9" name="Image 8">
            <a:extLst>
              <a:ext uri="{FF2B5EF4-FFF2-40B4-BE49-F238E27FC236}">
                <a16:creationId xmlns:a16="http://schemas.microsoft.com/office/drawing/2014/main" id="{8DD1D426-130E-45B3-B0E5-C4189D83B0BB}"/>
              </a:ext>
            </a:extLst>
          </p:cNvPr>
          <p:cNvPicPr>
            <a:picLocks noChangeAspect="1"/>
          </p:cNvPicPr>
          <p:nvPr/>
        </p:nvPicPr>
        <p:blipFill>
          <a:blip r:embed="rId5"/>
          <a:stretch>
            <a:fillRect/>
          </a:stretch>
        </p:blipFill>
        <p:spPr>
          <a:xfrm>
            <a:off x="566523" y="2586672"/>
            <a:ext cx="3237743" cy="598035"/>
          </a:xfrm>
          <a:prstGeom prst="rect">
            <a:avLst/>
          </a:prstGeom>
        </p:spPr>
      </p:pic>
      <p:pic>
        <p:nvPicPr>
          <p:cNvPr id="11" name="Image 10">
            <a:extLst>
              <a:ext uri="{FF2B5EF4-FFF2-40B4-BE49-F238E27FC236}">
                <a16:creationId xmlns:a16="http://schemas.microsoft.com/office/drawing/2014/main" id="{28E7AA7C-9B52-487F-B143-5094D8CE80B9}"/>
              </a:ext>
            </a:extLst>
          </p:cNvPr>
          <p:cNvPicPr>
            <a:picLocks noChangeAspect="1"/>
          </p:cNvPicPr>
          <p:nvPr/>
        </p:nvPicPr>
        <p:blipFill>
          <a:blip r:embed="rId6"/>
          <a:stretch>
            <a:fillRect/>
          </a:stretch>
        </p:blipFill>
        <p:spPr>
          <a:xfrm>
            <a:off x="559286" y="3886798"/>
            <a:ext cx="3281742" cy="513762"/>
          </a:xfrm>
          <a:prstGeom prst="rect">
            <a:avLst/>
          </a:prstGeom>
        </p:spPr>
      </p:pic>
      <p:pic>
        <p:nvPicPr>
          <p:cNvPr id="13" name="Image 12">
            <a:extLst>
              <a:ext uri="{FF2B5EF4-FFF2-40B4-BE49-F238E27FC236}">
                <a16:creationId xmlns:a16="http://schemas.microsoft.com/office/drawing/2014/main" id="{2EBE429E-D57C-4285-BDEB-9A2D01BFFC08}"/>
              </a:ext>
            </a:extLst>
          </p:cNvPr>
          <p:cNvPicPr>
            <a:picLocks noChangeAspect="1"/>
          </p:cNvPicPr>
          <p:nvPr/>
        </p:nvPicPr>
        <p:blipFill>
          <a:blip r:embed="rId7"/>
          <a:stretch>
            <a:fillRect/>
          </a:stretch>
        </p:blipFill>
        <p:spPr>
          <a:xfrm>
            <a:off x="566523" y="3277392"/>
            <a:ext cx="3281742" cy="516721"/>
          </a:xfrm>
          <a:prstGeom prst="rect">
            <a:avLst/>
          </a:prstGeom>
        </p:spPr>
      </p:pic>
      <p:pic>
        <p:nvPicPr>
          <p:cNvPr id="15" name="Image 14">
            <a:extLst>
              <a:ext uri="{FF2B5EF4-FFF2-40B4-BE49-F238E27FC236}">
                <a16:creationId xmlns:a16="http://schemas.microsoft.com/office/drawing/2014/main" id="{594FF12E-A64F-43E5-82E1-3BE7382F83B7}"/>
              </a:ext>
            </a:extLst>
          </p:cNvPr>
          <p:cNvPicPr>
            <a:picLocks noChangeAspect="1"/>
          </p:cNvPicPr>
          <p:nvPr/>
        </p:nvPicPr>
        <p:blipFill>
          <a:blip r:embed="rId8"/>
          <a:stretch>
            <a:fillRect/>
          </a:stretch>
        </p:blipFill>
        <p:spPr>
          <a:xfrm>
            <a:off x="3881484" y="2010076"/>
            <a:ext cx="3295650" cy="576596"/>
          </a:xfrm>
          <a:prstGeom prst="rect">
            <a:avLst/>
          </a:prstGeom>
        </p:spPr>
      </p:pic>
      <p:pic>
        <p:nvPicPr>
          <p:cNvPr id="17" name="Image 16">
            <a:extLst>
              <a:ext uri="{FF2B5EF4-FFF2-40B4-BE49-F238E27FC236}">
                <a16:creationId xmlns:a16="http://schemas.microsoft.com/office/drawing/2014/main" id="{D245B538-63F5-46C8-A600-0461CE63C4B4}"/>
              </a:ext>
            </a:extLst>
          </p:cNvPr>
          <p:cNvPicPr>
            <a:picLocks noChangeAspect="1"/>
          </p:cNvPicPr>
          <p:nvPr/>
        </p:nvPicPr>
        <p:blipFill>
          <a:blip r:embed="rId9"/>
          <a:stretch>
            <a:fillRect/>
          </a:stretch>
        </p:blipFill>
        <p:spPr>
          <a:xfrm>
            <a:off x="3902667" y="2714600"/>
            <a:ext cx="3257550" cy="470108"/>
          </a:xfrm>
          <a:prstGeom prst="rect">
            <a:avLst/>
          </a:prstGeom>
        </p:spPr>
      </p:pic>
      <p:pic>
        <p:nvPicPr>
          <p:cNvPr id="19" name="Image 18">
            <a:extLst>
              <a:ext uri="{FF2B5EF4-FFF2-40B4-BE49-F238E27FC236}">
                <a16:creationId xmlns:a16="http://schemas.microsoft.com/office/drawing/2014/main" id="{513B536C-AA32-45B0-BB65-00280EA9D8AA}"/>
              </a:ext>
            </a:extLst>
          </p:cNvPr>
          <p:cNvPicPr>
            <a:picLocks noChangeAspect="1"/>
          </p:cNvPicPr>
          <p:nvPr/>
        </p:nvPicPr>
        <p:blipFill>
          <a:blip r:embed="rId10"/>
          <a:stretch>
            <a:fillRect/>
          </a:stretch>
        </p:blipFill>
        <p:spPr>
          <a:xfrm>
            <a:off x="3932427" y="3277392"/>
            <a:ext cx="3238500" cy="516721"/>
          </a:xfrm>
          <a:prstGeom prst="rect">
            <a:avLst/>
          </a:prstGeom>
        </p:spPr>
      </p:pic>
      <p:pic>
        <p:nvPicPr>
          <p:cNvPr id="21" name="Image 20">
            <a:extLst>
              <a:ext uri="{FF2B5EF4-FFF2-40B4-BE49-F238E27FC236}">
                <a16:creationId xmlns:a16="http://schemas.microsoft.com/office/drawing/2014/main" id="{8FBC8106-7FE2-4F88-96D6-6081907BED9A}"/>
              </a:ext>
            </a:extLst>
          </p:cNvPr>
          <p:cNvPicPr>
            <a:picLocks noChangeAspect="1"/>
          </p:cNvPicPr>
          <p:nvPr/>
        </p:nvPicPr>
        <p:blipFill>
          <a:blip r:embed="rId11"/>
          <a:stretch>
            <a:fillRect/>
          </a:stretch>
        </p:blipFill>
        <p:spPr>
          <a:xfrm>
            <a:off x="3900534" y="3884723"/>
            <a:ext cx="3257550" cy="513762"/>
          </a:xfrm>
          <a:prstGeom prst="rect">
            <a:avLst/>
          </a:prstGeom>
        </p:spPr>
      </p:pic>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F3F45194-F7F5-46D6-9AF2-2BC88F5D7B75}"/>
              </a:ext>
            </a:extLst>
          </p:cNvPr>
          <p:cNvSpPr>
            <a:spLocks noGrp="1" noChangeArrowheads="1"/>
          </p:cNvSpPr>
          <p:nvPr>
            <p:ph type="title"/>
          </p:nvPr>
        </p:nvSpPr>
        <p:spPr>
          <a:xfrm>
            <a:off x="1693206" y="272654"/>
            <a:ext cx="3465148" cy="402814"/>
          </a:xfrm>
        </p:spPr>
        <p:txBody>
          <a:bodyPr/>
          <a:lstStyle/>
          <a:p>
            <a:r>
              <a:rPr lang="fr-FR" sz="2400" b="0">
                <a:ea typeface="+mj-lt"/>
                <a:cs typeface="+mj-lt"/>
              </a:rPr>
              <a:t>Important ! Tout est lié...</a:t>
            </a:r>
            <a:endParaRPr lang="fr-FR"/>
          </a:p>
        </p:txBody>
      </p:sp>
      <p:sp>
        <p:nvSpPr>
          <p:cNvPr id="9221" name="Rectangle 3">
            <a:extLst>
              <a:ext uri="{FF2B5EF4-FFF2-40B4-BE49-F238E27FC236}">
                <a16:creationId xmlns:a16="http://schemas.microsoft.com/office/drawing/2014/main" id="{F6C683D0-0EA5-4D14-BC7D-5DEEA8DC398A}"/>
              </a:ext>
            </a:extLst>
          </p:cNvPr>
          <p:cNvSpPr>
            <a:spLocks noGrp="1" noChangeArrowheads="1"/>
          </p:cNvSpPr>
          <p:nvPr>
            <p:ph type="body" idx="1"/>
          </p:nvPr>
        </p:nvSpPr>
        <p:spPr>
          <a:xfrm>
            <a:off x="323528" y="2205988"/>
            <a:ext cx="5540910" cy="1705319"/>
          </a:xfrm>
        </p:spPr>
        <p:txBody>
          <a:bodyPr/>
          <a:lstStyle/>
          <a:p>
            <a:r>
              <a:rPr lang="fr-FR" sz="1200">
                <a:ea typeface="+mn-lt"/>
                <a:cs typeface="+mn-lt"/>
              </a:rPr>
              <a:t>Exemples d’utilisation, le client veut :</a:t>
            </a:r>
            <a:endParaRPr lang="fr-FR"/>
          </a:p>
          <a:p>
            <a:r>
              <a:rPr lang="fr-FR" sz="1200">
                <a:ea typeface="+mn-lt"/>
                <a:cs typeface="+mn-lt"/>
              </a:rPr>
              <a:t>• Rapide et pas cher =&gt; Mauvaise qualité</a:t>
            </a:r>
            <a:endParaRPr lang="fr-FR"/>
          </a:p>
          <a:p>
            <a:r>
              <a:rPr lang="fr-FR" sz="1200">
                <a:ea typeface="+mn-lt"/>
                <a:cs typeface="+mn-lt"/>
              </a:rPr>
              <a:t>• Rapide et de bonne qualité =&gt; Cher</a:t>
            </a:r>
            <a:endParaRPr lang="fr-FR"/>
          </a:p>
          <a:p>
            <a:r>
              <a:rPr lang="fr-FR" sz="1200">
                <a:ea typeface="+mn-lt"/>
                <a:cs typeface="+mn-lt"/>
              </a:rPr>
              <a:t>• Bonne qualité et pas cher =&gt; Lent</a:t>
            </a:r>
          </a:p>
          <a:p>
            <a:endParaRPr lang="fr-FR" sz="1200">
              <a:cs typeface="Arial"/>
            </a:endParaRPr>
          </a:p>
          <a:p>
            <a:r>
              <a:rPr lang="fr-FR" sz="1200">
                <a:cs typeface="Arial"/>
              </a:rPr>
              <a:t>Grâce à l'agilité, sur quoi peut-on jouer sans toucher à la qualité, le coût ou encore les délais ?</a:t>
            </a:r>
          </a:p>
        </p:txBody>
      </p:sp>
      <p:sp>
        <p:nvSpPr>
          <p:cNvPr id="5" name="Espace réservé du numéro de diapositive 21">
            <a:extLst>
              <a:ext uri="{FF2B5EF4-FFF2-40B4-BE49-F238E27FC236}">
                <a16:creationId xmlns:a16="http://schemas.microsoft.com/office/drawing/2014/main" id="{5D455FA5-768D-4A03-A483-E6DD25D3DB8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a:t>
            </a:fld>
            <a:endParaRPr lang="fr-FR"/>
          </a:p>
        </p:txBody>
      </p:sp>
      <p:sp>
        <p:nvSpPr>
          <p:cNvPr id="6" name="Espace réservé du pied de page 7">
            <a:extLst>
              <a:ext uri="{FF2B5EF4-FFF2-40B4-BE49-F238E27FC236}">
                <a16:creationId xmlns:a16="http://schemas.microsoft.com/office/drawing/2014/main" id="{B0908878-906E-44D7-92E8-12DF368D6E1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Image 2" descr="Un outil de gestion du temps et des coûts - Visual Planning">
            <a:extLst>
              <a:ext uri="{FF2B5EF4-FFF2-40B4-BE49-F238E27FC236}">
                <a16:creationId xmlns:a16="http://schemas.microsoft.com/office/drawing/2014/main" id="{1ACAE864-87CF-91AC-3081-007103866779}"/>
              </a:ext>
            </a:extLst>
          </p:cNvPr>
          <p:cNvPicPr>
            <a:picLocks noChangeAspect="1"/>
          </p:cNvPicPr>
          <p:nvPr/>
        </p:nvPicPr>
        <p:blipFill>
          <a:blip r:embed="rId2"/>
          <a:stretch>
            <a:fillRect/>
          </a:stretch>
        </p:blipFill>
        <p:spPr>
          <a:xfrm>
            <a:off x="4627000" y="65537"/>
            <a:ext cx="2477573" cy="2136734"/>
          </a:xfrm>
          <a:prstGeom prst="rect">
            <a:avLst/>
          </a:prstGeom>
        </p:spPr>
      </p:pic>
      <p:pic>
        <p:nvPicPr>
          <p:cNvPr id="7" name="Image 6" descr="Une image contenant texte, Police, logo&#10;&#10;Description générée automatiquement">
            <a:extLst>
              <a:ext uri="{FF2B5EF4-FFF2-40B4-BE49-F238E27FC236}">
                <a16:creationId xmlns:a16="http://schemas.microsoft.com/office/drawing/2014/main" id="{6CBE8295-CA61-3C88-6170-FAAE81C3BC6E}"/>
              </a:ext>
            </a:extLst>
          </p:cNvPr>
          <p:cNvPicPr>
            <a:picLocks noChangeAspect="1"/>
          </p:cNvPicPr>
          <p:nvPr/>
        </p:nvPicPr>
        <p:blipFill>
          <a:blip r:embed="rId3"/>
          <a:stretch>
            <a:fillRect/>
          </a:stretch>
        </p:blipFill>
        <p:spPr>
          <a:xfrm>
            <a:off x="6340765" y="2141046"/>
            <a:ext cx="2475293" cy="2213691"/>
          </a:xfrm>
          <a:prstGeom prst="rect">
            <a:avLst/>
          </a:prstGeom>
        </p:spPr>
      </p:pic>
    </p:spTree>
    <p:extLst>
      <p:ext uri="{BB962C8B-B14F-4D97-AF65-F5344CB8AC3E}">
        <p14:creationId xmlns:p14="http://schemas.microsoft.com/office/powerpoint/2010/main" val="70352033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2">
            <a:extLst>
              <a:ext uri="{FF2B5EF4-FFF2-40B4-BE49-F238E27FC236}">
                <a16:creationId xmlns:a16="http://schemas.microsoft.com/office/drawing/2014/main" id="{D07CF175-552D-4FBE-8CBE-906DE7F0672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2821" name="Rectangle 3">
            <a:extLst>
              <a:ext uri="{FF2B5EF4-FFF2-40B4-BE49-F238E27FC236}">
                <a16:creationId xmlns:a16="http://schemas.microsoft.com/office/drawing/2014/main" id="{C0F63061-C52D-446C-AF56-F11BC68F839E}"/>
              </a:ext>
            </a:extLst>
          </p:cNvPr>
          <p:cNvSpPr>
            <a:spLocks noGrp="1" noChangeArrowheads="1"/>
          </p:cNvSpPr>
          <p:nvPr>
            <p:ph type="body" idx="1"/>
          </p:nvPr>
        </p:nvSpPr>
        <p:spPr>
          <a:xfrm>
            <a:off x="467544" y="843558"/>
            <a:ext cx="7416824" cy="3633788"/>
          </a:xfrm>
        </p:spPr>
        <p:txBody>
          <a:bodyPr/>
          <a:lstStyle/>
          <a:p>
            <a:r>
              <a:rPr lang="fr-FR" altLang="fr-FR" sz="1800"/>
              <a:t>Installation en local : décompresser un zip</a:t>
            </a:r>
          </a:p>
          <a:p>
            <a:pPr marL="361950" lvl="1" indent="-184150"/>
            <a:r>
              <a:rPr lang="fr-FR" altLang="fr-FR" sz="1800"/>
              <a:t>Config : conf/</a:t>
            </a:r>
            <a:r>
              <a:rPr lang="fr-FR" altLang="fr-FR" sz="1800" err="1"/>
              <a:t>sonar.properties</a:t>
            </a:r>
            <a:endParaRPr lang="fr-FR" altLang="fr-FR" sz="1800"/>
          </a:p>
          <a:p>
            <a:pPr marL="361950" lvl="1" indent="-184150"/>
            <a:r>
              <a:rPr lang="fr-FR" altLang="fr-FR" sz="1800"/>
              <a:t>SGBD par défaut (usage non professionnel)</a:t>
            </a:r>
          </a:p>
          <a:p>
            <a:pPr marL="361950" lvl="1" indent="-184150"/>
            <a:r>
              <a:rPr lang="fr-FR" altLang="fr-FR" sz="1800"/>
              <a:t>Exécuter Sonar : lancer StartSonar.bat </a:t>
            </a:r>
          </a:p>
          <a:p>
            <a:pPr marL="361950" lvl="1" indent="-184150"/>
            <a:r>
              <a:rPr lang="fr-FR" altLang="fr-FR" sz="1800"/>
              <a:t>Attendre ..</a:t>
            </a:r>
          </a:p>
          <a:p>
            <a:pPr marL="538163" lvl="2" indent="-177800"/>
            <a:r>
              <a:rPr lang="en-US" altLang="fr-FR" sz="1800" err="1"/>
              <a:t>jvm</a:t>
            </a:r>
            <a:r>
              <a:rPr lang="en-US" altLang="fr-FR" sz="1800"/>
              <a:t> 1    | 2013-02-14 10:10:36.947:INFO::</a:t>
            </a:r>
            <a:r>
              <a:rPr lang="en-US" altLang="fr-FR" sz="1800" b="1"/>
              <a:t>Started </a:t>
            </a:r>
            <a:r>
              <a:rPr lang="en-US" altLang="fr-FR" sz="1800" b="1">
                <a:hlinkClick r:id="rId3"/>
              </a:rPr>
              <a:t>SelectChannelConnector</a:t>
            </a:r>
            <a:r>
              <a:rPr lang="en-US" altLang="fr-FR" sz="1800">
                <a:hlinkClick r:id="rId3"/>
              </a:rPr>
              <a:t>@0.0.0.0:9000</a:t>
            </a:r>
            <a:endParaRPr lang="en-US" altLang="fr-FR" sz="1800"/>
          </a:p>
          <a:p>
            <a:pPr marL="361950" lvl="1" indent="-182563"/>
            <a:r>
              <a:rPr lang="fr-FR" altLang="fr-FR" sz="1800"/>
              <a:t>puis accès par </a:t>
            </a:r>
            <a:r>
              <a:rPr lang="fr-FR" altLang="fr-FR" sz="1800" u="sng">
                <a:hlinkClick r:id="rId4"/>
              </a:rPr>
              <a:t>http://urlDuServeurOuSeTrouveSonar:9000</a:t>
            </a:r>
            <a:endParaRPr lang="fr-FR" altLang="fr-FR" sz="1800"/>
          </a:p>
          <a:p>
            <a:pPr lvl="2"/>
            <a:endParaRPr lang="fr-FR" altLang="fr-FR" sz="1800"/>
          </a:p>
          <a:p>
            <a:pPr lvl="1"/>
            <a:endParaRPr lang="fr-FR" altLang="fr-FR" sz="1800"/>
          </a:p>
        </p:txBody>
      </p:sp>
      <p:sp>
        <p:nvSpPr>
          <p:cNvPr id="4" name="Espace réservé du numéro de diapositive 21">
            <a:extLst>
              <a:ext uri="{FF2B5EF4-FFF2-40B4-BE49-F238E27FC236}">
                <a16:creationId xmlns:a16="http://schemas.microsoft.com/office/drawing/2014/main" id="{F05E8395-98DF-4B56-BE1F-6AB3254DAC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200</a:t>
            </a:fld>
            <a:endParaRPr lang="fr-FR"/>
          </a:p>
        </p:txBody>
      </p:sp>
      <p:sp>
        <p:nvSpPr>
          <p:cNvPr id="5" name="Espace réservé du pied de page 7">
            <a:extLst>
              <a:ext uri="{FF2B5EF4-FFF2-40B4-BE49-F238E27FC236}">
                <a16:creationId xmlns:a16="http://schemas.microsoft.com/office/drawing/2014/main" id="{4E870EAC-BB2F-46D6-9266-C8F6F3AEC53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4" name="Rectangle 2">
            <a:extLst>
              <a:ext uri="{FF2B5EF4-FFF2-40B4-BE49-F238E27FC236}">
                <a16:creationId xmlns:a16="http://schemas.microsoft.com/office/drawing/2014/main" id="{85919C7B-4A3A-403C-9E22-98CEB403430E}"/>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3845" name="Rectangle 3">
            <a:extLst>
              <a:ext uri="{FF2B5EF4-FFF2-40B4-BE49-F238E27FC236}">
                <a16:creationId xmlns:a16="http://schemas.microsoft.com/office/drawing/2014/main" id="{E6E28CF4-9EDA-44E1-95CA-AF8EAB401528}"/>
              </a:ext>
            </a:extLst>
          </p:cNvPr>
          <p:cNvSpPr>
            <a:spLocks noGrp="1" noChangeArrowheads="1"/>
          </p:cNvSpPr>
          <p:nvPr>
            <p:ph type="body" idx="1"/>
          </p:nvPr>
        </p:nvSpPr>
        <p:spPr>
          <a:xfrm>
            <a:off x="395536" y="742716"/>
            <a:ext cx="7920880" cy="3557226"/>
          </a:xfrm>
        </p:spPr>
        <p:txBody>
          <a:bodyPr/>
          <a:lstStyle/>
          <a:p>
            <a:r>
              <a:rPr lang="fr-FR" altLang="fr-FR" sz="1800"/>
              <a:t>Comment on analyse un projet</a:t>
            </a:r>
          </a:p>
          <a:p>
            <a:pPr marL="361950" lvl="1" indent="-184150"/>
            <a:r>
              <a:rPr lang="fr-FR" altLang="fr-FR" sz="1800"/>
              <a:t>Avec l’exécuteur Java sonar-</a:t>
            </a:r>
            <a:r>
              <a:rPr lang="fr-FR" altLang="fr-FR" sz="1800" err="1"/>
              <a:t>runner</a:t>
            </a:r>
            <a:r>
              <a:rPr lang="fr-FR" altLang="fr-FR" sz="1800"/>
              <a:t> </a:t>
            </a:r>
          </a:p>
          <a:p>
            <a:pPr marL="361950" lvl="1" indent="-184150"/>
            <a:r>
              <a:rPr lang="fr-FR" altLang="fr-FR" sz="1800"/>
              <a:t>Sonar-</a:t>
            </a:r>
            <a:r>
              <a:rPr lang="fr-FR" altLang="fr-FR" sz="1800" err="1"/>
              <a:t>project.properties</a:t>
            </a:r>
            <a:r>
              <a:rPr lang="fr-FR" altLang="fr-FR" sz="1800"/>
              <a:t> à loger à la racine du projet Eclipse</a:t>
            </a:r>
          </a:p>
          <a:p>
            <a:pPr lvl="2">
              <a:buFont typeface="Wingdings" panose="05000000000000000000" pitchFamily="2" charset="2"/>
              <a:buNone/>
            </a:pPr>
            <a:r>
              <a:rPr lang="en-US" altLang="fr-FR" sz="1800"/>
              <a:t># path to source directories (required)</a:t>
            </a:r>
            <a:endParaRPr lang="fr-FR" altLang="fr-FR" sz="1800"/>
          </a:p>
          <a:p>
            <a:pPr lvl="2">
              <a:buFont typeface="Wingdings" panose="05000000000000000000" pitchFamily="2" charset="2"/>
              <a:buNone/>
            </a:pPr>
            <a:r>
              <a:rPr lang="fr-FR" altLang="fr-FR" sz="1800" err="1"/>
              <a:t>sonar.sources</a:t>
            </a:r>
            <a:r>
              <a:rPr lang="fr-FR" altLang="fr-FR" sz="1800"/>
              <a:t>=src/main/java</a:t>
            </a:r>
          </a:p>
          <a:p>
            <a:pPr marL="361950" lvl="1" indent="-184150"/>
            <a:r>
              <a:rPr lang="fr-FR" altLang="fr-FR" sz="1800"/>
              <a:t>Puis lancer la commande sonar-</a:t>
            </a:r>
            <a:r>
              <a:rPr lang="fr-FR" altLang="fr-FR" sz="1800" err="1"/>
              <a:t>runner</a:t>
            </a:r>
            <a:r>
              <a:rPr lang="fr-FR" altLang="fr-FR" sz="1800"/>
              <a:t> (qui appelle le .bat) </a:t>
            </a:r>
            <a:r>
              <a:rPr lang="fr-FR" altLang="fr-FR" sz="1800" b="1"/>
              <a:t>depuis la racine du projet Eclipse</a:t>
            </a:r>
          </a:p>
          <a:p>
            <a:pPr marL="361950" lvl="1" indent="-184150"/>
            <a:r>
              <a:rPr lang="fr-FR" altLang="fr-FR" sz="1800"/>
              <a:t>1ère analyse longue …</a:t>
            </a:r>
          </a:p>
          <a:p>
            <a:pPr lvl="1"/>
            <a:endParaRPr lang="fr-FR" altLang="fr-FR" sz="1800"/>
          </a:p>
        </p:txBody>
      </p:sp>
      <p:sp>
        <p:nvSpPr>
          <p:cNvPr id="8" name="Espace réservé du numéro de diapositive 21">
            <a:extLst>
              <a:ext uri="{FF2B5EF4-FFF2-40B4-BE49-F238E27FC236}">
                <a16:creationId xmlns:a16="http://schemas.microsoft.com/office/drawing/2014/main" id="{63EC1A25-8384-4D95-9103-C45A2DAAD22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201</a:t>
            </a:fld>
            <a:endParaRPr lang="fr-FR"/>
          </a:p>
        </p:txBody>
      </p:sp>
      <p:sp>
        <p:nvSpPr>
          <p:cNvPr id="9" name="Espace réservé du pied de page 7">
            <a:extLst>
              <a:ext uri="{FF2B5EF4-FFF2-40B4-BE49-F238E27FC236}">
                <a16:creationId xmlns:a16="http://schemas.microsoft.com/office/drawing/2014/main" id="{B8B32397-61F7-44EC-9712-10EC95FC4B1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8" name="Rectangle 2">
            <a:extLst>
              <a:ext uri="{FF2B5EF4-FFF2-40B4-BE49-F238E27FC236}">
                <a16:creationId xmlns:a16="http://schemas.microsoft.com/office/drawing/2014/main" id="{560B5867-69BA-49F3-8AC6-55D670F74C8C}"/>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4869" name="Rectangle 2">
            <a:extLst>
              <a:ext uri="{FF2B5EF4-FFF2-40B4-BE49-F238E27FC236}">
                <a16:creationId xmlns:a16="http://schemas.microsoft.com/office/drawing/2014/main" id="{CD35285C-4D34-43F8-A044-E3C3F6C7C104}"/>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64870" name="Object 1">
            <a:extLst>
              <a:ext uri="{FF2B5EF4-FFF2-40B4-BE49-F238E27FC236}">
                <a16:creationId xmlns:a16="http://schemas.microsoft.com/office/drawing/2014/main" id="{0E08C74C-97D7-4C54-98D1-DB4386F2DA99}"/>
              </a:ext>
            </a:extLst>
          </p:cNvPr>
          <p:cNvGraphicFramePr>
            <a:graphicFrameLocks noChangeAspect="1"/>
          </p:cNvGraphicFramePr>
          <p:nvPr>
            <p:extLst>
              <p:ext uri="{D42A27DB-BD31-4B8C-83A1-F6EECF244321}">
                <p14:modId xmlns:p14="http://schemas.microsoft.com/office/powerpoint/2010/main" val="813794337"/>
              </p:ext>
            </p:extLst>
          </p:nvPr>
        </p:nvGraphicFramePr>
        <p:xfrm>
          <a:off x="971600" y="924520"/>
          <a:ext cx="7013273" cy="3735462"/>
        </p:xfrm>
        <a:graphic>
          <a:graphicData uri="http://schemas.openxmlformats.org/presentationml/2006/ole">
            <mc:AlternateContent xmlns:mc="http://schemas.openxmlformats.org/markup-compatibility/2006">
              <mc:Choice xmlns:v="urn:schemas-microsoft-com:vml" Requires="v">
                <p:oleObj name="Image bitmap" r:id="rId3" imgW="10190476" imgH="5428571" progId="Paint.Picture">
                  <p:embed/>
                </p:oleObj>
              </mc:Choice>
              <mc:Fallback>
                <p:oleObj name="Image bitmap" r:id="rId3" imgW="10190476" imgH="5428571" progId="Paint.Picture">
                  <p:embed/>
                  <p:pic>
                    <p:nvPicPr>
                      <p:cNvPr id="164870" name="Object 1">
                        <a:extLst>
                          <a:ext uri="{FF2B5EF4-FFF2-40B4-BE49-F238E27FC236}">
                            <a16:creationId xmlns:a16="http://schemas.microsoft.com/office/drawing/2014/main" id="{0E08C74C-97D7-4C54-98D1-DB4386F2D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924520"/>
                        <a:ext cx="7013273" cy="3735462"/>
                      </a:xfrm>
                      <a:prstGeom prst="rect">
                        <a:avLst/>
                      </a:prstGeom>
                      <a:noFill/>
                      <a:ln>
                        <a:noFill/>
                      </a:ln>
                    </p:spPr>
                  </p:pic>
                </p:oleObj>
              </mc:Fallback>
            </mc:AlternateContent>
          </a:graphicData>
        </a:graphic>
      </p:graphicFrame>
      <p:sp>
        <p:nvSpPr>
          <p:cNvPr id="9" name="Espace réservé du numéro de diapositive 21">
            <a:extLst>
              <a:ext uri="{FF2B5EF4-FFF2-40B4-BE49-F238E27FC236}">
                <a16:creationId xmlns:a16="http://schemas.microsoft.com/office/drawing/2014/main" id="{8F8A6728-E315-4485-A9B0-91E5EFB761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202</a:t>
            </a:fld>
            <a:endParaRPr lang="fr-FR"/>
          </a:p>
        </p:txBody>
      </p:sp>
      <p:sp>
        <p:nvSpPr>
          <p:cNvPr id="10" name="Espace réservé du pied de page 7">
            <a:extLst>
              <a:ext uri="{FF2B5EF4-FFF2-40B4-BE49-F238E27FC236}">
                <a16:creationId xmlns:a16="http://schemas.microsoft.com/office/drawing/2014/main" id="{F6BE43E6-8163-4685-ADEA-002D013C077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2" name="Rectangle 2">
            <a:extLst>
              <a:ext uri="{FF2B5EF4-FFF2-40B4-BE49-F238E27FC236}">
                <a16:creationId xmlns:a16="http://schemas.microsoft.com/office/drawing/2014/main" id="{17592E77-02C4-440F-9884-BC2F9FE9CEBA}"/>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5893" name="Rectangle 3">
            <a:extLst>
              <a:ext uri="{FF2B5EF4-FFF2-40B4-BE49-F238E27FC236}">
                <a16:creationId xmlns:a16="http://schemas.microsoft.com/office/drawing/2014/main" id="{EA16C003-5F7F-4E6F-BC95-3F111DC8A972}"/>
              </a:ext>
            </a:extLst>
          </p:cNvPr>
          <p:cNvSpPr>
            <a:spLocks noGrp="1" noChangeArrowheads="1"/>
          </p:cNvSpPr>
          <p:nvPr>
            <p:ph type="body" idx="1"/>
          </p:nvPr>
        </p:nvSpPr>
        <p:spPr>
          <a:xfrm>
            <a:off x="354377" y="843558"/>
            <a:ext cx="5829300" cy="3208734"/>
          </a:xfrm>
        </p:spPr>
        <p:txBody>
          <a:bodyPr/>
          <a:lstStyle/>
          <a:p>
            <a:r>
              <a:rPr lang="fr-FR" altLang="fr-FR" sz="1800"/>
              <a:t>Comment on analyse un projet</a:t>
            </a:r>
          </a:p>
          <a:p>
            <a:pPr marL="361950" lvl="1" indent="-184150"/>
            <a:r>
              <a:rPr lang="fr-FR" altLang="fr-FR" sz="1800"/>
              <a:t>avec Maven</a:t>
            </a:r>
          </a:p>
          <a:p>
            <a:pPr marL="538163" lvl="2" indent="-177800"/>
            <a:r>
              <a:rPr lang="fr-FR" altLang="fr-FR" sz="1800"/>
              <a:t>Fichier pom.xml puis</a:t>
            </a:r>
          </a:p>
          <a:p>
            <a:pPr lvl="2">
              <a:buFont typeface="Wingdings" panose="05000000000000000000" pitchFamily="2" charset="2"/>
              <a:buNone/>
            </a:pPr>
            <a:r>
              <a:rPr lang="en-US" altLang="fr-FR" sz="1800"/>
              <a:t>\</a:t>
            </a:r>
            <a:r>
              <a:rPr lang="en-US" altLang="fr-FR" sz="1800" u="sng"/>
              <a:t>apache</a:t>
            </a:r>
            <a:r>
              <a:rPr lang="en-US" altLang="fr-FR" sz="1800"/>
              <a:t>-</a:t>
            </a:r>
            <a:r>
              <a:rPr lang="en-US" altLang="fr-FR" sz="1800" u="sng"/>
              <a:t>maven</a:t>
            </a:r>
            <a:r>
              <a:rPr lang="en-US" altLang="fr-FR" sz="1800"/>
              <a:t>-3.0.4\bin\</a:t>
            </a:r>
            <a:r>
              <a:rPr lang="en-US" altLang="fr-FR" sz="1800" u="sng" err="1"/>
              <a:t>mvn</a:t>
            </a:r>
            <a:r>
              <a:rPr lang="en-US" altLang="fr-FR" sz="1800"/>
              <a:t> clean install</a:t>
            </a:r>
            <a:endParaRPr lang="fr-FR" altLang="fr-FR" sz="1800"/>
          </a:p>
          <a:p>
            <a:pPr lvl="2">
              <a:buFont typeface="Wingdings" panose="05000000000000000000" pitchFamily="2" charset="2"/>
              <a:buNone/>
            </a:pPr>
            <a:r>
              <a:rPr lang="de-DE" altLang="fr-FR" sz="1800" u="sng"/>
              <a:t>\apache</a:t>
            </a:r>
            <a:r>
              <a:rPr lang="de-DE" altLang="fr-FR" sz="1800"/>
              <a:t>-</a:t>
            </a:r>
            <a:r>
              <a:rPr lang="de-DE" altLang="fr-FR" sz="1800" u="sng"/>
              <a:t>maven</a:t>
            </a:r>
            <a:r>
              <a:rPr lang="de-DE" altLang="fr-FR" sz="1800"/>
              <a:t>-3.0.4\bin\</a:t>
            </a:r>
            <a:r>
              <a:rPr lang="de-DE" altLang="fr-FR" sz="1800" u="sng" err="1"/>
              <a:t>mvn</a:t>
            </a:r>
            <a:r>
              <a:rPr lang="de-DE" altLang="fr-FR" sz="1800"/>
              <a:t> </a:t>
            </a:r>
            <a:r>
              <a:rPr lang="de-DE" altLang="fr-FR" sz="1800" err="1"/>
              <a:t>sonar:sonar</a:t>
            </a:r>
            <a:endParaRPr lang="fr-FR" altLang="fr-FR" sz="1800"/>
          </a:p>
          <a:p>
            <a:pPr marL="361950" lvl="1" indent="-182563"/>
            <a:r>
              <a:rPr lang="fr-FR" altLang="fr-FR" sz="1800"/>
              <a:t>Avec </a:t>
            </a:r>
            <a:r>
              <a:rPr lang="fr-FR" altLang="fr-FR" sz="1800" err="1"/>
              <a:t>ant</a:t>
            </a:r>
            <a:endParaRPr lang="fr-FR" altLang="fr-FR" sz="1800"/>
          </a:p>
          <a:p>
            <a:pPr marL="715963" lvl="3" indent="-177800"/>
            <a:r>
              <a:rPr lang="fr-FR" altLang="fr-FR" sz="1800"/>
              <a:t>Fichier build.xml puis</a:t>
            </a:r>
          </a:p>
          <a:p>
            <a:pPr lvl="2">
              <a:buFont typeface="Wingdings" panose="05000000000000000000" pitchFamily="2" charset="2"/>
              <a:buNone/>
            </a:pPr>
            <a:r>
              <a:rPr lang="fr-FR" altLang="fr-FR" sz="1800"/>
              <a:t>\apache-ant-1.8.4\bin\</a:t>
            </a:r>
            <a:r>
              <a:rPr lang="fr-FR" altLang="fr-FR" sz="1800" err="1"/>
              <a:t>ant</a:t>
            </a:r>
            <a:r>
              <a:rPr lang="fr-FR" altLang="fr-FR" sz="1800"/>
              <a:t> sonar &gt;log.txt</a:t>
            </a:r>
          </a:p>
          <a:p>
            <a:pPr lvl="1"/>
            <a:endParaRPr lang="fr-FR" altLang="fr-FR" sz="1800"/>
          </a:p>
        </p:txBody>
      </p:sp>
      <p:sp>
        <p:nvSpPr>
          <p:cNvPr id="8" name="Espace réservé du numéro de diapositive 21">
            <a:extLst>
              <a:ext uri="{FF2B5EF4-FFF2-40B4-BE49-F238E27FC236}">
                <a16:creationId xmlns:a16="http://schemas.microsoft.com/office/drawing/2014/main" id="{6CF40001-DEFB-4205-843E-A351C6134BD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203</a:t>
            </a:fld>
            <a:endParaRPr lang="fr-FR"/>
          </a:p>
        </p:txBody>
      </p:sp>
      <p:sp>
        <p:nvSpPr>
          <p:cNvPr id="9" name="Espace réservé du pied de page 7">
            <a:extLst>
              <a:ext uri="{FF2B5EF4-FFF2-40B4-BE49-F238E27FC236}">
                <a16:creationId xmlns:a16="http://schemas.microsoft.com/office/drawing/2014/main" id="{926B981A-EEE3-4C30-8D49-549EAD43FE0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B8D83D3A-058F-4CA5-9552-9689B061168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6917" name="Rectangle 3">
            <a:extLst>
              <a:ext uri="{FF2B5EF4-FFF2-40B4-BE49-F238E27FC236}">
                <a16:creationId xmlns:a16="http://schemas.microsoft.com/office/drawing/2014/main" id="{D9A1C0D6-BBC9-4900-BC5F-3FA8C75FC44A}"/>
              </a:ext>
            </a:extLst>
          </p:cNvPr>
          <p:cNvSpPr>
            <a:spLocks noGrp="1" noChangeArrowheads="1"/>
          </p:cNvSpPr>
          <p:nvPr>
            <p:ph type="body" idx="1"/>
          </p:nvPr>
        </p:nvSpPr>
        <p:spPr>
          <a:xfrm>
            <a:off x="360760" y="771550"/>
            <a:ext cx="5829300" cy="1214438"/>
          </a:xfrm>
        </p:spPr>
        <p:txBody>
          <a:bodyPr/>
          <a:lstStyle/>
          <a:p>
            <a:r>
              <a:rPr lang="fr-FR" altLang="fr-FR" sz="1800"/>
              <a:t>Découverte de SONAR</a:t>
            </a:r>
          </a:p>
          <a:p>
            <a:pPr lvl="1">
              <a:buFont typeface="Symbol" panose="05050102010706020507" pitchFamily="18" charset="2"/>
              <a:buNone/>
            </a:pPr>
            <a:endParaRPr lang="fr-FR" altLang="fr-FR" sz="1800"/>
          </a:p>
          <a:p>
            <a:pPr lvl="1"/>
            <a:endParaRPr lang="fr-FR" altLang="fr-FR" sz="1800"/>
          </a:p>
        </p:txBody>
      </p:sp>
      <p:sp>
        <p:nvSpPr>
          <p:cNvPr id="166918" name="Litebulb">
            <a:extLst>
              <a:ext uri="{FF2B5EF4-FFF2-40B4-BE49-F238E27FC236}">
                <a16:creationId xmlns:a16="http://schemas.microsoft.com/office/drawing/2014/main" id="{A77DC908-5C37-419C-8E90-56B16E861457}"/>
              </a:ext>
            </a:extLst>
          </p:cNvPr>
          <p:cNvSpPr>
            <a:spLocks noEditPoints="1" noChangeArrowheads="1"/>
          </p:cNvSpPr>
          <p:nvPr/>
        </p:nvSpPr>
        <p:spPr bwMode="auto">
          <a:xfrm>
            <a:off x="3275410" y="2301479"/>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 name="Espace réservé du numéro de diapositive 21">
            <a:extLst>
              <a:ext uri="{FF2B5EF4-FFF2-40B4-BE49-F238E27FC236}">
                <a16:creationId xmlns:a16="http://schemas.microsoft.com/office/drawing/2014/main" id="{8F1315C7-AB8D-4611-A892-DB22AE8D375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204</a:t>
            </a:fld>
            <a:endParaRPr lang="fr-FR"/>
          </a:p>
        </p:txBody>
      </p:sp>
      <p:sp>
        <p:nvSpPr>
          <p:cNvPr id="10" name="Espace réservé du pied de page 7">
            <a:extLst>
              <a:ext uri="{FF2B5EF4-FFF2-40B4-BE49-F238E27FC236}">
                <a16:creationId xmlns:a16="http://schemas.microsoft.com/office/drawing/2014/main" id="{AB6B0431-8609-4E22-8870-D117F8FC0A5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1B420AF8-4497-4D32-9B65-46D6FCA5599D}"/>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7941" name="Rectangle 3">
            <a:extLst>
              <a:ext uri="{FF2B5EF4-FFF2-40B4-BE49-F238E27FC236}">
                <a16:creationId xmlns:a16="http://schemas.microsoft.com/office/drawing/2014/main" id="{6E2ED02D-0099-4246-81BE-0B5714DCD79D}"/>
              </a:ext>
            </a:extLst>
          </p:cNvPr>
          <p:cNvSpPr>
            <a:spLocks noGrp="1" noChangeArrowheads="1"/>
          </p:cNvSpPr>
          <p:nvPr>
            <p:ph type="body" idx="1"/>
          </p:nvPr>
        </p:nvSpPr>
        <p:spPr>
          <a:xfrm>
            <a:off x="395536" y="843558"/>
            <a:ext cx="7704856" cy="3292152"/>
          </a:xfrm>
        </p:spPr>
        <p:txBody>
          <a:bodyPr/>
          <a:lstStyle/>
          <a:p>
            <a:r>
              <a:rPr lang="fr-FR" altLang="fr-FR" sz="1800"/>
              <a:t>Historique des indicateurs </a:t>
            </a:r>
          </a:p>
          <a:p>
            <a:pPr marL="361950" lvl="1" indent="-184150"/>
            <a:r>
              <a:rPr lang="fr-FR" altLang="fr-FR" sz="1800"/>
              <a:t>Qu’y a-t-il de changer dans mon application depuis 30 jours ?</a:t>
            </a:r>
          </a:p>
          <a:p>
            <a:pPr marL="361950" lvl="1" indent="-184150"/>
            <a:r>
              <a:rPr lang="fr-FR" altLang="fr-FR" sz="1800"/>
              <a:t>La qualité de mon application a t’elle changée depuis la version 2.1?</a:t>
            </a:r>
          </a:p>
          <a:p>
            <a:pPr marL="361950" lvl="1" indent="-184150"/>
            <a:r>
              <a:rPr lang="fr-FR" altLang="fr-FR" sz="1800"/>
              <a:t>Quelles violations critiques sont apparues depuis le 1/1/2010 ?</a:t>
            </a:r>
          </a:p>
          <a:p>
            <a:pPr marL="361950" lvl="1" indent="-184150"/>
            <a:r>
              <a:rPr lang="fr-FR" altLang="fr-FR" sz="1800"/>
              <a:t>De combien a évolué la couverture en tests unitaires depuis la passage en maintenance ?</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60CDF2BC-AE38-489D-AA5F-F6EAF840ED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205</a:t>
            </a:fld>
            <a:endParaRPr lang="fr-FR"/>
          </a:p>
        </p:txBody>
      </p:sp>
      <p:sp>
        <p:nvSpPr>
          <p:cNvPr id="7" name="Espace réservé du pied de page 7">
            <a:extLst>
              <a:ext uri="{FF2B5EF4-FFF2-40B4-BE49-F238E27FC236}">
                <a16:creationId xmlns:a16="http://schemas.microsoft.com/office/drawing/2014/main" id="{2BEFF272-8A99-4132-9EA3-0B91D8C3151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9AFAD4D2-D2A2-434D-9F53-B28D96A5BB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8965" name="Rectangle 3">
            <a:extLst>
              <a:ext uri="{FF2B5EF4-FFF2-40B4-BE49-F238E27FC236}">
                <a16:creationId xmlns:a16="http://schemas.microsoft.com/office/drawing/2014/main" id="{85373D99-4433-468C-AF9E-B082E30225E6}"/>
              </a:ext>
            </a:extLst>
          </p:cNvPr>
          <p:cNvSpPr>
            <a:spLocks noGrp="1" noChangeArrowheads="1"/>
          </p:cNvSpPr>
          <p:nvPr>
            <p:ph type="body" idx="1"/>
          </p:nvPr>
        </p:nvSpPr>
        <p:spPr>
          <a:xfrm>
            <a:off x="303976" y="707232"/>
            <a:ext cx="8084448" cy="4024758"/>
          </a:xfrm>
        </p:spPr>
        <p:txBody>
          <a:bodyPr/>
          <a:lstStyle/>
          <a:p>
            <a:r>
              <a:rPr lang="fr-FR" altLang="fr-FR" sz="1800"/>
              <a:t>Il existe près de 40 plugin SONAR</a:t>
            </a:r>
          </a:p>
          <a:p>
            <a:pPr marL="361950" lvl="1" indent="-184150"/>
            <a:r>
              <a:rPr lang="fr-FR" altLang="fr-FR" sz="1800">
                <a:hlinkClick r:id="rId3">
                  <a:extLst>
                    <a:ext uri="{A12FA001-AC4F-418D-AE19-62706E023703}">
                      <ahyp:hlinkClr xmlns:ahyp="http://schemas.microsoft.com/office/drawing/2018/hyperlinkcolor" val="tx"/>
                    </a:ext>
                  </a:extLst>
                </a:hlinkClick>
              </a:rPr>
              <a:t>http://docs.codehaus.org/display/SONAR/Plugin+Library</a:t>
            </a:r>
            <a:endParaRPr lang="fr-FR" altLang="fr-FR" sz="1800"/>
          </a:p>
          <a:p>
            <a:pPr marL="361950" lvl="1" indent="-184150"/>
            <a:r>
              <a:rPr lang="fr-FR" altLang="fr-FR" sz="1800"/>
              <a:t>Métriques additionnelles : permet de calculer de nouvelles métriques</a:t>
            </a:r>
          </a:p>
          <a:p>
            <a:pPr marL="361950" lvl="1" indent="-184150"/>
            <a:r>
              <a:rPr lang="fr-FR" altLang="fr-FR" sz="1800"/>
              <a:t>Nouveaux langages (C, C#, Groovy, etc.).</a:t>
            </a:r>
          </a:p>
          <a:p>
            <a:pPr marL="361950" lvl="1" indent="-184150"/>
            <a:r>
              <a:rPr lang="fr-FR" altLang="fr-FR" sz="1800"/>
              <a:t>Visualisation : plugins permettant un affichage différent des métriques calculées</a:t>
            </a:r>
          </a:p>
          <a:p>
            <a:pPr marL="361950" lvl="1" indent="-184150"/>
            <a:r>
              <a:rPr lang="fr-FR" altLang="fr-FR" sz="1800"/>
              <a:t>Gouvernance : offre le support de nouvelles méthodologies d'analyse.</a:t>
            </a:r>
          </a:p>
          <a:p>
            <a:pPr marL="361950" lvl="1" indent="-184150"/>
            <a:r>
              <a:rPr lang="fr-FR" altLang="fr-FR" sz="1800"/>
              <a:t>Intégration : meilleure intégration Sonar dans les outils d’ingénierie logicielle comme les PIC et les IDE</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E7D8FB38-967D-40E1-AD10-D1CD0B816BC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206</a:t>
            </a:fld>
            <a:endParaRPr lang="fr-FR"/>
          </a:p>
        </p:txBody>
      </p:sp>
      <p:sp>
        <p:nvSpPr>
          <p:cNvPr id="7" name="Espace réservé du pied de page 7">
            <a:extLst>
              <a:ext uri="{FF2B5EF4-FFF2-40B4-BE49-F238E27FC236}">
                <a16:creationId xmlns:a16="http://schemas.microsoft.com/office/drawing/2014/main" id="{093060CA-1637-4F43-A760-E44B331D4CC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8" name="Rectangle 2">
            <a:extLst>
              <a:ext uri="{FF2B5EF4-FFF2-40B4-BE49-F238E27FC236}">
                <a16:creationId xmlns:a16="http://schemas.microsoft.com/office/drawing/2014/main" id="{1B81DD20-62EF-42D2-88D4-D4B4565A3641}"/>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69989" name="Rectangle 3">
            <a:extLst>
              <a:ext uri="{FF2B5EF4-FFF2-40B4-BE49-F238E27FC236}">
                <a16:creationId xmlns:a16="http://schemas.microsoft.com/office/drawing/2014/main" id="{764A17A8-3FA9-4B58-80A2-2BF43AE597CC}"/>
              </a:ext>
            </a:extLst>
          </p:cNvPr>
          <p:cNvSpPr>
            <a:spLocks noGrp="1" noChangeArrowheads="1"/>
          </p:cNvSpPr>
          <p:nvPr>
            <p:ph type="body" idx="1"/>
          </p:nvPr>
        </p:nvSpPr>
        <p:spPr>
          <a:xfrm>
            <a:off x="323528" y="843558"/>
            <a:ext cx="6264398" cy="2700338"/>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lvl="1">
              <a:buFont typeface="Symbol" panose="05050102010706020507" pitchFamily="18" charset="2"/>
              <a:buNone/>
            </a:pPr>
            <a:endParaRPr lang="fr-FR" altLang="fr-FR" sz="1800"/>
          </a:p>
          <a:p>
            <a:pPr lvl="1"/>
            <a:endParaRPr lang="fr-FR" altLang="fr-FR" sz="1800"/>
          </a:p>
        </p:txBody>
      </p:sp>
      <p:sp>
        <p:nvSpPr>
          <p:cNvPr id="6" name="Espace réservé du numéro de diapositive 21">
            <a:extLst>
              <a:ext uri="{FF2B5EF4-FFF2-40B4-BE49-F238E27FC236}">
                <a16:creationId xmlns:a16="http://schemas.microsoft.com/office/drawing/2014/main" id="{758A1237-5935-4073-9F32-57A97CB72E5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207</a:t>
            </a:fld>
            <a:endParaRPr lang="fr-FR"/>
          </a:p>
        </p:txBody>
      </p:sp>
      <p:sp>
        <p:nvSpPr>
          <p:cNvPr id="7" name="Espace réservé du pied de page 7">
            <a:extLst>
              <a:ext uri="{FF2B5EF4-FFF2-40B4-BE49-F238E27FC236}">
                <a16:creationId xmlns:a16="http://schemas.microsoft.com/office/drawing/2014/main" id="{8C51BD6B-C719-4EF3-88F4-503CA56EF67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534B1304-6236-42FB-8E1A-7A4B09340AE4}"/>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1013" name="Rectangle 3">
            <a:extLst>
              <a:ext uri="{FF2B5EF4-FFF2-40B4-BE49-F238E27FC236}">
                <a16:creationId xmlns:a16="http://schemas.microsoft.com/office/drawing/2014/main" id="{96ED30E7-8C02-49BF-917A-EBA7ACAA24C9}"/>
              </a:ext>
            </a:extLst>
          </p:cNvPr>
          <p:cNvSpPr>
            <a:spLocks noGrp="1" noChangeArrowheads="1"/>
          </p:cNvSpPr>
          <p:nvPr>
            <p:ph type="body" idx="1"/>
          </p:nvPr>
        </p:nvSpPr>
        <p:spPr>
          <a:xfrm>
            <a:off x="323528" y="791767"/>
            <a:ext cx="7992888" cy="3652191"/>
          </a:xfrm>
        </p:spPr>
        <p:txBody>
          <a:bodyPr/>
          <a:lstStyle/>
          <a:p>
            <a:r>
              <a:rPr lang="fr-FR" altLang="fr-FR" sz="1800"/>
              <a:t>L’installation est relativement simple : 	</a:t>
            </a:r>
          </a:p>
          <a:p>
            <a:pPr marL="361950" lvl="1" indent="-184150"/>
            <a:r>
              <a:rPr lang="fr-FR" altLang="fr-FR" sz="1800"/>
              <a:t>Récupérer le fichier jar</a:t>
            </a:r>
          </a:p>
          <a:p>
            <a:pPr marL="361950" lvl="1" indent="-184150"/>
            <a:r>
              <a:rPr lang="fr-FR" altLang="fr-FR" sz="1800"/>
              <a:t>Copier dans le dossier extensions/plugins/ de SONAR</a:t>
            </a:r>
          </a:p>
          <a:p>
            <a:pPr marL="361950" lvl="1" indent="-184150"/>
            <a:r>
              <a:rPr lang="fr-FR" altLang="fr-FR" sz="1800"/>
              <a:t>Redémarrer SONAR</a:t>
            </a:r>
          </a:p>
          <a:p>
            <a:pPr marL="361950" lvl="1" indent="-184150"/>
            <a:r>
              <a:rPr lang="fr-FR" altLang="fr-FR" sz="1800"/>
              <a:t>Ajouter le widget pour que les nouveaux indicateurs soient visibles. </a:t>
            </a:r>
          </a:p>
          <a:p>
            <a:pPr marL="541950" lvl="2" indent="-184150"/>
            <a:r>
              <a:rPr lang="fr-FR" altLang="fr-FR" sz="1700"/>
              <a:t>Se connecter en tant qu’administrateur (admin/admin par défaut)</a:t>
            </a:r>
          </a:p>
          <a:p>
            <a:pPr marL="541950" lvl="2" indent="-184150"/>
            <a:r>
              <a:rPr lang="fr-FR" altLang="fr-FR" sz="1700"/>
              <a:t>Choisir configurer les widgets depuis la page d’accueil</a:t>
            </a:r>
          </a:p>
          <a:p>
            <a:pPr lvl="2">
              <a:buNone/>
            </a:pPr>
            <a:endParaRPr lang="fr-FR" altLang="fr-FR" sz="1700"/>
          </a:p>
          <a:p>
            <a:pPr lvl="1"/>
            <a:endParaRPr lang="fr-FR" altLang="fr-FR" sz="1800"/>
          </a:p>
        </p:txBody>
      </p:sp>
      <p:sp>
        <p:nvSpPr>
          <p:cNvPr id="6" name="Espace réservé du numéro de diapositive 21">
            <a:extLst>
              <a:ext uri="{FF2B5EF4-FFF2-40B4-BE49-F238E27FC236}">
                <a16:creationId xmlns:a16="http://schemas.microsoft.com/office/drawing/2014/main" id="{8EABFA4B-212F-49C1-BB66-697E60F51F0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208</a:t>
            </a:fld>
            <a:endParaRPr lang="fr-FR"/>
          </a:p>
        </p:txBody>
      </p:sp>
      <p:sp>
        <p:nvSpPr>
          <p:cNvPr id="7" name="Espace réservé du pied de page 7">
            <a:extLst>
              <a:ext uri="{FF2B5EF4-FFF2-40B4-BE49-F238E27FC236}">
                <a16:creationId xmlns:a16="http://schemas.microsoft.com/office/drawing/2014/main" id="{A92B670B-3F3F-4559-A728-B582D4BCCA9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AB0D675B-6D2A-4B7C-A0FD-A782F213DA37}"/>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2037" name="Rectangle 3">
            <a:extLst>
              <a:ext uri="{FF2B5EF4-FFF2-40B4-BE49-F238E27FC236}">
                <a16:creationId xmlns:a16="http://schemas.microsoft.com/office/drawing/2014/main" id="{2DA96095-CCBF-48E0-883A-98D576736A4C}"/>
              </a:ext>
            </a:extLst>
          </p:cNvPr>
          <p:cNvSpPr>
            <a:spLocks noGrp="1" noChangeArrowheads="1"/>
          </p:cNvSpPr>
          <p:nvPr>
            <p:ph type="body" idx="1"/>
          </p:nvPr>
        </p:nvSpPr>
        <p:spPr>
          <a:xfrm>
            <a:off x="395536" y="771550"/>
            <a:ext cx="8064896" cy="3761184"/>
          </a:xfrm>
        </p:spPr>
        <p:txBody>
          <a:bodyPr/>
          <a:lstStyle/>
          <a:p>
            <a:r>
              <a:rPr lang="fr-FR" altLang="fr-FR" sz="1800"/>
              <a:t>La dette technique : indicateur synthétique</a:t>
            </a:r>
          </a:p>
          <a:p>
            <a:pPr marL="361950" lvl="1" indent="-184150"/>
            <a:r>
              <a:rPr lang="fr-FR" altLang="fr-FR" sz="1800"/>
              <a:t>Coût de l’effort requis pour corriger le code au moment de la mise en service de l’application. </a:t>
            </a:r>
          </a:p>
          <a:p>
            <a:pPr marL="361950" lvl="1" indent="-184150"/>
            <a:r>
              <a:rPr lang="fr-FR" altLang="fr-FR" sz="1800"/>
              <a:t>C’est une dette et à ce titre elles entraine des intérêts qui représentent l’effort </a:t>
            </a:r>
            <a:r>
              <a:rPr lang="fr-FR" altLang="fr-FR" sz="1800" b="1"/>
              <a:t>additionnel</a:t>
            </a:r>
            <a:r>
              <a:rPr lang="fr-FR" altLang="fr-FR" sz="1800"/>
              <a:t> qu’il faudra pour </a:t>
            </a:r>
            <a:r>
              <a:rPr lang="fr-FR" altLang="fr-FR" sz="1800" u="sng"/>
              <a:t>maintenir et améliorer une application </a:t>
            </a:r>
            <a:r>
              <a:rPr lang="fr-FR" altLang="fr-FR" sz="1800"/>
              <a:t>: cet effort additionnel résulte des  défauts dans la qualité structurelle du code.</a:t>
            </a:r>
          </a:p>
          <a:p>
            <a:endParaRPr lang="fr-FR" altLang="fr-FR" sz="1800"/>
          </a:p>
          <a:p>
            <a:r>
              <a:rPr lang="fr-FR" altLang="fr-FR" sz="1800"/>
              <a:t>L’indicateur synthétique s’appuie sur le taux de violations des règles de codage, la duplication de codes, la complexité et la </a:t>
            </a:r>
            <a:r>
              <a:rPr lang="fr-FR" altLang="fr-FR" sz="1800" err="1"/>
              <a:t>la</a:t>
            </a:r>
            <a:r>
              <a:rPr lang="fr-FR" altLang="fr-FR" sz="1800"/>
              <a:t> présence de commentaires. </a:t>
            </a:r>
          </a:p>
        </p:txBody>
      </p:sp>
      <p:sp>
        <p:nvSpPr>
          <p:cNvPr id="6" name="Espace réservé du numéro de diapositive 21">
            <a:extLst>
              <a:ext uri="{FF2B5EF4-FFF2-40B4-BE49-F238E27FC236}">
                <a16:creationId xmlns:a16="http://schemas.microsoft.com/office/drawing/2014/main" id="{C089226A-A07A-4A9E-AF47-1D51CA27248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209</a:t>
            </a:fld>
            <a:endParaRPr lang="fr-FR"/>
          </a:p>
        </p:txBody>
      </p:sp>
      <p:sp>
        <p:nvSpPr>
          <p:cNvPr id="7" name="Espace réservé du pied de page 7">
            <a:extLst>
              <a:ext uri="{FF2B5EF4-FFF2-40B4-BE49-F238E27FC236}">
                <a16:creationId xmlns:a16="http://schemas.microsoft.com/office/drawing/2014/main" id="{0EB1C1A9-1FEE-43C3-AC75-6B539268A21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A69A3E2F-6C1B-491A-A6C3-D5CF9367DE5E}"/>
              </a:ext>
            </a:extLst>
          </p:cNvPr>
          <p:cNvSpPr>
            <a:spLocks noGrp="1" noChangeArrowheads="1"/>
          </p:cNvSpPr>
          <p:nvPr>
            <p:ph type="title"/>
          </p:nvPr>
        </p:nvSpPr>
        <p:spPr>
          <a:xfrm>
            <a:off x="1968104" y="272654"/>
            <a:ext cx="6564336" cy="434578"/>
          </a:xfrm>
        </p:spPr>
        <p:txBody>
          <a:bodyPr/>
          <a:lstStyle/>
          <a:p>
            <a:pPr eaLnBrk="1" hangingPunct="1"/>
            <a:r>
              <a:rPr lang="fr-FR" altLang="fr-FR"/>
              <a:t>Le cycle de vie d’un logiciel : </a:t>
            </a:r>
            <a:r>
              <a:rPr lang="fr-FR" altLang="fr-FR" b="1"/>
              <a:t>conclusion</a:t>
            </a:r>
          </a:p>
        </p:txBody>
      </p:sp>
      <p:sp>
        <p:nvSpPr>
          <p:cNvPr id="14341" name="Rectangle 3">
            <a:extLst>
              <a:ext uri="{FF2B5EF4-FFF2-40B4-BE49-F238E27FC236}">
                <a16:creationId xmlns:a16="http://schemas.microsoft.com/office/drawing/2014/main" id="{F266F583-6E25-4450-8CAD-8D67F6B06DA1}"/>
              </a:ext>
            </a:extLst>
          </p:cNvPr>
          <p:cNvSpPr>
            <a:spLocks noGrp="1" noChangeArrowheads="1"/>
          </p:cNvSpPr>
          <p:nvPr>
            <p:ph type="body" idx="1"/>
          </p:nvPr>
        </p:nvSpPr>
        <p:spPr>
          <a:xfrm>
            <a:off x="334488" y="1131590"/>
            <a:ext cx="8604448" cy="3448050"/>
          </a:xfrm>
        </p:spPr>
        <p:txBody>
          <a:bodyPr/>
          <a:lstStyle/>
          <a:p>
            <a:pPr eaLnBrk="1" hangingPunct="1"/>
            <a:r>
              <a:rPr lang="fr-FR" altLang="fr-FR" sz="2400"/>
              <a:t>Mode projet ou maintenance</a:t>
            </a:r>
          </a:p>
          <a:p>
            <a:pPr marL="534988" lvl="1" indent="-354013">
              <a:buFont typeface="Wingdings" panose="05000000000000000000" pitchFamily="2" charset="2"/>
              <a:buChar char="Ø"/>
            </a:pPr>
            <a:r>
              <a:rPr lang="fr-FR" altLang="fr-FR" sz="1800"/>
              <a:t>Interventions nombreuses sur le code</a:t>
            </a:r>
          </a:p>
          <a:p>
            <a:pPr marL="534988" lvl="1" indent="-354013">
              <a:buFont typeface="Wingdings" panose="05000000000000000000" pitchFamily="2" charset="2"/>
              <a:buChar char="Ø"/>
            </a:pPr>
            <a:r>
              <a:rPr lang="fr-FR" altLang="fr-FR" sz="1800"/>
              <a:t>Changements d’acteurs (surtout en maintenance car durée de vie ++)</a:t>
            </a:r>
          </a:p>
          <a:p>
            <a:pPr eaLnBrk="1" hangingPunct="1"/>
            <a:endParaRPr lang="fr-FR" altLang="fr-FR" sz="2400" b="1" u="sng"/>
          </a:p>
          <a:p>
            <a:pPr eaLnBrk="1" hangingPunct="1"/>
            <a:r>
              <a:rPr lang="fr-FR" altLang="fr-FR" sz="2400" b="1" u="sng"/>
              <a:t>Importance de donner un maximum de qualité au code </a:t>
            </a:r>
          </a:p>
          <a:p>
            <a:pPr marL="534988" lvl="1" indent="-354013" eaLnBrk="1" hangingPunct="1">
              <a:buFont typeface="Wingdings" panose="05000000000000000000" pitchFamily="2" charset="2"/>
              <a:buChar char="Ø"/>
            </a:pPr>
            <a:r>
              <a:rPr lang="fr-FR" altLang="fr-FR" sz="1800"/>
              <a:t>Dés le mode projet</a:t>
            </a:r>
          </a:p>
          <a:p>
            <a:pPr marL="534988" lvl="1" indent="-354013" eaLnBrk="1" hangingPunct="1">
              <a:buFont typeface="Wingdings" panose="05000000000000000000" pitchFamily="2" charset="2"/>
              <a:buChar char="Ø"/>
            </a:pPr>
            <a:r>
              <a:rPr lang="fr-FR" altLang="fr-FR" sz="1800"/>
              <a:t>Et continuer en maintenance au titre de celle préventive	</a:t>
            </a:r>
          </a:p>
        </p:txBody>
      </p:sp>
      <p:sp>
        <p:nvSpPr>
          <p:cNvPr id="6" name="Espace réservé du numéro de diapositive 21">
            <a:extLst>
              <a:ext uri="{FF2B5EF4-FFF2-40B4-BE49-F238E27FC236}">
                <a16:creationId xmlns:a16="http://schemas.microsoft.com/office/drawing/2014/main" id="{B45F7CC2-18F6-4410-9C6F-FC092710C31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a:t>
            </a:fld>
            <a:endParaRPr lang="fr-FR"/>
          </a:p>
        </p:txBody>
      </p:sp>
      <p:sp>
        <p:nvSpPr>
          <p:cNvPr id="7" name="Espace réservé du pied de page 7">
            <a:extLst>
              <a:ext uri="{FF2B5EF4-FFF2-40B4-BE49-F238E27FC236}">
                <a16:creationId xmlns:a16="http://schemas.microsoft.com/office/drawing/2014/main" id="{95503431-F808-4768-843F-7F517CFD4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60" name="Rectangle 2">
            <a:extLst>
              <a:ext uri="{FF2B5EF4-FFF2-40B4-BE49-F238E27FC236}">
                <a16:creationId xmlns:a16="http://schemas.microsoft.com/office/drawing/2014/main" id="{C819B4AB-1BB5-4266-97A3-F0E03A353295}"/>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3061" name="Rectangle 3">
            <a:extLst>
              <a:ext uri="{FF2B5EF4-FFF2-40B4-BE49-F238E27FC236}">
                <a16:creationId xmlns:a16="http://schemas.microsoft.com/office/drawing/2014/main" id="{6AE0FEA3-D2F4-4A00-B38A-535DA0BA4156}"/>
              </a:ext>
            </a:extLst>
          </p:cNvPr>
          <p:cNvSpPr>
            <a:spLocks noGrp="1" noChangeArrowheads="1"/>
          </p:cNvSpPr>
          <p:nvPr>
            <p:ph type="body" idx="1"/>
          </p:nvPr>
        </p:nvSpPr>
        <p:spPr>
          <a:xfrm>
            <a:off x="323528" y="791767"/>
            <a:ext cx="8208912" cy="3706415"/>
          </a:xfrm>
        </p:spPr>
        <p:txBody>
          <a:bodyPr/>
          <a:lstStyle/>
          <a:p>
            <a:r>
              <a:rPr lang="fr-FR" altLang="fr-FR" sz="2100"/>
              <a:t>Des hypothèses sont prises sur le temps de correction par type d’intervention.</a:t>
            </a:r>
          </a:p>
          <a:p>
            <a:pPr marL="361950" lvl="1" indent="-184150"/>
            <a:r>
              <a:rPr lang="fr-FR" altLang="fr-FR" sz="1800"/>
              <a:t>Le cout horaire est de 75 $ et la journée compte 8 heures. Ces paramètres sont personnalisables (pour l’ensemble de projets dons Configuration/Paramètres/</a:t>
            </a:r>
            <a:r>
              <a:rPr lang="fr-FR" altLang="fr-FR" sz="1800" err="1"/>
              <a:t>Tecnical</a:t>
            </a:r>
            <a:r>
              <a:rPr lang="fr-FR" altLang="fr-FR" sz="1800"/>
              <a:t> </a:t>
            </a:r>
            <a:r>
              <a:rPr lang="fr-FR" altLang="fr-FR" sz="1800" err="1"/>
              <a:t>Debt</a:t>
            </a:r>
            <a:r>
              <a:rPr lang="fr-FR" altLang="fr-FR" sz="1800"/>
              <a:t>). Au niveau de projet on peut préciser le paramètre sur la complexité maximum à corriger qui est par défaut CLASS=60;METHOD=8.</a:t>
            </a:r>
          </a:p>
          <a:p>
            <a:pPr lvl="1"/>
            <a:endParaRPr lang="fr-FR" altLang="fr-FR" sz="1800"/>
          </a:p>
          <a:p>
            <a:r>
              <a:rPr lang="fr-FR" altLang="fr-FR" sz="2100"/>
              <a:t>Le camembert indique là où il faut porter l’effort principalement pour que la dette diminue</a:t>
            </a:r>
          </a:p>
        </p:txBody>
      </p:sp>
      <p:sp>
        <p:nvSpPr>
          <p:cNvPr id="6" name="Espace réservé du numéro de diapositive 21">
            <a:extLst>
              <a:ext uri="{FF2B5EF4-FFF2-40B4-BE49-F238E27FC236}">
                <a16:creationId xmlns:a16="http://schemas.microsoft.com/office/drawing/2014/main" id="{54C80E64-791A-4BEF-BE87-B83BA0477A1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210</a:t>
            </a:fld>
            <a:endParaRPr lang="fr-FR"/>
          </a:p>
        </p:txBody>
      </p:sp>
      <p:sp>
        <p:nvSpPr>
          <p:cNvPr id="7" name="Espace réservé du pied de page 7">
            <a:extLst>
              <a:ext uri="{FF2B5EF4-FFF2-40B4-BE49-F238E27FC236}">
                <a16:creationId xmlns:a16="http://schemas.microsoft.com/office/drawing/2014/main" id="{886473C6-35EB-4888-897A-FF798F850D3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4" name="Rectangle 2">
            <a:extLst>
              <a:ext uri="{FF2B5EF4-FFF2-40B4-BE49-F238E27FC236}">
                <a16:creationId xmlns:a16="http://schemas.microsoft.com/office/drawing/2014/main" id="{AF8D35AB-787A-4599-B7EF-439D68F6D223}"/>
              </a:ext>
            </a:extLst>
          </p:cNvPr>
          <p:cNvSpPr>
            <a:spLocks noGrp="1" noChangeArrowheads="1"/>
          </p:cNvSpPr>
          <p:nvPr>
            <p:ph type="title"/>
          </p:nvPr>
        </p:nvSpPr>
        <p:spPr>
          <a:xfrm>
            <a:off x="1968104" y="272654"/>
            <a:ext cx="5844778" cy="434578"/>
          </a:xfrm>
        </p:spPr>
        <p:txBody>
          <a:bodyPr/>
          <a:lstStyle/>
          <a:p>
            <a:pPr eaLnBrk="1" hangingPunct="1"/>
            <a:r>
              <a:rPr lang="fr-FR" altLang="fr-FR"/>
              <a:t>SONAR</a:t>
            </a:r>
          </a:p>
        </p:txBody>
      </p:sp>
      <p:sp>
        <p:nvSpPr>
          <p:cNvPr id="174085" name="Rectangle 3">
            <a:extLst>
              <a:ext uri="{FF2B5EF4-FFF2-40B4-BE49-F238E27FC236}">
                <a16:creationId xmlns:a16="http://schemas.microsoft.com/office/drawing/2014/main" id="{8C0D855B-1C1E-47D1-AC11-2BCEB485C89C}"/>
              </a:ext>
            </a:extLst>
          </p:cNvPr>
          <p:cNvSpPr>
            <a:spLocks noGrp="1" noChangeArrowheads="1"/>
          </p:cNvSpPr>
          <p:nvPr>
            <p:ph type="body" idx="1"/>
          </p:nvPr>
        </p:nvSpPr>
        <p:spPr>
          <a:xfrm>
            <a:off x="352470" y="866519"/>
            <a:ext cx="8035953" cy="1888331"/>
          </a:xfrm>
        </p:spPr>
        <p:txBody>
          <a:bodyPr/>
          <a:lstStyle/>
          <a:p>
            <a:r>
              <a:rPr lang="fr-FR" altLang="fr-FR" sz="2100"/>
              <a:t>Le paramétrage de SONAR est très riche</a:t>
            </a:r>
          </a:p>
          <a:p>
            <a:pPr marL="361950" lvl="1" indent="-184150"/>
            <a:r>
              <a:rPr lang="fr-FR" altLang="fr-FR" sz="1800"/>
              <a:t>Au niveau général dans le menu Configuration une fois connecté. C’est ce qui permet l'administration globale du serveur Sonar.</a:t>
            </a:r>
          </a:p>
          <a:p>
            <a:pPr marL="361950" lvl="1" indent="-184150"/>
            <a:r>
              <a:rPr lang="fr-FR" altLang="fr-FR" sz="1800"/>
              <a:t>Au sein de chaque projet analysé par Sonar, de configurer certains paramètres</a:t>
            </a:r>
          </a:p>
        </p:txBody>
      </p:sp>
      <p:sp>
        <p:nvSpPr>
          <p:cNvPr id="174086" name="Rectangle 2">
            <a:extLst>
              <a:ext uri="{FF2B5EF4-FFF2-40B4-BE49-F238E27FC236}">
                <a16:creationId xmlns:a16="http://schemas.microsoft.com/office/drawing/2014/main" id="{867911FE-3C2E-410A-84D6-3805AE886DC2}"/>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graphicFrame>
        <p:nvGraphicFramePr>
          <p:cNvPr id="174087" name="Object 1">
            <a:extLst>
              <a:ext uri="{FF2B5EF4-FFF2-40B4-BE49-F238E27FC236}">
                <a16:creationId xmlns:a16="http://schemas.microsoft.com/office/drawing/2014/main" id="{C2C15383-03C5-4366-A63A-D6D0A8C2B0A1}"/>
              </a:ext>
            </a:extLst>
          </p:cNvPr>
          <p:cNvGraphicFramePr>
            <a:graphicFrameLocks noChangeAspect="1"/>
          </p:cNvGraphicFramePr>
          <p:nvPr/>
        </p:nvGraphicFramePr>
        <p:xfrm>
          <a:off x="4572001" y="2733675"/>
          <a:ext cx="2764631" cy="1435894"/>
        </p:xfrm>
        <a:graphic>
          <a:graphicData uri="http://schemas.openxmlformats.org/presentationml/2006/ole">
            <mc:AlternateContent xmlns:mc="http://schemas.openxmlformats.org/markup-compatibility/2006">
              <mc:Choice xmlns:v="urn:schemas-microsoft-com:vml" Requires="v">
                <p:oleObj name="Image bitmap" r:id="rId3" imgW="3685714" imgH="1914286" progId="Paint.Picture">
                  <p:embed/>
                </p:oleObj>
              </mc:Choice>
              <mc:Fallback>
                <p:oleObj name="Image bitmap" r:id="rId3" imgW="3685714" imgH="1914286" progId="Paint.Picture">
                  <p:embed/>
                  <p:pic>
                    <p:nvPicPr>
                      <p:cNvPr id="174087" name="Object 1">
                        <a:extLst>
                          <a:ext uri="{FF2B5EF4-FFF2-40B4-BE49-F238E27FC236}">
                            <a16:creationId xmlns:a16="http://schemas.microsoft.com/office/drawing/2014/main" id="{C2C15383-03C5-4366-A63A-D6D0A8C2B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733675"/>
                        <a:ext cx="2764631" cy="14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Espace réservé du numéro de diapositive 21">
            <a:extLst>
              <a:ext uri="{FF2B5EF4-FFF2-40B4-BE49-F238E27FC236}">
                <a16:creationId xmlns:a16="http://schemas.microsoft.com/office/drawing/2014/main" id="{78944B1D-139D-4E84-BABA-85B2A4AE205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211</a:t>
            </a:fld>
            <a:endParaRPr lang="fr-FR"/>
          </a:p>
        </p:txBody>
      </p:sp>
      <p:sp>
        <p:nvSpPr>
          <p:cNvPr id="9" name="Espace réservé du pied de page 7">
            <a:extLst>
              <a:ext uri="{FF2B5EF4-FFF2-40B4-BE49-F238E27FC236}">
                <a16:creationId xmlns:a16="http://schemas.microsoft.com/office/drawing/2014/main" id="{5FBA63FE-C7EA-4880-B8CE-678A9B6D840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8" name="Rectangle 2">
            <a:extLst>
              <a:ext uri="{FF2B5EF4-FFF2-40B4-BE49-F238E27FC236}">
                <a16:creationId xmlns:a16="http://schemas.microsoft.com/office/drawing/2014/main" id="{792EE33A-59C3-42A6-BF59-220EBBC3BAED}"/>
              </a:ext>
            </a:extLst>
          </p:cNvPr>
          <p:cNvSpPr>
            <a:spLocks noGrp="1" noChangeArrowheads="1"/>
          </p:cNvSpPr>
          <p:nvPr>
            <p:ph type="title"/>
          </p:nvPr>
        </p:nvSpPr>
        <p:spPr>
          <a:xfrm>
            <a:off x="1968104" y="272654"/>
            <a:ext cx="5844778" cy="434578"/>
          </a:xfrm>
        </p:spPr>
        <p:txBody>
          <a:bodyPr/>
          <a:lstStyle/>
          <a:p>
            <a:pPr eaLnBrk="1" hangingPunct="1"/>
            <a:r>
              <a:rPr lang="fr-FR" altLang="fr-FR" dirty="0"/>
              <a:t>SONAR</a:t>
            </a:r>
          </a:p>
        </p:txBody>
      </p:sp>
      <p:sp>
        <p:nvSpPr>
          <p:cNvPr id="175109" name="Rectangle 3">
            <a:extLst>
              <a:ext uri="{FF2B5EF4-FFF2-40B4-BE49-F238E27FC236}">
                <a16:creationId xmlns:a16="http://schemas.microsoft.com/office/drawing/2014/main" id="{7787ECE4-5E49-4842-AC87-E3CDB53E8EF4}"/>
              </a:ext>
            </a:extLst>
          </p:cNvPr>
          <p:cNvSpPr>
            <a:spLocks noGrp="1" noChangeArrowheads="1"/>
          </p:cNvSpPr>
          <p:nvPr>
            <p:ph type="body" idx="1"/>
          </p:nvPr>
        </p:nvSpPr>
        <p:spPr>
          <a:xfrm>
            <a:off x="395536" y="889903"/>
            <a:ext cx="7917308" cy="3436168"/>
          </a:xfrm>
        </p:spPr>
        <p:txBody>
          <a:bodyPr/>
          <a:lstStyle/>
          <a:p>
            <a:r>
              <a:rPr lang="fr-FR" altLang="fr-FR" sz="1800" dirty="0"/>
              <a:t>Niveaux de criticité</a:t>
            </a:r>
          </a:p>
          <a:p>
            <a:pPr marL="361950" lvl="1" indent="-184150"/>
            <a:r>
              <a:rPr lang="fr-FR" altLang="fr-FR" sz="1800" dirty="0"/>
              <a:t>Y aller progressivement. </a:t>
            </a:r>
          </a:p>
          <a:p>
            <a:pPr marL="541950" lvl="2" indent="-184150"/>
            <a:r>
              <a:rPr lang="fr-FR" altLang="fr-FR" sz="1700" dirty="0"/>
              <a:t>En effet au début on risque d’avoir beaucoup d’alertes de tout type. </a:t>
            </a:r>
          </a:p>
          <a:p>
            <a:pPr marL="361950" lvl="1" indent="-184150"/>
            <a:r>
              <a:rPr lang="fr-FR" altLang="fr-FR" sz="1800" dirty="0"/>
              <a:t>Une bonne pratique est d’en définir un nombre restreint comme  « Bloquant ou critique » </a:t>
            </a:r>
          </a:p>
          <a:p>
            <a:pPr marL="361950" lvl="1" indent="-184150"/>
            <a:r>
              <a:rPr lang="fr-FR" altLang="fr-FR" sz="1800" dirty="0"/>
              <a:t>Puis de donner comme consignes aux développeurs de ne corriger que ces deux types là. </a:t>
            </a:r>
          </a:p>
          <a:p>
            <a:pPr marL="361950" lvl="1" indent="-184150"/>
            <a:r>
              <a:rPr lang="fr-FR" altLang="fr-FR" sz="1800" dirty="0"/>
              <a:t>Une fois effectué on change la criticité  de certaines règles …</a:t>
            </a:r>
          </a:p>
        </p:txBody>
      </p:sp>
      <p:sp>
        <p:nvSpPr>
          <p:cNvPr id="175110" name="Rectangle 2">
            <a:extLst>
              <a:ext uri="{FF2B5EF4-FFF2-40B4-BE49-F238E27FC236}">
                <a16:creationId xmlns:a16="http://schemas.microsoft.com/office/drawing/2014/main" id="{4F99445E-C513-4BFE-9532-7384475AB6FA}"/>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endParaRPr lang="fr-FR" altLang="fr-FR" sz="2400"/>
          </a:p>
        </p:txBody>
      </p:sp>
      <p:sp>
        <p:nvSpPr>
          <p:cNvPr id="7" name="Espace réservé du numéro de diapositive 21">
            <a:extLst>
              <a:ext uri="{FF2B5EF4-FFF2-40B4-BE49-F238E27FC236}">
                <a16:creationId xmlns:a16="http://schemas.microsoft.com/office/drawing/2014/main" id="{48F256E9-C7BD-4654-9DC4-9639FEBDFE8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212</a:t>
            </a:fld>
            <a:endParaRPr lang="fr-FR"/>
          </a:p>
        </p:txBody>
      </p:sp>
      <p:sp>
        <p:nvSpPr>
          <p:cNvPr id="8" name="Espace réservé du pied de page 7">
            <a:extLst>
              <a:ext uri="{FF2B5EF4-FFF2-40B4-BE49-F238E27FC236}">
                <a16:creationId xmlns:a16="http://schemas.microsoft.com/office/drawing/2014/main" id="{75B4CCF8-E5AD-4150-9C80-E4737D999140}"/>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1" name="Rectangle 2">
            <a:extLst>
              <a:ext uri="{FF2B5EF4-FFF2-40B4-BE49-F238E27FC236}">
                <a16:creationId xmlns:a16="http://schemas.microsoft.com/office/drawing/2014/main" id="{A1E5DA4F-4A1C-4C55-A31B-7D5D49F3894A}"/>
              </a:ext>
            </a:extLst>
          </p:cNvPr>
          <p:cNvSpPr>
            <a:spLocks noGrp="1" noChangeArrowheads="1"/>
          </p:cNvSpPr>
          <p:nvPr>
            <p:ph type="title"/>
          </p:nvPr>
        </p:nvSpPr>
        <p:spPr>
          <a:xfrm>
            <a:off x="1968104" y="272654"/>
            <a:ext cx="5844778" cy="434578"/>
          </a:xfrm>
        </p:spPr>
        <p:txBody>
          <a:bodyPr/>
          <a:lstStyle/>
          <a:p>
            <a:pPr eaLnBrk="1" hangingPunct="1"/>
            <a:r>
              <a:rPr lang="fr-FR" altLang="fr-FR" dirty="0"/>
              <a:t>TP « SONAR »</a:t>
            </a:r>
          </a:p>
        </p:txBody>
      </p:sp>
      <p:sp>
        <p:nvSpPr>
          <p:cNvPr id="6" name="Espace réservé du numéro de diapositive 21">
            <a:extLst>
              <a:ext uri="{FF2B5EF4-FFF2-40B4-BE49-F238E27FC236}">
                <a16:creationId xmlns:a16="http://schemas.microsoft.com/office/drawing/2014/main" id="{1355C934-8D71-481C-A665-1587ED42AAE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213</a:t>
            </a:fld>
            <a:endParaRPr lang="fr-FR"/>
          </a:p>
        </p:txBody>
      </p:sp>
      <p:sp>
        <p:nvSpPr>
          <p:cNvPr id="7" name="Espace réservé du pied de page 7">
            <a:extLst>
              <a:ext uri="{FF2B5EF4-FFF2-40B4-BE49-F238E27FC236}">
                <a16:creationId xmlns:a16="http://schemas.microsoft.com/office/drawing/2014/main" id="{EF061049-68D6-4857-9B9D-B1475786BC1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dirty="0">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228600" y="156363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dirty="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214</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2994595" y="1482338"/>
            <a:ext cx="4591454" cy="369332"/>
          </a:xfrm>
          <a:prstGeom prst="rect">
            <a:avLst/>
          </a:prstGeom>
          <a:noFill/>
        </p:spPr>
        <p:txBody>
          <a:bodyPr wrap="square">
            <a:spAutoFit/>
          </a:bodyPr>
          <a:lstStyle/>
          <a:p>
            <a:pPr eaLnBrk="1" hangingPunct="1"/>
            <a:r>
              <a:rPr lang="fr-FR" altLang="fr-FR" dirty="0"/>
              <a:t>Choix importants pour l’exploitation</a:t>
            </a:r>
          </a:p>
        </p:txBody>
      </p:sp>
      <p:sp>
        <p:nvSpPr>
          <p:cNvPr id="8" name="Rectangle 2">
            <a:extLst>
              <a:ext uri="{FF2B5EF4-FFF2-40B4-BE49-F238E27FC236}">
                <a16:creationId xmlns:a16="http://schemas.microsoft.com/office/drawing/2014/main" id="{200F78D3-0684-45F2-87B5-B48CF4617513}"/>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dirty="0"/>
              <a:t>Programme</a:t>
            </a:r>
          </a:p>
        </p:txBody>
      </p:sp>
      <p:sp>
        <p:nvSpPr>
          <p:cNvPr id="9" name="Rectangle 3">
            <a:extLst>
              <a:ext uri="{FF2B5EF4-FFF2-40B4-BE49-F238E27FC236}">
                <a16:creationId xmlns:a16="http://schemas.microsoft.com/office/drawing/2014/main" id="{E53A3E2E-9B9D-4F26-8213-574619920163}"/>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dirty="0"/>
              <a:t>Le packaging et les livrables</a:t>
            </a:r>
          </a:p>
          <a:p>
            <a:pPr eaLnBrk="1" hangingPunct="1"/>
            <a:r>
              <a:rPr lang="fr-FR" altLang="fr-FR" sz="1200" dirty="0"/>
              <a:t>Externaliser les paramètres</a:t>
            </a:r>
          </a:p>
          <a:p>
            <a:pPr eaLnBrk="1" hangingPunct="1"/>
            <a:r>
              <a:rPr lang="fr-FR" altLang="fr-FR" sz="1200" dirty="0"/>
              <a:t>Les traces applicatives et log4j</a:t>
            </a:r>
          </a:p>
        </p:txBody>
      </p:sp>
    </p:spTree>
    <p:extLst>
      <p:ext uri="{BB962C8B-B14F-4D97-AF65-F5344CB8AC3E}">
        <p14:creationId xmlns:p14="http://schemas.microsoft.com/office/powerpoint/2010/main" val="42559117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6" name="Rectangle 2">
            <a:extLst>
              <a:ext uri="{FF2B5EF4-FFF2-40B4-BE49-F238E27FC236}">
                <a16:creationId xmlns:a16="http://schemas.microsoft.com/office/drawing/2014/main" id="{0AE810C0-A648-43E8-9157-8303A05FF345}"/>
              </a:ext>
            </a:extLst>
          </p:cNvPr>
          <p:cNvSpPr>
            <a:spLocks noGrp="1" noChangeArrowheads="1"/>
          </p:cNvSpPr>
          <p:nvPr>
            <p:ph type="title"/>
          </p:nvPr>
        </p:nvSpPr>
        <p:spPr>
          <a:xfrm>
            <a:off x="1968104" y="272654"/>
            <a:ext cx="5844778" cy="434578"/>
          </a:xfrm>
        </p:spPr>
        <p:txBody>
          <a:bodyPr/>
          <a:lstStyle/>
          <a:p>
            <a:pPr eaLnBrk="1" hangingPunct="1"/>
            <a:r>
              <a:rPr lang="fr-FR" altLang="fr-FR" dirty="0"/>
              <a:t>Le packaging et les livrables</a:t>
            </a:r>
          </a:p>
        </p:txBody>
      </p:sp>
      <p:sp>
        <p:nvSpPr>
          <p:cNvPr id="120837" name="Rectangle 3">
            <a:extLst>
              <a:ext uri="{FF2B5EF4-FFF2-40B4-BE49-F238E27FC236}">
                <a16:creationId xmlns:a16="http://schemas.microsoft.com/office/drawing/2014/main" id="{BDEF7A9B-FAAC-438C-92A4-42F5CFA42C38}"/>
              </a:ext>
            </a:extLst>
          </p:cNvPr>
          <p:cNvSpPr>
            <a:spLocks noGrp="1" noChangeArrowheads="1"/>
          </p:cNvSpPr>
          <p:nvPr>
            <p:ph type="body" idx="1"/>
          </p:nvPr>
        </p:nvSpPr>
        <p:spPr>
          <a:xfrm>
            <a:off x="359532" y="719681"/>
            <a:ext cx="8424936" cy="4079079"/>
          </a:xfrm>
        </p:spPr>
        <p:txBody>
          <a:bodyPr/>
          <a:lstStyle/>
          <a:p>
            <a:pPr eaLnBrk="1" hangingPunct="1"/>
            <a:r>
              <a:rPr lang="fr-FR" altLang="fr-FR" sz="1800" dirty="0"/>
              <a:t>Définition des livrables pour assurer les communications</a:t>
            </a:r>
          </a:p>
          <a:p>
            <a:pPr eaLnBrk="1" hangingPunct="1"/>
            <a:r>
              <a:rPr lang="fr-FR" altLang="fr-FR" sz="1800" dirty="0"/>
              <a:t>Les applications web : un </a:t>
            </a:r>
            <a:r>
              <a:rPr lang="fr-FR" altLang="fr-FR" sz="1800" dirty="0" err="1"/>
              <a:t>war</a:t>
            </a:r>
            <a:endParaRPr lang="fr-FR" altLang="fr-FR" sz="1800"/>
          </a:p>
          <a:p>
            <a:pPr eaLnBrk="1" hangingPunct="1"/>
            <a:r>
              <a:rPr lang="fr-FR" altLang="fr-FR" sz="1800" dirty="0"/>
              <a:t>Les </a:t>
            </a:r>
            <a:r>
              <a:rPr lang="fr-FR" altLang="fr-FR" sz="1800" dirty="0" err="1"/>
              <a:t>batchs</a:t>
            </a:r>
            <a:r>
              <a:rPr lang="fr-FR" altLang="fr-FR" sz="1800" dirty="0"/>
              <a:t> : un zip avec no différent</a:t>
            </a:r>
          </a:p>
          <a:p>
            <a:pPr marL="539750" lvl="2" indent="-179388"/>
            <a:r>
              <a:rPr lang="fr-FR" altLang="fr-FR" sz="1700" dirty="0"/>
              <a:t>Les jar (noms stables) (dossier lib)</a:t>
            </a:r>
          </a:p>
          <a:p>
            <a:pPr marL="539750" lvl="2" indent="-179388"/>
            <a:r>
              <a:rPr lang="fr-FR" altLang="fr-FR" sz="1700" dirty="0"/>
              <a:t>Exemple d’appel (dossier bin)</a:t>
            </a:r>
          </a:p>
          <a:p>
            <a:pPr marL="539750" lvl="2" indent="-179388"/>
            <a:r>
              <a:rPr lang="fr-FR" altLang="fr-FR" sz="1700" dirty="0"/>
              <a:t>Lisezmoi.txt</a:t>
            </a:r>
          </a:p>
          <a:p>
            <a:pPr eaLnBrk="1" hangingPunct="1"/>
            <a:r>
              <a:rPr lang="fr-FR" altLang="fr-FR" sz="1800" dirty="0"/>
              <a:t>Utiliser les variables d’environnement</a:t>
            </a:r>
          </a:p>
          <a:p>
            <a:pPr marL="446088" lvl="1" indent="-269875"/>
            <a:r>
              <a:rPr lang="en-US" altLang="fr-FR" sz="1800" dirty="0"/>
              <a:t>String </a:t>
            </a:r>
            <a:r>
              <a:rPr lang="en-US" altLang="fr-FR" sz="1800" dirty="0" err="1"/>
              <a:t>nomOs</a:t>
            </a:r>
            <a:r>
              <a:rPr lang="en-US" altLang="fr-FR" sz="1800" dirty="0"/>
              <a:t> = </a:t>
            </a:r>
            <a:r>
              <a:rPr lang="en-US" altLang="fr-FR" sz="1800" dirty="0" err="1"/>
              <a:t>System.getProperty</a:t>
            </a:r>
            <a:r>
              <a:rPr lang="en-US" altLang="fr-FR" sz="1800" dirty="0"/>
              <a:t> ( "os.name" );</a:t>
            </a:r>
            <a:endParaRPr lang="fr-FR" altLang="fr-FR" sz="1800"/>
          </a:p>
          <a:p>
            <a:pPr marL="446088" lvl="1" indent="-269875"/>
            <a:r>
              <a:rPr lang="fr-FR" altLang="fr-FR" sz="1800" dirty="0"/>
              <a:t>String </a:t>
            </a:r>
            <a:r>
              <a:rPr lang="fr-FR" altLang="fr-FR" sz="1800" dirty="0" err="1"/>
              <a:t>versionOs</a:t>
            </a:r>
            <a:r>
              <a:rPr lang="fr-FR" altLang="fr-FR" sz="1800" dirty="0"/>
              <a:t> = </a:t>
            </a:r>
            <a:r>
              <a:rPr lang="fr-FR" altLang="fr-FR" sz="1800" dirty="0" err="1"/>
              <a:t>System.getProperty</a:t>
            </a:r>
            <a:r>
              <a:rPr lang="fr-FR" altLang="fr-FR" sz="1800" dirty="0"/>
              <a:t> ( "</a:t>
            </a:r>
            <a:r>
              <a:rPr lang="fr-FR" altLang="fr-FR" sz="1800" dirty="0" err="1"/>
              <a:t>os.version</a:t>
            </a:r>
            <a:r>
              <a:rPr lang="fr-FR" altLang="fr-FR" sz="1800" dirty="0"/>
              <a:t>" );</a:t>
            </a:r>
          </a:p>
          <a:p>
            <a:pPr marL="446088" lvl="1" indent="-269875"/>
            <a:r>
              <a:rPr lang="en-US" altLang="fr-FR" sz="1800" dirty="0" err="1"/>
              <a:t>System.getProperty</a:t>
            </a:r>
            <a:r>
              <a:rPr lang="en-US" altLang="fr-FR" sz="1800" dirty="0"/>
              <a:t>("</a:t>
            </a:r>
            <a:r>
              <a:rPr lang="en-US" altLang="fr-FR" sz="1800" dirty="0" err="1"/>
              <a:t>user.dir</a:t>
            </a:r>
            <a:r>
              <a:rPr lang="en-US" altLang="fr-FR" sz="1800" dirty="0"/>
              <a:t>");</a:t>
            </a:r>
            <a:endParaRPr lang="fr-FR" altLang="fr-FR" sz="1800"/>
          </a:p>
          <a:p>
            <a:pPr marL="446088" lvl="1" indent="-269875"/>
            <a:r>
              <a:rPr lang="fr-FR" altLang="fr-FR" sz="1800" dirty="0" err="1"/>
              <a:t>System.getProperties</a:t>
            </a:r>
            <a:r>
              <a:rPr lang="fr-FR" altLang="fr-FR" sz="1800" dirty="0"/>
              <a:t>().</a:t>
            </a:r>
            <a:r>
              <a:rPr lang="fr-FR" altLang="fr-FR" sz="1800" dirty="0" err="1"/>
              <a:t>propertyNames</a:t>
            </a:r>
            <a:r>
              <a:rPr lang="fr-FR" altLang="fr-FR" sz="1800" dirty="0"/>
              <a:t>(); pour liste complète</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9E9BF344-0A72-4DD4-B450-82E3EB5E5E6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215</a:t>
            </a:fld>
            <a:endParaRPr lang="fr-FR"/>
          </a:p>
        </p:txBody>
      </p:sp>
      <p:sp>
        <p:nvSpPr>
          <p:cNvPr id="5" name="Espace réservé du pied de page 7">
            <a:extLst>
              <a:ext uri="{FF2B5EF4-FFF2-40B4-BE49-F238E27FC236}">
                <a16:creationId xmlns:a16="http://schemas.microsoft.com/office/drawing/2014/main" id="{C26EBC44-BBC2-4D60-8E41-3FBF37CFFBED}"/>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FEDF5B08-49E9-4C75-A7DD-F737DED4792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1861" name="Rectangle 3">
            <a:extLst>
              <a:ext uri="{FF2B5EF4-FFF2-40B4-BE49-F238E27FC236}">
                <a16:creationId xmlns:a16="http://schemas.microsoft.com/office/drawing/2014/main" id="{5BF87787-1CC6-4767-80FC-A6FED1A237ED}"/>
              </a:ext>
            </a:extLst>
          </p:cNvPr>
          <p:cNvSpPr>
            <a:spLocks noGrp="1" noChangeArrowheads="1"/>
          </p:cNvSpPr>
          <p:nvPr>
            <p:ph type="body" idx="1"/>
          </p:nvPr>
        </p:nvSpPr>
        <p:spPr>
          <a:xfrm>
            <a:off x="251520" y="1131590"/>
            <a:ext cx="7557790" cy="3568998"/>
          </a:xfrm>
        </p:spPr>
        <p:txBody>
          <a:bodyPr/>
          <a:lstStyle/>
          <a:p>
            <a:pPr eaLnBrk="1" hangingPunct="1"/>
            <a:r>
              <a:rPr lang="fr-FR" altLang="fr-FR" sz="1800" dirty="0"/>
              <a:t>Nécessaire quand :</a:t>
            </a:r>
          </a:p>
          <a:p>
            <a:pPr marL="446088" lvl="1" indent="-269875" eaLnBrk="1" hangingPunct="1"/>
            <a:r>
              <a:rPr lang="fr-FR" altLang="fr-FR" sz="1800" dirty="0"/>
              <a:t>Traduction en plusieurs langues (menus, messages,..)</a:t>
            </a:r>
          </a:p>
          <a:p>
            <a:pPr marL="446088" lvl="1" indent="-269875" eaLnBrk="1" hangingPunct="1"/>
            <a:r>
              <a:rPr lang="fr-FR" altLang="fr-FR" sz="1800" dirty="0"/>
              <a:t>Valeurs non connues du dev (ressources physiques de production)</a:t>
            </a:r>
          </a:p>
          <a:p>
            <a:pPr eaLnBrk="1" hangingPunct="1"/>
            <a:r>
              <a:rPr lang="fr-FR" altLang="fr-FR" sz="1800" dirty="0">
                <a:sym typeface="Wingdings" panose="05000000000000000000" pitchFamily="2" charset="2"/>
              </a:rPr>
              <a:t></a:t>
            </a:r>
            <a:r>
              <a:rPr lang="fr-FR" altLang="fr-FR" sz="1800" dirty="0"/>
              <a:t>on externalise tous les paramètres de configuration du logiciel</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B2C5EF13-1971-42D3-93AC-0D95C69031E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216</a:t>
            </a:fld>
            <a:endParaRPr lang="fr-FR"/>
          </a:p>
        </p:txBody>
      </p:sp>
      <p:sp>
        <p:nvSpPr>
          <p:cNvPr id="5" name="Espace réservé du pied de page 7">
            <a:extLst>
              <a:ext uri="{FF2B5EF4-FFF2-40B4-BE49-F238E27FC236}">
                <a16:creationId xmlns:a16="http://schemas.microsoft.com/office/drawing/2014/main" id="{0DEEA7F7-BAEB-49E3-9F2E-54DA97A379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4" name="Rectangle 2">
            <a:extLst>
              <a:ext uri="{FF2B5EF4-FFF2-40B4-BE49-F238E27FC236}">
                <a16:creationId xmlns:a16="http://schemas.microsoft.com/office/drawing/2014/main" id="{2AB1A889-EFF6-4CCF-9B02-C61B07F4A77C}"/>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2885" name="Rectangle 3">
            <a:extLst>
              <a:ext uri="{FF2B5EF4-FFF2-40B4-BE49-F238E27FC236}">
                <a16:creationId xmlns:a16="http://schemas.microsoft.com/office/drawing/2014/main" id="{3FF74AAD-96AC-4575-B52E-6EFED8D0CEA3}"/>
              </a:ext>
            </a:extLst>
          </p:cNvPr>
          <p:cNvSpPr>
            <a:spLocks noGrp="1" noChangeArrowheads="1"/>
          </p:cNvSpPr>
          <p:nvPr>
            <p:ph type="body" idx="1"/>
          </p:nvPr>
        </p:nvSpPr>
        <p:spPr>
          <a:xfrm>
            <a:off x="251520" y="1131589"/>
            <a:ext cx="7557790" cy="3384377"/>
          </a:xfrm>
        </p:spPr>
        <p:txBody>
          <a:bodyPr/>
          <a:lstStyle/>
          <a:p>
            <a:pPr eaLnBrk="1" hangingPunct="1"/>
            <a:r>
              <a:rPr lang="fr-FR" altLang="fr-FR" sz="1800" dirty="0"/>
              <a:t>Il faut une solution qui :</a:t>
            </a:r>
          </a:p>
          <a:p>
            <a:pPr marL="446088" lvl="1" indent="-266700"/>
            <a:r>
              <a:rPr lang="fr-FR" altLang="fr-FR" sz="1800" dirty="0"/>
              <a:t>centralise les paramètres utiles à la production</a:t>
            </a:r>
          </a:p>
          <a:p>
            <a:pPr marL="446088" lvl="1" indent="-266700"/>
            <a:r>
              <a:rPr lang="fr-FR" altLang="fr-FR" sz="1800" dirty="0"/>
              <a:t>les gère dans un fichier texte qui sera documenté</a:t>
            </a:r>
          </a:p>
          <a:p>
            <a:pPr marL="446088" lvl="1" indent="-266700"/>
            <a:r>
              <a:rPr lang="fr-FR" altLang="fr-FR" sz="1800" dirty="0"/>
              <a:t>offre des mécanismes extérieurs pour en changer les valeurs</a:t>
            </a:r>
          </a:p>
          <a:p>
            <a:r>
              <a:rPr lang="fr-FR" altLang="fr-FR" sz="1800" dirty="0"/>
              <a:t>En java mécanisme des </a:t>
            </a:r>
            <a:r>
              <a:rPr lang="fr-FR" altLang="fr-FR" sz="1800" dirty="0" err="1"/>
              <a:t>properties</a:t>
            </a:r>
            <a:endParaRPr lang="fr-FR" altLang="fr-FR" sz="1800"/>
          </a:p>
          <a:p>
            <a:pPr marL="446088" lvl="1" indent="-269875"/>
            <a:r>
              <a:rPr lang="fr-FR" altLang="fr-FR" sz="1800" dirty="0"/>
              <a:t>Fichier texte </a:t>
            </a:r>
          </a:p>
          <a:p>
            <a:pPr marL="446088" lvl="1" indent="-269875"/>
            <a:r>
              <a:rPr lang="fr-FR" altLang="fr-FR" sz="1800" dirty="0"/>
              <a:t>Nom Clé = valeur de la clé</a:t>
            </a:r>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DD69E502-CACC-467C-8957-D2998921008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217</a:t>
            </a:fld>
            <a:endParaRPr lang="fr-FR"/>
          </a:p>
        </p:txBody>
      </p:sp>
      <p:sp>
        <p:nvSpPr>
          <p:cNvPr id="5" name="Espace réservé du pied de page 7">
            <a:extLst>
              <a:ext uri="{FF2B5EF4-FFF2-40B4-BE49-F238E27FC236}">
                <a16:creationId xmlns:a16="http://schemas.microsoft.com/office/drawing/2014/main" id="{3A5EB549-588F-4FE8-B6F4-68A72B769AD1}"/>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2E4F6437-DBE2-4F50-8ABC-CFC7E86FBCE7}"/>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3909" name="Rectangle 3">
            <a:extLst>
              <a:ext uri="{FF2B5EF4-FFF2-40B4-BE49-F238E27FC236}">
                <a16:creationId xmlns:a16="http://schemas.microsoft.com/office/drawing/2014/main" id="{E95CE175-E044-4C7E-A881-D708CF8608FD}"/>
              </a:ext>
            </a:extLst>
          </p:cNvPr>
          <p:cNvSpPr>
            <a:spLocks noGrp="1" noChangeArrowheads="1"/>
          </p:cNvSpPr>
          <p:nvPr>
            <p:ph type="body" idx="1"/>
          </p:nvPr>
        </p:nvSpPr>
        <p:spPr>
          <a:xfrm>
            <a:off x="395536" y="791766"/>
            <a:ext cx="7413774" cy="1347936"/>
          </a:xfrm>
        </p:spPr>
        <p:txBody>
          <a:bodyPr/>
          <a:lstStyle/>
          <a:p>
            <a:pPr eaLnBrk="1" hangingPunct="1"/>
            <a:r>
              <a:rPr lang="fr-FR" altLang="fr-FR" sz="1800" dirty="0" err="1"/>
              <a:t>Properties</a:t>
            </a:r>
            <a:r>
              <a:rPr lang="fr-FR" altLang="fr-FR" sz="1800" dirty="0"/>
              <a:t> dans des fichiers</a:t>
            </a:r>
          </a:p>
          <a:p>
            <a:pPr marL="446088" lvl="1" indent="-266700" eaLnBrk="1" hangingPunct="1"/>
            <a:r>
              <a:rPr lang="fr-FR" altLang="fr-FR" sz="1800" dirty="0"/>
              <a:t>Dans ressources</a:t>
            </a:r>
          </a:p>
          <a:p>
            <a:pPr marL="446088" lvl="1" indent="-266700" eaLnBrk="1" hangingPunct="1"/>
            <a:r>
              <a:rPr lang="fr-FR" altLang="fr-FR" sz="1800" dirty="0"/>
              <a:t>se déplacer dans l’arborescence avec la syntaxe / </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pic>
        <p:nvPicPr>
          <p:cNvPr id="123910" name="Picture 2">
            <a:extLst>
              <a:ext uri="{FF2B5EF4-FFF2-40B4-BE49-F238E27FC236}">
                <a16:creationId xmlns:a16="http://schemas.microsoft.com/office/drawing/2014/main" id="{9531F912-A1D6-4A7A-B2E2-5C25D94B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20" y="2660922"/>
            <a:ext cx="5494735" cy="199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Litebulb">
            <a:extLst>
              <a:ext uri="{FF2B5EF4-FFF2-40B4-BE49-F238E27FC236}">
                <a16:creationId xmlns:a16="http://schemas.microsoft.com/office/drawing/2014/main" id="{84D4A0DD-418A-4713-B9D8-A06B88C7CC8A}"/>
              </a:ext>
            </a:extLst>
          </p:cNvPr>
          <p:cNvSpPr>
            <a:spLocks noEditPoints="1" noChangeArrowheads="1"/>
          </p:cNvSpPr>
          <p:nvPr/>
        </p:nvSpPr>
        <p:spPr bwMode="auto">
          <a:xfrm>
            <a:off x="179512" y="212536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3912" name="ZoneTexte 1">
            <a:extLst>
              <a:ext uri="{FF2B5EF4-FFF2-40B4-BE49-F238E27FC236}">
                <a16:creationId xmlns:a16="http://schemas.microsoft.com/office/drawing/2014/main" id="{5B917DAE-80F9-4B6F-9787-1E553E27BAF4}"/>
              </a:ext>
            </a:extLst>
          </p:cNvPr>
          <p:cNvSpPr txBox="1">
            <a:spLocks noChangeArrowheads="1"/>
          </p:cNvSpPr>
          <p:nvPr/>
        </p:nvSpPr>
        <p:spPr bwMode="auto">
          <a:xfrm>
            <a:off x="1403648" y="2146572"/>
            <a:ext cx="30444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dirty="0" err="1"/>
              <a:t>demo.properties.ExemplePropertiesFichier</a:t>
            </a:r>
          </a:p>
        </p:txBody>
      </p:sp>
      <p:sp>
        <p:nvSpPr>
          <p:cNvPr id="7" name="Espace réservé du numéro de diapositive 21">
            <a:extLst>
              <a:ext uri="{FF2B5EF4-FFF2-40B4-BE49-F238E27FC236}">
                <a16:creationId xmlns:a16="http://schemas.microsoft.com/office/drawing/2014/main" id="{1612FE9C-98CE-4955-AA1F-42E21CDF699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218</a:t>
            </a:fld>
            <a:endParaRPr lang="fr-FR"/>
          </a:p>
        </p:txBody>
      </p:sp>
      <p:sp>
        <p:nvSpPr>
          <p:cNvPr id="8" name="Espace réservé du pied de page 7">
            <a:extLst>
              <a:ext uri="{FF2B5EF4-FFF2-40B4-BE49-F238E27FC236}">
                <a16:creationId xmlns:a16="http://schemas.microsoft.com/office/drawing/2014/main" id="{665430B2-4C1B-43E2-93CA-89044FE19F28}"/>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2" name="Rectangle 2">
            <a:extLst>
              <a:ext uri="{FF2B5EF4-FFF2-40B4-BE49-F238E27FC236}">
                <a16:creationId xmlns:a16="http://schemas.microsoft.com/office/drawing/2014/main" id="{AEA59B59-AD27-4F74-8DA0-ECB1682C1326}"/>
              </a:ext>
            </a:extLst>
          </p:cNvPr>
          <p:cNvSpPr>
            <a:spLocks noGrp="1" noChangeArrowheads="1"/>
          </p:cNvSpPr>
          <p:nvPr>
            <p:ph type="title"/>
          </p:nvPr>
        </p:nvSpPr>
        <p:spPr>
          <a:xfrm>
            <a:off x="1968104" y="272654"/>
            <a:ext cx="5844778" cy="434578"/>
          </a:xfrm>
        </p:spPr>
        <p:txBody>
          <a:bodyPr/>
          <a:lstStyle/>
          <a:p>
            <a:pPr eaLnBrk="1" hangingPunct="1"/>
            <a:r>
              <a:rPr lang="fr-FR" altLang="fr-FR" dirty="0"/>
              <a:t>Externaliser les paramètres</a:t>
            </a:r>
          </a:p>
        </p:txBody>
      </p:sp>
      <p:sp>
        <p:nvSpPr>
          <p:cNvPr id="124933" name="Rectangle 3">
            <a:extLst>
              <a:ext uri="{FF2B5EF4-FFF2-40B4-BE49-F238E27FC236}">
                <a16:creationId xmlns:a16="http://schemas.microsoft.com/office/drawing/2014/main" id="{5C7E0867-86BE-433A-A734-5F746C3857B1}"/>
              </a:ext>
            </a:extLst>
          </p:cNvPr>
          <p:cNvSpPr>
            <a:spLocks noGrp="1" noChangeArrowheads="1"/>
          </p:cNvSpPr>
          <p:nvPr>
            <p:ph type="body" idx="1"/>
          </p:nvPr>
        </p:nvSpPr>
        <p:spPr>
          <a:xfrm>
            <a:off x="323528" y="866180"/>
            <a:ext cx="6020990" cy="2682478"/>
          </a:xfrm>
        </p:spPr>
        <p:txBody>
          <a:bodyPr/>
          <a:lstStyle/>
          <a:p>
            <a:pPr eaLnBrk="1" hangingPunct="1"/>
            <a:r>
              <a:rPr lang="fr-FR" altLang="fr-FR" sz="1800" dirty="0" err="1"/>
              <a:t>Properties</a:t>
            </a:r>
            <a:r>
              <a:rPr lang="fr-FR" altLang="fr-FR" sz="1800" dirty="0"/>
              <a:t> via ligne de commande</a:t>
            </a:r>
          </a:p>
          <a:p>
            <a:pPr lvl="1" eaLnBrk="1" hangingPunct="1"/>
            <a:r>
              <a:rPr lang="fr-FR" altLang="fr-FR" sz="1800" dirty="0"/>
              <a:t>Intéressant pour l’exploitation (fichier de script)</a:t>
            </a:r>
          </a:p>
          <a:p>
            <a:pPr lvl="1" eaLnBrk="1" hangingPunct="1"/>
            <a:r>
              <a:rPr lang="fr-FR" altLang="fr-FR" sz="1800" dirty="0">
                <a:solidFill>
                  <a:srgbClr val="006600"/>
                </a:solidFill>
              </a:rPr>
              <a:t>java.exe </a:t>
            </a:r>
            <a:r>
              <a:rPr lang="fr-FR" altLang="fr-FR" sz="1800" dirty="0" err="1">
                <a:solidFill>
                  <a:srgbClr val="006600"/>
                </a:solidFill>
              </a:rPr>
              <a:t>MaClasseJava</a:t>
            </a:r>
            <a:r>
              <a:rPr lang="fr-FR" altLang="fr-FR" sz="1800" dirty="0">
                <a:solidFill>
                  <a:srgbClr val="006600"/>
                </a:solidFill>
              </a:rPr>
              <a:t> </a:t>
            </a:r>
            <a:r>
              <a:rPr lang="fr-FR" altLang="fr-FR" sz="1800" b="1" dirty="0">
                <a:solidFill>
                  <a:srgbClr val="006600"/>
                </a:solidFill>
              </a:rPr>
              <a:t>–</a:t>
            </a:r>
            <a:r>
              <a:rPr lang="fr-FR" altLang="fr-FR" sz="1800" b="1" dirty="0" err="1">
                <a:solidFill>
                  <a:srgbClr val="006600"/>
                </a:solidFill>
              </a:rPr>
              <a:t>D</a:t>
            </a:r>
            <a:r>
              <a:rPr lang="fr-FR" altLang="fr-FR" sz="1800" dirty="0" err="1">
                <a:solidFill>
                  <a:srgbClr val="006600"/>
                </a:solidFill>
              </a:rPr>
              <a:t>maValeurProperties</a:t>
            </a:r>
            <a:r>
              <a:rPr lang="fr-FR" altLang="fr-FR" sz="1800" dirty="0">
                <a:solidFill>
                  <a:srgbClr val="006600"/>
                </a:solidFill>
              </a:rPr>
              <a:t>= "</a:t>
            </a:r>
            <a:r>
              <a:rPr lang="fr-FR" altLang="fr-FR" sz="1800" dirty="0" err="1">
                <a:solidFill>
                  <a:srgbClr val="006600"/>
                </a:solidFill>
              </a:rPr>
              <a:t>valeurDeProduction</a:t>
            </a:r>
            <a:r>
              <a:rPr lang="fr-FR" altLang="fr-FR" sz="1800" dirty="0">
                <a:solidFill>
                  <a:srgbClr val="006600"/>
                </a:solidFill>
              </a:rPr>
              <a:t>"</a:t>
            </a:r>
          </a:p>
          <a:p>
            <a:pPr lvl="1"/>
            <a:endParaRPr lang="fr-FR" altLang="fr-FR" sz="1800"/>
          </a:p>
          <a:p>
            <a:pPr eaLnBrk="1" hangingPunct="1"/>
            <a:endParaRPr lang="fr-FR" altLang="fr-FR" sz="1800"/>
          </a:p>
          <a:p>
            <a:pPr lvl="1" eaLnBrk="1" hangingPunct="1"/>
            <a:endParaRPr lang="fr-FR" altLang="fr-FR" sz="1800"/>
          </a:p>
          <a:p>
            <a:pPr eaLnBrk="1" hangingPunct="1">
              <a:buFont typeface="Wingdings" panose="05000000000000000000" pitchFamily="2" charset="2"/>
              <a:buNone/>
            </a:pPr>
            <a:endParaRPr lang="fr-FR" altLang="fr-FR" sz="1800"/>
          </a:p>
        </p:txBody>
      </p:sp>
      <p:sp>
        <p:nvSpPr>
          <p:cNvPr id="124934" name="Litebulb">
            <a:extLst>
              <a:ext uri="{FF2B5EF4-FFF2-40B4-BE49-F238E27FC236}">
                <a16:creationId xmlns:a16="http://schemas.microsoft.com/office/drawing/2014/main" id="{036A128D-3007-47BD-872A-18F4667C428F}"/>
              </a:ext>
            </a:extLst>
          </p:cNvPr>
          <p:cNvSpPr>
            <a:spLocks noEditPoints="1" noChangeArrowheads="1"/>
          </p:cNvSpPr>
          <p:nvPr/>
        </p:nvSpPr>
        <p:spPr bwMode="auto">
          <a:xfrm>
            <a:off x="3221313" y="2565098"/>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dirty="0"/>
              <a:t>Démo</a:t>
            </a:r>
          </a:p>
        </p:txBody>
      </p:sp>
      <p:sp>
        <p:nvSpPr>
          <p:cNvPr id="124935" name="ZoneTexte 1">
            <a:extLst>
              <a:ext uri="{FF2B5EF4-FFF2-40B4-BE49-F238E27FC236}">
                <a16:creationId xmlns:a16="http://schemas.microsoft.com/office/drawing/2014/main" id="{593127AF-7957-4076-B5BC-ADAA5ADB4876}"/>
              </a:ext>
            </a:extLst>
          </p:cNvPr>
          <p:cNvSpPr txBox="1">
            <a:spLocks noChangeArrowheads="1"/>
          </p:cNvSpPr>
          <p:nvPr/>
        </p:nvSpPr>
        <p:spPr bwMode="auto">
          <a:xfrm>
            <a:off x="1978301" y="3519980"/>
            <a:ext cx="37337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demo.properties.ExemplePropertiesLigneCommande</a:t>
            </a:r>
            <a:endParaRPr lang="fr-FR" altLang="fr-FR" sz="1200"/>
          </a:p>
        </p:txBody>
      </p:sp>
      <p:sp>
        <p:nvSpPr>
          <p:cNvPr id="6" name="Espace réservé du numéro de diapositive 21">
            <a:extLst>
              <a:ext uri="{FF2B5EF4-FFF2-40B4-BE49-F238E27FC236}">
                <a16:creationId xmlns:a16="http://schemas.microsoft.com/office/drawing/2014/main" id="{CCC8B3B8-A524-4EDC-9468-417464FBCDE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219</a:t>
            </a:fld>
            <a:endParaRPr lang="fr-FR"/>
          </a:p>
        </p:txBody>
      </p:sp>
      <p:sp>
        <p:nvSpPr>
          <p:cNvPr id="7" name="Espace réservé du pied de page 7">
            <a:extLst>
              <a:ext uri="{FF2B5EF4-FFF2-40B4-BE49-F238E27FC236}">
                <a16:creationId xmlns:a16="http://schemas.microsoft.com/office/drawing/2014/main" id="{6A220AC6-E9B6-492C-A375-59AAE2D3C047}"/>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17DBC016-02E6-4E7F-9F6B-C7C8D4146B57}"/>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5365" name="Rectangle 3">
            <a:extLst>
              <a:ext uri="{FF2B5EF4-FFF2-40B4-BE49-F238E27FC236}">
                <a16:creationId xmlns:a16="http://schemas.microsoft.com/office/drawing/2014/main" id="{A7ABD5B6-F790-4751-BD48-E460CBA20EE7}"/>
              </a:ext>
            </a:extLst>
          </p:cNvPr>
          <p:cNvSpPr>
            <a:spLocks noGrp="1" noChangeArrowheads="1"/>
          </p:cNvSpPr>
          <p:nvPr>
            <p:ph type="body" idx="1"/>
          </p:nvPr>
        </p:nvSpPr>
        <p:spPr>
          <a:xfrm>
            <a:off x="395536" y="987574"/>
            <a:ext cx="7992888" cy="1995488"/>
          </a:xfrm>
        </p:spPr>
        <p:txBody>
          <a:bodyPr/>
          <a:lstStyle/>
          <a:p>
            <a:pPr eaLnBrk="1" hangingPunct="1"/>
            <a:r>
              <a:rPr lang="fr-FR" altLang="fr-FR" sz="2000"/>
              <a:t>Une batterie de </a:t>
            </a:r>
            <a:r>
              <a:rPr lang="fr-FR" altLang="fr-FR" sz="2000" u="sng"/>
              <a:t>tests unitaires automatisés</a:t>
            </a:r>
          </a:p>
          <a:p>
            <a:pPr marL="534988" lvl="1" indent="-354013">
              <a:buFont typeface="Wingdings" panose="05000000000000000000" pitchFamily="2" charset="2"/>
              <a:buChar char="Ø"/>
            </a:pPr>
            <a:r>
              <a:rPr lang="fr-FR" altLang="fr-FR" sz="1800"/>
              <a:t>Objectif : vérifier la non régression</a:t>
            </a:r>
          </a:p>
          <a:p>
            <a:pPr marL="534988" lvl="1" indent="-354013">
              <a:buFont typeface="Wingdings" panose="05000000000000000000" pitchFamily="2" charset="2"/>
              <a:buChar char="Ø"/>
            </a:pPr>
            <a:r>
              <a:rPr lang="fr-FR" altLang="fr-FR" sz="1800"/>
              <a:t>Consiste en une autre application (de test) -&gt; C’est du développement</a:t>
            </a:r>
          </a:p>
          <a:p>
            <a:pPr lvl="1" eaLnBrk="1" hangingPunct="1"/>
            <a:endParaRPr lang="fr-FR" altLang="fr-FR" sz="1600"/>
          </a:p>
        </p:txBody>
      </p:sp>
      <p:sp>
        <p:nvSpPr>
          <p:cNvPr id="7" name="Rectangle 6">
            <a:extLst>
              <a:ext uri="{FF2B5EF4-FFF2-40B4-BE49-F238E27FC236}">
                <a16:creationId xmlns:a16="http://schemas.microsoft.com/office/drawing/2014/main" id="{BA31AAEB-443D-4EAA-8A0E-71778BE8AE2D}"/>
              </a:ext>
            </a:extLst>
          </p:cNvPr>
          <p:cNvSpPr/>
          <p:nvPr/>
        </p:nvSpPr>
        <p:spPr>
          <a:xfrm>
            <a:off x="2412207" y="2733676"/>
            <a:ext cx="4427935" cy="126957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2550"/>
              <a:t>Application de test = Même importance et qualité que l’application « à tester »</a:t>
            </a:r>
          </a:p>
        </p:txBody>
      </p:sp>
      <p:sp>
        <p:nvSpPr>
          <p:cNvPr id="8" name="Espace réservé du numéro de diapositive 21">
            <a:extLst>
              <a:ext uri="{FF2B5EF4-FFF2-40B4-BE49-F238E27FC236}">
                <a16:creationId xmlns:a16="http://schemas.microsoft.com/office/drawing/2014/main" id="{942D72DF-4178-4A76-B504-B6F1ED6A882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a:t>
            </a:fld>
            <a:endParaRPr lang="fr-FR"/>
          </a:p>
        </p:txBody>
      </p:sp>
      <p:sp>
        <p:nvSpPr>
          <p:cNvPr id="9" name="Espace réservé du pied de page 7">
            <a:extLst>
              <a:ext uri="{FF2B5EF4-FFF2-40B4-BE49-F238E27FC236}">
                <a16:creationId xmlns:a16="http://schemas.microsoft.com/office/drawing/2014/main" id="{82F8B101-AF91-4232-BA61-4FC4192191B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2A237C4E-2D98-4A07-9D2E-6951EF0BB4A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5957" name="Rectangle 3">
            <a:extLst>
              <a:ext uri="{FF2B5EF4-FFF2-40B4-BE49-F238E27FC236}">
                <a16:creationId xmlns:a16="http://schemas.microsoft.com/office/drawing/2014/main" id="{4DAEE5A0-89B5-4A38-96BD-EBA5E353F0B5}"/>
              </a:ext>
            </a:extLst>
          </p:cNvPr>
          <p:cNvSpPr>
            <a:spLocks noGrp="1" noChangeArrowheads="1"/>
          </p:cNvSpPr>
          <p:nvPr>
            <p:ph type="body" idx="1"/>
          </p:nvPr>
        </p:nvSpPr>
        <p:spPr>
          <a:xfrm>
            <a:off x="395536" y="791766"/>
            <a:ext cx="7413774" cy="3652192"/>
          </a:xfrm>
        </p:spPr>
        <p:txBody>
          <a:bodyPr/>
          <a:lstStyle/>
          <a:p>
            <a:pPr eaLnBrk="1" hangingPunct="1"/>
            <a:r>
              <a:rPr lang="fr-FR" altLang="fr-FR" sz="1800" b="1" dirty="0" err="1"/>
              <a:t>logging</a:t>
            </a:r>
            <a:r>
              <a:rPr lang="fr-FR" altLang="fr-FR" sz="1800" dirty="0"/>
              <a:t> = ajouter des lignes de  code dans une application pour donner de l’information sur l’exécution de cette dernière</a:t>
            </a:r>
          </a:p>
          <a:p>
            <a:pPr eaLnBrk="1" hangingPunct="1"/>
            <a:r>
              <a:rPr lang="fr-FR" altLang="fr-FR" sz="1800" dirty="0"/>
              <a:t>Ne pas utiliser </a:t>
            </a:r>
            <a:r>
              <a:rPr lang="fr-FR" altLang="fr-FR" sz="1800" dirty="0" err="1"/>
              <a:t>System.out.println</a:t>
            </a:r>
            <a:endParaRPr lang="fr-FR" altLang="fr-FR" sz="1800"/>
          </a:p>
          <a:p>
            <a:pPr eaLnBrk="1" hangingPunct="1"/>
            <a:r>
              <a:rPr lang="fr-FR" altLang="fr-FR" sz="1800" dirty="0"/>
              <a:t>Mais un </a:t>
            </a:r>
            <a:r>
              <a:rPr lang="fr-FR" altLang="fr-FR" sz="1800" dirty="0" err="1"/>
              <a:t>framework</a:t>
            </a:r>
            <a:r>
              <a:rPr lang="fr-FR" altLang="fr-FR" sz="1800" dirty="0"/>
              <a:t> de </a:t>
            </a:r>
            <a:r>
              <a:rPr lang="fr-FR" altLang="fr-FR" sz="1800" dirty="0" err="1"/>
              <a:t>logging</a:t>
            </a:r>
            <a:endParaRPr lang="fr-FR" altLang="fr-FR" sz="1800"/>
          </a:p>
          <a:p>
            <a:pPr marL="446088" lvl="1" indent="-266700"/>
            <a:r>
              <a:rPr lang="fr-FR" altLang="fr-FR" sz="1800" dirty="0"/>
              <a:t>Journaliser différents type de message</a:t>
            </a:r>
          </a:p>
          <a:p>
            <a:pPr marL="446088" lvl="1" indent="-266700"/>
            <a:r>
              <a:rPr lang="fr-FR" altLang="fr-FR" sz="1800" dirty="0"/>
              <a:t>Gérer automatiquement les fichiers  de log</a:t>
            </a:r>
          </a:p>
          <a:p>
            <a:pPr marL="446088" lvl="1" indent="-266700"/>
            <a:r>
              <a:rPr lang="fr-FR" altLang="fr-FR" sz="1800" dirty="0"/>
              <a:t>Agir en live sur le paramétrage pour rendre plus ou moins verbeux le traçage (</a:t>
            </a:r>
            <a:r>
              <a:rPr lang="fr-FR" altLang="fr-FR" sz="1800" dirty="0" err="1"/>
              <a:t>débugage</a:t>
            </a:r>
            <a:r>
              <a:rPr lang="fr-FR" altLang="fr-FR" sz="1800" dirty="0"/>
              <a:t> ou production courante)</a:t>
            </a:r>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230F2118-FAB7-422D-8D9F-47F4AB8E64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220</a:t>
            </a:fld>
            <a:endParaRPr lang="fr-FR"/>
          </a:p>
        </p:txBody>
      </p:sp>
      <p:sp>
        <p:nvSpPr>
          <p:cNvPr id="5" name="Espace réservé du pied de page 7">
            <a:extLst>
              <a:ext uri="{FF2B5EF4-FFF2-40B4-BE49-F238E27FC236}">
                <a16:creationId xmlns:a16="http://schemas.microsoft.com/office/drawing/2014/main" id="{874959C0-3280-443C-84B3-89BBF5B77A8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80" name="Rectangle 2">
            <a:extLst>
              <a:ext uri="{FF2B5EF4-FFF2-40B4-BE49-F238E27FC236}">
                <a16:creationId xmlns:a16="http://schemas.microsoft.com/office/drawing/2014/main" id="{4A9344F1-B4D6-4623-89A3-6E020BC49ECA}"/>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6981" name="Rectangle 3">
            <a:extLst>
              <a:ext uri="{FF2B5EF4-FFF2-40B4-BE49-F238E27FC236}">
                <a16:creationId xmlns:a16="http://schemas.microsoft.com/office/drawing/2014/main" id="{785FCD65-018C-4A2B-A216-188E88626852}"/>
              </a:ext>
            </a:extLst>
          </p:cNvPr>
          <p:cNvSpPr>
            <a:spLocks noGrp="1" noChangeArrowheads="1"/>
          </p:cNvSpPr>
          <p:nvPr>
            <p:ph type="body" idx="1"/>
          </p:nvPr>
        </p:nvSpPr>
        <p:spPr>
          <a:xfrm>
            <a:off x="323528" y="791766"/>
            <a:ext cx="7485782" cy="4805363"/>
          </a:xfrm>
        </p:spPr>
        <p:txBody>
          <a:bodyPr/>
          <a:lstStyle/>
          <a:p>
            <a:pPr eaLnBrk="1" hangingPunct="1"/>
            <a:r>
              <a:rPr lang="fr-FR" altLang="fr-FR" sz="1800" b="1" dirty="0"/>
              <a:t>Log4j</a:t>
            </a:r>
            <a:r>
              <a:rPr lang="fr-FR" altLang="fr-FR" sz="1800" dirty="0"/>
              <a:t> : 3 notions</a:t>
            </a:r>
          </a:p>
          <a:p>
            <a:pPr marL="446088" lvl="1" indent="-269875" eaLnBrk="1" hangingPunct="1"/>
            <a:r>
              <a:rPr lang="fr-FR" altLang="fr-FR" sz="1800" dirty="0"/>
              <a:t>Niveau de gravité : FATAL&gt;ERROR&gt;WARN&gt;INFO&gt;DEBUG&gt;TRACE</a:t>
            </a:r>
          </a:p>
          <a:p>
            <a:pPr marL="446088" lvl="1" indent="-269875" eaLnBrk="1" hangingPunct="1"/>
            <a:r>
              <a:rPr lang="fr-FR" altLang="fr-FR" sz="1800" dirty="0" err="1"/>
              <a:t>appenders</a:t>
            </a:r>
            <a:r>
              <a:rPr lang="fr-FR" altLang="fr-FR" sz="1800" dirty="0"/>
              <a:t> pour </a:t>
            </a:r>
            <a:r>
              <a:rPr lang="fr-FR" altLang="fr-FR" sz="1800" b="1" dirty="0"/>
              <a:t>la cible de destination</a:t>
            </a:r>
            <a:r>
              <a:rPr lang="fr-FR" altLang="fr-FR" sz="1800" dirty="0"/>
              <a:t> des messages</a:t>
            </a:r>
          </a:p>
          <a:p>
            <a:pPr marL="623888" lvl="2" indent="-260350"/>
            <a:r>
              <a:rPr lang="fr-FR" altLang="fr-FR" sz="1800" dirty="0" err="1"/>
              <a:t>ConsoleAppender</a:t>
            </a:r>
            <a:r>
              <a:rPr lang="fr-FR" altLang="fr-FR" sz="1800" dirty="0"/>
              <a:t> : messages envoyés sur la console</a:t>
            </a:r>
          </a:p>
          <a:p>
            <a:pPr marL="623888" lvl="2" indent="-260350"/>
            <a:r>
              <a:rPr lang="fr-FR" altLang="fr-FR" sz="1800" dirty="0" err="1"/>
              <a:t>FileAppender</a:t>
            </a:r>
            <a:r>
              <a:rPr lang="fr-FR" altLang="fr-FR" sz="1800" dirty="0"/>
              <a:t> : messages envoyés dans un fichier. (deux classes filles : </a:t>
            </a:r>
            <a:r>
              <a:rPr lang="fr-FR" altLang="fr-FR" sz="1800" dirty="0" err="1"/>
              <a:t>DailyRollingAppender</a:t>
            </a:r>
            <a:r>
              <a:rPr lang="fr-FR" altLang="fr-FR" sz="1800" dirty="0"/>
              <a:t> et </a:t>
            </a:r>
            <a:r>
              <a:rPr lang="fr-FR" altLang="fr-FR" sz="1800" dirty="0" err="1"/>
              <a:t>RollingFileAppender</a:t>
            </a:r>
            <a:r>
              <a:rPr lang="fr-FR" altLang="fr-FR" sz="1800" dirty="0"/>
              <a:t>)</a:t>
            </a:r>
          </a:p>
          <a:p>
            <a:pPr marL="623888" lvl="2" indent="-260350"/>
            <a:r>
              <a:rPr lang="fr-FR" altLang="fr-FR" sz="1800" dirty="0"/>
              <a:t>Et bien d’autres …	</a:t>
            </a:r>
          </a:p>
          <a:p>
            <a:pPr lvl="1"/>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C6BDE587-A313-4E02-BF32-3653E53C218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221</a:t>
            </a:fld>
            <a:endParaRPr lang="fr-FR"/>
          </a:p>
        </p:txBody>
      </p:sp>
      <p:sp>
        <p:nvSpPr>
          <p:cNvPr id="5" name="Espace réservé du pied de page 7">
            <a:extLst>
              <a:ext uri="{FF2B5EF4-FFF2-40B4-BE49-F238E27FC236}">
                <a16:creationId xmlns:a16="http://schemas.microsoft.com/office/drawing/2014/main" id="{3A9EB912-5CDC-403F-A406-8DD449E27F1C}"/>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4" name="Rectangle 2">
            <a:extLst>
              <a:ext uri="{FF2B5EF4-FFF2-40B4-BE49-F238E27FC236}">
                <a16:creationId xmlns:a16="http://schemas.microsoft.com/office/drawing/2014/main" id="{836BFB62-A540-4BB5-A1B4-05E97A50A198}"/>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8005" name="Rectangle 3">
            <a:extLst>
              <a:ext uri="{FF2B5EF4-FFF2-40B4-BE49-F238E27FC236}">
                <a16:creationId xmlns:a16="http://schemas.microsoft.com/office/drawing/2014/main" id="{CB16E811-73FE-469C-9140-2586AD057F63}"/>
              </a:ext>
            </a:extLst>
          </p:cNvPr>
          <p:cNvSpPr>
            <a:spLocks noGrp="1" noChangeArrowheads="1"/>
          </p:cNvSpPr>
          <p:nvPr>
            <p:ph type="body" idx="1"/>
          </p:nvPr>
        </p:nvSpPr>
        <p:spPr>
          <a:xfrm>
            <a:off x="323528" y="791767"/>
            <a:ext cx="8280920" cy="3364160"/>
          </a:xfrm>
        </p:spPr>
        <p:txBody>
          <a:bodyPr/>
          <a:lstStyle/>
          <a:p>
            <a:pPr marL="446088" lvl="1" indent="-352425"/>
            <a:r>
              <a:rPr lang="fr-FR" altLang="fr-FR" sz="1800" dirty="0"/>
              <a:t>Les </a:t>
            </a:r>
            <a:r>
              <a:rPr lang="fr-FR" altLang="fr-FR" sz="1800" dirty="0" err="1"/>
              <a:t>layouts</a:t>
            </a:r>
            <a:r>
              <a:rPr lang="fr-FR" altLang="fr-FR" sz="1800" dirty="0"/>
              <a:t>  pour définir le </a:t>
            </a:r>
            <a:r>
              <a:rPr lang="fr-FR" altLang="fr-FR" sz="1800" b="1" dirty="0"/>
              <a:t>format du message</a:t>
            </a:r>
            <a:r>
              <a:rPr lang="fr-FR" altLang="fr-FR" sz="1800" dirty="0"/>
              <a:t> </a:t>
            </a:r>
          </a:p>
          <a:p>
            <a:pPr marL="623888" lvl="2" indent="-354013"/>
            <a:r>
              <a:rPr lang="fr-FR" altLang="fr-FR" sz="1800" dirty="0" err="1"/>
              <a:t>HTMLLayout</a:t>
            </a:r>
            <a:r>
              <a:rPr lang="fr-FR" altLang="fr-FR" sz="1800" dirty="0"/>
              <a:t> : formate le message en HTML dans un tableau contenant les colonnes (date/heure, niveau </a:t>
            </a:r>
            <a:r>
              <a:rPr lang="fr-FR" altLang="fr-FR" sz="1800" dirty="0" err="1"/>
              <a:t>degravité</a:t>
            </a:r>
            <a:r>
              <a:rPr lang="fr-FR" altLang="fr-FR" sz="1800" dirty="0"/>
              <a:t>, </a:t>
            </a:r>
            <a:r>
              <a:rPr lang="fr-FR" altLang="fr-FR" sz="1800" dirty="0" err="1"/>
              <a:t>thead</a:t>
            </a:r>
            <a:r>
              <a:rPr lang="fr-FR" altLang="fr-FR" sz="1800" dirty="0"/>
              <a:t>, logger et message)· </a:t>
            </a:r>
          </a:p>
          <a:p>
            <a:pPr marL="623888" lvl="2" indent="-354013"/>
            <a:r>
              <a:rPr lang="fr-FR" altLang="fr-FR" sz="1800" dirty="0" err="1"/>
              <a:t>PatternLayout</a:t>
            </a:r>
            <a:r>
              <a:rPr lang="fr-FR" altLang="fr-FR" sz="1800" dirty="0"/>
              <a:t> : précise le format du message grâce à un motif</a:t>
            </a:r>
          </a:p>
          <a:p>
            <a:pPr marL="803888" lvl="3" indent="-354013"/>
            <a:r>
              <a:rPr lang="fr-FR" altLang="fr-FR" sz="1700" dirty="0"/>
              <a:t>%C : Le nom de la classe qui a émis le message</a:t>
            </a:r>
          </a:p>
          <a:p>
            <a:pPr marL="803888" lvl="3" indent="-354013"/>
            <a:r>
              <a:rPr lang="fr-FR" altLang="fr-FR" sz="1700" dirty="0"/>
              <a:t>%d : date</a:t>
            </a:r>
          </a:p>
          <a:p>
            <a:pPr marL="803888" lvl="3" indent="-354013"/>
            <a:r>
              <a:rPr lang="fr-FR" altLang="fr-FR" sz="1700" dirty="0"/>
              <a:t>%m : le message</a:t>
            </a:r>
          </a:p>
          <a:p>
            <a:pPr marL="803888" lvl="3" indent="-354013"/>
            <a:r>
              <a:rPr lang="fr-FR" altLang="fr-FR" sz="1700" dirty="0"/>
              <a:t>….</a:t>
            </a:r>
          </a:p>
          <a:p>
            <a:pPr marL="623888" lvl="2" indent="-354013"/>
            <a:r>
              <a:rPr lang="fr-FR" altLang="fr-FR" sz="1800" dirty="0"/>
              <a:t>Et bien d’autres …</a:t>
            </a:r>
          </a:p>
          <a:p>
            <a:pPr lvl="2" eaLnBrk="1" hangingPunct="1"/>
            <a:endParaRPr lang="fr-FR" altLang="fr-FR" sz="1800"/>
          </a:p>
          <a:p>
            <a:pPr eaLnBrk="1" hangingPunct="1">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3AB583EB-67B7-4084-81E7-E1764CDC5AB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222</a:t>
            </a:fld>
            <a:endParaRPr lang="fr-FR"/>
          </a:p>
        </p:txBody>
      </p:sp>
      <p:sp>
        <p:nvSpPr>
          <p:cNvPr id="5" name="Espace réservé du pied de page 7">
            <a:extLst>
              <a:ext uri="{FF2B5EF4-FFF2-40B4-BE49-F238E27FC236}">
                <a16:creationId xmlns:a16="http://schemas.microsoft.com/office/drawing/2014/main" id="{09D85130-5FCF-47D7-956B-4BA3FDE289FB}"/>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8" name="Rectangle 2">
            <a:extLst>
              <a:ext uri="{FF2B5EF4-FFF2-40B4-BE49-F238E27FC236}">
                <a16:creationId xmlns:a16="http://schemas.microsoft.com/office/drawing/2014/main" id="{D09F5862-02A0-4C7F-AA3F-0FBF1F543D6C}"/>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29029" name="Rectangle 3">
            <a:extLst>
              <a:ext uri="{FF2B5EF4-FFF2-40B4-BE49-F238E27FC236}">
                <a16:creationId xmlns:a16="http://schemas.microsoft.com/office/drawing/2014/main" id="{B6DCA7BD-4F38-4E66-A298-61FB9E45D48B}"/>
              </a:ext>
            </a:extLst>
          </p:cNvPr>
          <p:cNvSpPr>
            <a:spLocks noGrp="1" noChangeArrowheads="1"/>
          </p:cNvSpPr>
          <p:nvPr>
            <p:ph type="body" idx="1"/>
          </p:nvPr>
        </p:nvSpPr>
        <p:spPr>
          <a:xfrm>
            <a:off x="323528" y="817959"/>
            <a:ext cx="5829300" cy="1546622"/>
          </a:xfrm>
        </p:spPr>
        <p:txBody>
          <a:bodyPr/>
          <a:lstStyle/>
          <a:p>
            <a:r>
              <a:rPr lang="fr-FR" altLang="fr-FR" sz="1800" dirty="0"/>
              <a:t>Fichier </a:t>
            </a:r>
            <a:r>
              <a:rPr lang="fr-FR" altLang="fr-FR" sz="1800" dirty="0" err="1"/>
              <a:t>properties</a:t>
            </a:r>
            <a:r>
              <a:rPr lang="fr-FR" altLang="fr-FR" sz="1800" dirty="0"/>
              <a:t> (</a:t>
            </a:r>
            <a:r>
              <a:rPr lang="fr-FR" altLang="fr-FR" sz="1800" dirty="0" err="1"/>
              <a:t>dasn</a:t>
            </a:r>
            <a:r>
              <a:rPr lang="fr-FR" altLang="fr-FR" sz="1800" dirty="0"/>
              <a:t> le classpath) </a:t>
            </a:r>
          </a:p>
          <a:p>
            <a:pPr lvl="2">
              <a:buFont typeface="Wingdings" panose="05000000000000000000" pitchFamily="2" charset="2"/>
              <a:buNone/>
            </a:pPr>
            <a:endParaRPr lang="fr-FR" altLang="fr-FR" sz="1800"/>
          </a:p>
          <a:p>
            <a:pPr lvl="2" eaLnBrk="1" hangingPunct="1"/>
            <a:endParaRPr lang="fr-FR" altLang="fr-FR" sz="1800"/>
          </a:p>
          <a:p>
            <a:pPr eaLnBrk="1" hangingPunct="1">
              <a:buFont typeface="Wingdings" panose="05000000000000000000" pitchFamily="2" charset="2"/>
              <a:buNone/>
            </a:pPr>
            <a:endParaRPr lang="fr-FR" altLang="fr-FR" sz="1800"/>
          </a:p>
        </p:txBody>
      </p:sp>
      <p:pic>
        <p:nvPicPr>
          <p:cNvPr id="129030" name="Picture 2">
            <a:extLst>
              <a:ext uri="{FF2B5EF4-FFF2-40B4-BE49-F238E27FC236}">
                <a16:creationId xmlns:a16="http://schemas.microsoft.com/office/drawing/2014/main" id="{9D10B942-1848-45C0-BEDE-8EE13B427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85" y="1329929"/>
            <a:ext cx="5450681"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B38F1D7-0ECC-44D2-8A89-2C67DFB24E47}"/>
              </a:ext>
            </a:extLst>
          </p:cNvPr>
          <p:cNvSpPr txBox="1">
            <a:spLocks noChangeArrowheads="1"/>
          </p:cNvSpPr>
          <p:nvPr/>
        </p:nvSpPr>
        <p:spPr bwMode="auto">
          <a:xfrm>
            <a:off x="1436043" y="3231836"/>
            <a:ext cx="6908899" cy="1437317"/>
          </a:xfrm>
          <a:prstGeom prst="rect">
            <a:avLst/>
          </a:prstGeom>
          <a:noFill/>
          <a:ln w="9525">
            <a:noFill/>
            <a:miter lim="800000"/>
            <a:headEnd/>
            <a:tailEnd/>
          </a:ln>
        </p:spPr>
        <p:txBody>
          <a:bodyPr wrap="square">
            <a:spAutoFit/>
          </a:bodyPr>
          <a:lstStyle/>
          <a:p>
            <a:pPr marL="214313" indent="-214313" eaLnBrk="0" hangingPunct="0">
              <a:spcBef>
                <a:spcPct val="20000"/>
              </a:spcBef>
              <a:buSzPct val="60000"/>
              <a:buFont typeface="Symbol" pitchFamily="18" charset="2"/>
              <a:buChar char="-"/>
              <a:defRPr/>
            </a:pPr>
            <a:r>
              <a:rPr lang="fr-FR" sz="2100" kern="0" dirty="0"/>
              <a:t>Et on trace dans le code ainsi :</a:t>
            </a:r>
          </a:p>
          <a:p>
            <a:pPr marL="557213" lvl="1" indent="-214313" eaLnBrk="0" hangingPunct="0">
              <a:spcBef>
                <a:spcPct val="20000"/>
              </a:spcBef>
              <a:buClr>
                <a:srgbClr val="E9B12E"/>
              </a:buClr>
              <a:buSzPct val="60000"/>
              <a:defRPr/>
            </a:pPr>
            <a:r>
              <a:rPr lang="en-US" sz="1600" b="1" dirty="0"/>
              <a:t>private</a:t>
            </a:r>
            <a:r>
              <a:rPr lang="en-US" sz="1600" dirty="0"/>
              <a:t> </a:t>
            </a:r>
            <a:r>
              <a:rPr lang="en-US" sz="1600" b="1" dirty="0"/>
              <a:t>static</a:t>
            </a:r>
            <a:r>
              <a:rPr lang="en-US" sz="1600" dirty="0"/>
              <a:t> </a:t>
            </a:r>
            <a:r>
              <a:rPr lang="en-US" sz="1600" b="1" dirty="0"/>
              <a:t>final</a:t>
            </a:r>
            <a:r>
              <a:rPr lang="en-US" sz="1600" dirty="0"/>
              <a:t> Logger </a:t>
            </a:r>
            <a:r>
              <a:rPr lang="en-US" sz="1600" i="1" u="sng" dirty="0" err="1"/>
              <a:t>logger</a:t>
            </a:r>
            <a:r>
              <a:rPr lang="en-US" sz="1600" dirty="0"/>
              <a:t> = </a:t>
            </a:r>
            <a:r>
              <a:rPr lang="en-US" sz="1600" dirty="0" err="1"/>
              <a:t>Logger.</a:t>
            </a:r>
            <a:r>
              <a:rPr lang="en-US" sz="1600" i="1" dirty="0" err="1"/>
              <a:t>getLogger</a:t>
            </a:r>
            <a:r>
              <a:rPr lang="en-US" sz="1600" dirty="0"/>
              <a:t>(demoLog4j.</a:t>
            </a:r>
            <a:r>
              <a:rPr lang="en-US" sz="1600" b="1" dirty="0"/>
              <a:t>class</a:t>
            </a:r>
            <a:r>
              <a:rPr lang="en-US" sz="1600" dirty="0"/>
              <a:t>);</a:t>
            </a:r>
            <a:r>
              <a:rPr lang="fr-FR" sz="2800" kern="0" dirty="0"/>
              <a:t> </a:t>
            </a:r>
            <a:endParaRPr lang="fr-FR" sz="2800" kern="0"/>
          </a:p>
          <a:p>
            <a:pPr marL="557213" lvl="1" indent="-214313" eaLnBrk="0" hangingPunct="0">
              <a:spcBef>
                <a:spcPct val="20000"/>
              </a:spcBef>
              <a:buClr>
                <a:srgbClr val="E9B12E"/>
              </a:buClr>
              <a:buSzPct val="60000"/>
              <a:defRPr/>
            </a:pPr>
            <a:r>
              <a:rPr lang="fr-FR" sz="1600" i="1" dirty="0" err="1"/>
              <a:t>logger</a:t>
            </a:r>
            <a:r>
              <a:rPr lang="fr-FR" sz="1600" dirty="0" err="1"/>
              <a:t>.debug</a:t>
            </a:r>
            <a:r>
              <a:rPr lang="fr-FR" sz="1600" dirty="0"/>
              <a:t>("message de type </a:t>
            </a:r>
            <a:r>
              <a:rPr lang="fr-FR" sz="1600" dirty="0" err="1"/>
              <a:t>debug</a:t>
            </a:r>
            <a:r>
              <a:rPr lang="fr-FR" sz="1600" dirty="0"/>
              <a:t>");</a:t>
            </a:r>
            <a:endParaRPr lang="fr-FR" sz="1600" kern="0" dirty="0"/>
          </a:p>
        </p:txBody>
      </p:sp>
      <p:sp>
        <p:nvSpPr>
          <p:cNvPr id="6" name="Espace réservé du numéro de diapositive 21">
            <a:extLst>
              <a:ext uri="{FF2B5EF4-FFF2-40B4-BE49-F238E27FC236}">
                <a16:creationId xmlns:a16="http://schemas.microsoft.com/office/drawing/2014/main" id="{CEA47A83-8664-46EB-8E09-C8D34B892CC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223</a:t>
            </a:fld>
            <a:endParaRPr lang="fr-FR"/>
          </a:p>
        </p:txBody>
      </p:sp>
      <p:sp>
        <p:nvSpPr>
          <p:cNvPr id="8" name="Espace réservé du pied de page 7">
            <a:extLst>
              <a:ext uri="{FF2B5EF4-FFF2-40B4-BE49-F238E27FC236}">
                <a16:creationId xmlns:a16="http://schemas.microsoft.com/office/drawing/2014/main" id="{5CF39E88-40D6-43D3-8419-030C50C3006E}"/>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521B9766-7D97-4B1F-BC22-93D2110CFBC6}"/>
              </a:ext>
            </a:extLst>
          </p:cNvPr>
          <p:cNvSpPr>
            <a:spLocks noGrp="1" noChangeArrowheads="1"/>
          </p:cNvSpPr>
          <p:nvPr>
            <p:ph type="title"/>
          </p:nvPr>
        </p:nvSpPr>
        <p:spPr>
          <a:xfrm>
            <a:off x="1968104" y="272654"/>
            <a:ext cx="5844778" cy="434578"/>
          </a:xfrm>
        </p:spPr>
        <p:txBody>
          <a:bodyPr/>
          <a:lstStyle/>
          <a:p>
            <a:pPr eaLnBrk="1" hangingPunct="1"/>
            <a:r>
              <a:rPr lang="fr-FR" altLang="fr-FR" dirty="0"/>
              <a:t>Les traces applicatives et log4j</a:t>
            </a:r>
          </a:p>
        </p:txBody>
      </p:sp>
      <p:sp>
        <p:nvSpPr>
          <p:cNvPr id="130053" name="Rectangle 3">
            <a:extLst>
              <a:ext uri="{FF2B5EF4-FFF2-40B4-BE49-F238E27FC236}">
                <a16:creationId xmlns:a16="http://schemas.microsoft.com/office/drawing/2014/main" id="{8E5A54CB-ACF8-47CB-A97D-058F417C4D54}"/>
              </a:ext>
            </a:extLst>
          </p:cNvPr>
          <p:cNvSpPr>
            <a:spLocks noGrp="1" noChangeArrowheads="1"/>
          </p:cNvSpPr>
          <p:nvPr>
            <p:ph type="body" idx="1"/>
          </p:nvPr>
        </p:nvSpPr>
        <p:spPr>
          <a:xfrm>
            <a:off x="467544" y="1154259"/>
            <a:ext cx="7485782" cy="3364159"/>
          </a:xfrm>
        </p:spPr>
        <p:txBody>
          <a:bodyPr/>
          <a:lstStyle/>
          <a:p>
            <a:pPr>
              <a:lnSpc>
                <a:spcPct val="90000"/>
              </a:lnSpc>
            </a:pPr>
            <a:r>
              <a:rPr lang="fr-FR" altLang="fr-FR" sz="1800" dirty="0"/>
              <a:t>Chaque bloc catch doit générer une trace de niveau ERROR qd action de l’exploitant</a:t>
            </a:r>
          </a:p>
          <a:p>
            <a:pPr>
              <a:lnSpc>
                <a:spcPct val="90000"/>
              </a:lnSpc>
            </a:pPr>
            <a:endParaRPr lang="fr-FR" altLang="fr-FR" sz="1800"/>
          </a:p>
          <a:p>
            <a:pPr>
              <a:lnSpc>
                <a:spcPct val="90000"/>
              </a:lnSpc>
            </a:pPr>
            <a:r>
              <a:rPr lang="fr-FR" altLang="fr-FR" sz="1800" dirty="0"/>
              <a:t>Tracer tout ce qui aura été utile au </a:t>
            </a:r>
            <a:r>
              <a:rPr lang="fr-FR" altLang="fr-FR" sz="1800" dirty="0" err="1"/>
              <a:t>dév</a:t>
            </a:r>
            <a:r>
              <a:rPr lang="fr-FR" altLang="fr-FR" sz="1800" dirty="0"/>
              <a:t> et au débogage, via une trace de niveau DEBUG (c’est précieux)</a:t>
            </a:r>
            <a:endParaRPr lang="fr-FR" altLang="fr-FR" sz="1800"/>
          </a:p>
          <a:p>
            <a:pPr>
              <a:lnSpc>
                <a:spcPct val="90000"/>
              </a:lnSpc>
            </a:pPr>
            <a:endParaRPr lang="fr-FR" altLang="fr-FR" sz="1800"/>
          </a:p>
          <a:p>
            <a:pPr>
              <a:lnSpc>
                <a:spcPct val="90000"/>
              </a:lnSpc>
            </a:pPr>
            <a:r>
              <a:rPr lang="fr-FR" altLang="fr-FR" sz="1800" dirty="0"/>
              <a:t>Le message doit être explicite, ne pas hésiter à ajouter des paramètres</a:t>
            </a:r>
            <a:endParaRPr lang="fr-FR" altLang="fr-FR" sz="1800"/>
          </a:p>
          <a:p>
            <a:pPr>
              <a:lnSpc>
                <a:spcPct val="90000"/>
              </a:lnSpc>
            </a:pPr>
            <a:endParaRPr lang="fr-FR" altLang="fr-FR" sz="1800"/>
          </a:p>
          <a:p>
            <a:pPr>
              <a:lnSpc>
                <a:spcPct val="90000"/>
              </a:lnSpc>
            </a:pPr>
            <a:r>
              <a:rPr lang="fr-FR" altLang="fr-FR" sz="1800" dirty="0"/>
              <a:t>A des fin d’optimisation tester le mode via l’instruction </a:t>
            </a:r>
            <a:endParaRPr lang="fr-FR" altLang="fr-FR" sz="1800"/>
          </a:p>
          <a:p>
            <a:pPr lvl="1">
              <a:lnSpc>
                <a:spcPct val="90000"/>
              </a:lnSpc>
            </a:pPr>
            <a:r>
              <a:rPr lang="fr-FR" altLang="fr-FR" sz="1800" dirty="0"/>
              <a:t> If (</a:t>
            </a:r>
            <a:r>
              <a:rPr lang="fr-FR" altLang="fr-FR" sz="1800" dirty="0" err="1"/>
              <a:t>logger.isDebugEnabled</a:t>
            </a:r>
            <a:r>
              <a:rPr lang="fr-FR" altLang="fr-FR" sz="1800" dirty="0"/>
              <a:t>()) ou If (</a:t>
            </a:r>
            <a:r>
              <a:rPr lang="fr-FR" altLang="fr-FR" sz="1800" dirty="0" err="1"/>
              <a:t>logger.isTraceEnabled</a:t>
            </a:r>
            <a:r>
              <a:rPr lang="fr-FR" altLang="fr-FR" sz="1800" dirty="0"/>
              <a:t>()</a:t>
            </a:r>
            <a:endParaRPr lang="fr-FR" altLang="fr-FR" sz="1800"/>
          </a:p>
          <a:p>
            <a:pPr lvl="2" eaLnBrk="1" hangingPunct="1">
              <a:lnSpc>
                <a:spcPct val="90000"/>
              </a:lnSpc>
            </a:pPr>
            <a:endParaRPr lang="fr-FR" altLang="fr-FR" sz="1800"/>
          </a:p>
          <a:p>
            <a:pPr eaLnBrk="1" hangingPunct="1">
              <a:lnSpc>
                <a:spcPct val="90000"/>
              </a:lnSpc>
              <a:buFont typeface="Wingdings" panose="05000000000000000000" pitchFamily="2" charset="2"/>
              <a:buNone/>
            </a:pPr>
            <a:endParaRPr lang="fr-FR" altLang="fr-FR" sz="1800"/>
          </a:p>
        </p:txBody>
      </p:sp>
      <p:sp>
        <p:nvSpPr>
          <p:cNvPr id="4" name="Espace réservé du numéro de diapositive 21">
            <a:extLst>
              <a:ext uri="{FF2B5EF4-FFF2-40B4-BE49-F238E27FC236}">
                <a16:creationId xmlns:a16="http://schemas.microsoft.com/office/drawing/2014/main" id="{1B1170F8-8BFC-4570-B4BF-88466CC3EDE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224</a:t>
            </a:fld>
            <a:endParaRPr lang="fr-FR"/>
          </a:p>
        </p:txBody>
      </p:sp>
      <p:sp>
        <p:nvSpPr>
          <p:cNvPr id="5" name="Espace réservé du pied de page 7">
            <a:extLst>
              <a:ext uri="{FF2B5EF4-FFF2-40B4-BE49-F238E27FC236}">
                <a16:creationId xmlns:a16="http://schemas.microsoft.com/office/drawing/2014/main" id="{E122222F-0772-4007-BE63-EBCF865351F5}"/>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6" name="Rectangle 2">
            <a:extLst>
              <a:ext uri="{FF2B5EF4-FFF2-40B4-BE49-F238E27FC236}">
                <a16:creationId xmlns:a16="http://schemas.microsoft.com/office/drawing/2014/main" id="{A377FAC9-13C0-4888-ADD3-D039E5BC6FE0}"/>
              </a:ext>
            </a:extLst>
          </p:cNvPr>
          <p:cNvSpPr>
            <a:spLocks noGrp="1" noChangeArrowheads="1"/>
          </p:cNvSpPr>
          <p:nvPr>
            <p:ph type="title"/>
          </p:nvPr>
        </p:nvSpPr>
        <p:spPr>
          <a:xfrm>
            <a:off x="1968104" y="272654"/>
            <a:ext cx="5844778" cy="434578"/>
          </a:xfrm>
        </p:spPr>
        <p:txBody>
          <a:bodyPr/>
          <a:lstStyle/>
          <a:p>
            <a:pPr eaLnBrk="1" hangingPunct="1"/>
            <a:r>
              <a:rPr lang="fr-FR" altLang="fr-FR" dirty="0"/>
              <a:t>TP « log4j »</a:t>
            </a:r>
          </a:p>
        </p:txBody>
      </p:sp>
      <p:sp>
        <p:nvSpPr>
          <p:cNvPr id="131077" name="Rectangle 3">
            <a:extLst>
              <a:ext uri="{FF2B5EF4-FFF2-40B4-BE49-F238E27FC236}">
                <a16:creationId xmlns:a16="http://schemas.microsoft.com/office/drawing/2014/main" id="{4588245C-6597-4288-82F3-E6CACB15B6AE}"/>
              </a:ext>
            </a:extLst>
          </p:cNvPr>
          <p:cNvSpPr>
            <a:spLocks noGrp="1" noChangeArrowheads="1"/>
          </p:cNvSpPr>
          <p:nvPr>
            <p:ph type="body" idx="1"/>
          </p:nvPr>
        </p:nvSpPr>
        <p:spPr>
          <a:xfrm>
            <a:off x="953840" y="1203598"/>
            <a:ext cx="7236320" cy="2230041"/>
          </a:xfrm>
        </p:spPr>
        <p:txBody>
          <a:bodyPr/>
          <a:lstStyle/>
          <a:p>
            <a:pPr eaLnBrk="1" hangingPunct="1"/>
            <a:r>
              <a:rPr lang="fr-FR" altLang="fr-FR" sz="1800" dirty="0">
                <a:solidFill>
                  <a:srgbClr val="1C4B9C"/>
                </a:solidFill>
              </a:rPr>
              <a:t>Objectif : paramétrage externe et utilisation delog4j</a:t>
            </a:r>
          </a:p>
          <a:p>
            <a:pPr lvl="1" eaLnBrk="1" hangingPunct="1"/>
            <a:r>
              <a:rPr lang="fr-FR" altLang="fr-FR" sz="1800" dirty="0">
                <a:solidFill>
                  <a:srgbClr val="1C4B9C"/>
                </a:solidFill>
              </a:rPr>
              <a:t> Partie 1 : paramétrer la localisation des fichiers de log</a:t>
            </a:r>
            <a:endParaRPr lang="fr-FR" altLang="fr-FR" sz="1800">
              <a:solidFill>
                <a:srgbClr val="1C4B9C"/>
              </a:solidFill>
            </a:endParaRPr>
          </a:p>
          <a:p>
            <a:pPr lvl="1" eaLnBrk="1" hangingPunct="1"/>
            <a:r>
              <a:rPr lang="fr-FR" altLang="fr-FR" sz="1800" dirty="0">
                <a:solidFill>
                  <a:srgbClr val="1C4B9C"/>
                </a:solidFill>
              </a:rPr>
              <a:t> Partie 2 : paramétrer la localisation du fichier </a:t>
            </a:r>
            <a:r>
              <a:rPr lang="fr-FR" altLang="fr-FR" sz="1800" dirty="0" err="1">
                <a:solidFill>
                  <a:srgbClr val="1C4B9C"/>
                </a:solidFill>
              </a:rPr>
              <a:t>properties</a:t>
            </a:r>
            <a:r>
              <a:rPr lang="fr-FR" altLang="fr-FR" sz="1800" dirty="0">
                <a:solidFill>
                  <a:srgbClr val="1C4B9C"/>
                </a:solidFill>
              </a:rPr>
              <a:t> de log4j</a:t>
            </a:r>
            <a:endParaRPr lang="fr-FR" altLang="fr-FR" sz="1800">
              <a:solidFill>
                <a:srgbClr val="1C4B9C"/>
              </a:solidFill>
            </a:endParaRPr>
          </a:p>
        </p:txBody>
      </p:sp>
      <p:sp>
        <p:nvSpPr>
          <p:cNvPr id="4" name="Espace réservé du numéro de diapositive 21">
            <a:extLst>
              <a:ext uri="{FF2B5EF4-FFF2-40B4-BE49-F238E27FC236}">
                <a16:creationId xmlns:a16="http://schemas.microsoft.com/office/drawing/2014/main" id="{789BFA7C-310C-440C-A57F-9049C308197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225</a:t>
            </a:fld>
            <a:endParaRPr lang="fr-FR"/>
          </a:p>
        </p:txBody>
      </p:sp>
      <p:sp>
        <p:nvSpPr>
          <p:cNvPr id="5" name="Espace réservé du pied de page 7">
            <a:extLst>
              <a:ext uri="{FF2B5EF4-FFF2-40B4-BE49-F238E27FC236}">
                <a16:creationId xmlns:a16="http://schemas.microsoft.com/office/drawing/2014/main" id="{E434D089-952E-469B-859F-750A7402FB76}"/>
              </a:ext>
            </a:extLst>
          </p:cNvPr>
          <p:cNvSpPr>
            <a:spLocks noGrp="1"/>
          </p:cNvSpPr>
          <p:nvPr>
            <p:ph type="ftr" sz="quarter" idx="11"/>
          </p:nvPr>
        </p:nvSpPr>
        <p:spPr>
          <a:xfrm>
            <a:off x="323528" y="4802470"/>
            <a:ext cx="4428000" cy="360000"/>
          </a:xfrm>
        </p:spPr>
        <p:txBody>
          <a:bodyPr/>
          <a:lstStyle/>
          <a:p>
            <a:r>
              <a:rPr lang="fr-FR" dirty="0"/>
              <a:t>Institut de la Gestion publique et du Développement économique / Les bonnes pratiques Java</a:t>
            </a: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91412F97-4BEC-4BF3-8FDD-8020A7991F1E}"/>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6389" name="Rectangle 3">
            <a:extLst>
              <a:ext uri="{FF2B5EF4-FFF2-40B4-BE49-F238E27FC236}">
                <a16:creationId xmlns:a16="http://schemas.microsoft.com/office/drawing/2014/main" id="{ED8AAB4B-5492-44C3-9B28-9CF59B9E31C8}"/>
              </a:ext>
            </a:extLst>
          </p:cNvPr>
          <p:cNvSpPr>
            <a:spLocks noGrp="1" noChangeArrowheads="1"/>
          </p:cNvSpPr>
          <p:nvPr>
            <p:ph type="body" idx="1"/>
          </p:nvPr>
        </p:nvSpPr>
        <p:spPr>
          <a:xfrm>
            <a:off x="360000" y="915566"/>
            <a:ext cx="8100432" cy="2645569"/>
          </a:xfrm>
        </p:spPr>
        <p:txBody>
          <a:bodyPr/>
          <a:lstStyle/>
          <a:p>
            <a:pPr eaLnBrk="1" hangingPunct="1"/>
            <a:r>
              <a:rPr lang="fr-FR" altLang="fr-FR" sz="2800"/>
              <a:t>3 étapes</a:t>
            </a:r>
          </a:p>
          <a:p>
            <a:pPr marL="536575" lvl="1" indent="-355600" eaLnBrk="1" hangingPunct="1"/>
            <a:r>
              <a:rPr lang="fr-FR" altLang="fr-FR" sz="2000" b="1"/>
              <a:t>Avant</a:t>
            </a:r>
            <a:r>
              <a:rPr lang="fr-FR" altLang="fr-FR" sz="2000"/>
              <a:t> toute intervention on vérifie </a:t>
            </a:r>
            <a:r>
              <a:rPr lang="fr-FR" altLang="fr-FR" sz="2000" b="1"/>
              <a:t>que les tests passent</a:t>
            </a:r>
          </a:p>
          <a:p>
            <a:pPr marL="536575" lvl="1" indent="-355600" eaLnBrk="1" hangingPunct="1"/>
            <a:r>
              <a:rPr lang="fr-FR" altLang="fr-FR" sz="2000"/>
              <a:t>on fait notre </a:t>
            </a:r>
            <a:r>
              <a:rPr lang="fr-FR" altLang="fr-FR" sz="2000" b="1"/>
              <a:t>intervention</a:t>
            </a:r>
            <a:r>
              <a:rPr lang="fr-FR" altLang="fr-FR" sz="2000"/>
              <a:t> sur le code </a:t>
            </a:r>
          </a:p>
          <a:p>
            <a:pPr marL="536575" lvl="1" indent="-355600" eaLnBrk="1" hangingPunct="1"/>
            <a:r>
              <a:rPr lang="fr-FR" altLang="fr-FR" sz="2000"/>
              <a:t>on ré exécute les tests</a:t>
            </a:r>
          </a:p>
          <a:p>
            <a:pPr marL="896938" lvl="2" indent="-354013">
              <a:buFont typeface="Wingdings" panose="05000000000000000000" pitchFamily="2" charset="2"/>
              <a:buChar char="Ø"/>
            </a:pPr>
            <a:r>
              <a:rPr lang="fr-FR" altLang="fr-FR" sz="1700"/>
              <a:t>Si ok on valide les interventions</a:t>
            </a:r>
          </a:p>
          <a:p>
            <a:pPr marL="896938" lvl="2" indent="-354013">
              <a:buFont typeface="Wingdings" panose="05000000000000000000" pitchFamily="2" charset="2"/>
              <a:buChar char="Ø"/>
            </a:pPr>
            <a:r>
              <a:rPr lang="fr-FR" altLang="fr-FR" sz="1700"/>
              <a:t>Si pas ok on recherche les raisons</a:t>
            </a:r>
          </a:p>
        </p:txBody>
      </p:sp>
      <p:sp>
        <p:nvSpPr>
          <p:cNvPr id="6" name="Espace réservé du numéro de diapositive 21">
            <a:extLst>
              <a:ext uri="{FF2B5EF4-FFF2-40B4-BE49-F238E27FC236}">
                <a16:creationId xmlns:a16="http://schemas.microsoft.com/office/drawing/2014/main" id="{EA098337-12F3-460C-B1C4-222748AA1D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23</a:t>
            </a:fld>
            <a:endParaRPr lang="fr-FR"/>
          </a:p>
        </p:txBody>
      </p:sp>
      <p:sp>
        <p:nvSpPr>
          <p:cNvPr id="7" name="Espace réservé du pied de page 7">
            <a:extLst>
              <a:ext uri="{FF2B5EF4-FFF2-40B4-BE49-F238E27FC236}">
                <a16:creationId xmlns:a16="http://schemas.microsoft.com/office/drawing/2014/main" id="{39A225ED-70EC-4D22-BE39-962076E9DAE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3FF34FCE-7C5E-4156-BAC3-7FBE7FF425E9}"/>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7413" name="Rectangle 3">
            <a:extLst>
              <a:ext uri="{FF2B5EF4-FFF2-40B4-BE49-F238E27FC236}">
                <a16:creationId xmlns:a16="http://schemas.microsoft.com/office/drawing/2014/main" id="{A7E41231-7D88-4ABE-B0F2-24BF236A792E}"/>
              </a:ext>
            </a:extLst>
          </p:cNvPr>
          <p:cNvSpPr>
            <a:spLocks noGrp="1" noChangeArrowheads="1"/>
          </p:cNvSpPr>
          <p:nvPr>
            <p:ph type="body" idx="1"/>
          </p:nvPr>
        </p:nvSpPr>
        <p:spPr>
          <a:xfrm>
            <a:off x="360000" y="981504"/>
            <a:ext cx="7308344" cy="2677715"/>
          </a:xfrm>
        </p:spPr>
        <p:txBody>
          <a:bodyPr/>
          <a:lstStyle/>
          <a:p>
            <a:pPr eaLnBrk="1" hangingPunct="1"/>
            <a:r>
              <a:rPr lang="fr-FR" altLang="fr-FR" sz="2800" err="1"/>
              <a:t>JUnit</a:t>
            </a:r>
            <a:endParaRPr lang="fr-FR" altLang="fr-FR" sz="2800"/>
          </a:p>
          <a:p>
            <a:pPr lvl="1" eaLnBrk="1" hangingPunct="1"/>
            <a:r>
              <a:rPr lang="fr-FR" altLang="fr-FR" sz="2000"/>
              <a:t> C’est une série d’assertions sur l’exécution des méthodes</a:t>
            </a:r>
          </a:p>
          <a:p>
            <a:pPr lvl="1" eaLnBrk="1" hangingPunct="1"/>
            <a:r>
              <a:rPr lang="fr-FR" altLang="fr-FR" sz="2000"/>
              <a:t> </a:t>
            </a:r>
            <a:r>
              <a:rPr lang="fr-FR" altLang="fr-FR" sz="2000" err="1"/>
              <a:t>Given</a:t>
            </a:r>
            <a:r>
              <a:rPr lang="fr-FR" altLang="fr-FR" sz="2000"/>
              <a:t> : plantage du décor</a:t>
            </a:r>
          </a:p>
          <a:p>
            <a:pPr lvl="1" eaLnBrk="1" hangingPunct="1"/>
            <a:r>
              <a:rPr lang="fr-FR" altLang="fr-FR" sz="2000"/>
              <a:t> </a:t>
            </a:r>
            <a:r>
              <a:rPr lang="fr-FR" altLang="fr-FR" sz="2000" err="1"/>
              <a:t>When</a:t>
            </a:r>
            <a:r>
              <a:rPr lang="fr-FR" altLang="fr-FR" sz="2000"/>
              <a:t> : appel de la méthode</a:t>
            </a:r>
          </a:p>
          <a:p>
            <a:pPr lvl="1" eaLnBrk="1" hangingPunct="1"/>
            <a:r>
              <a:rPr lang="fr-FR" altLang="fr-FR" sz="2000"/>
              <a:t> </a:t>
            </a:r>
            <a:r>
              <a:rPr lang="fr-FR" altLang="fr-FR" sz="2000" err="1"/>
              <a:t>Then</a:t>
            </a:r>
            <a:r>
              <a:rPr lang="fr-FR" altLang="fr-FR" sz="2000"/>
              <a:t> : vérification du résultat (assertion)</a:t>
            </a:r>
          </a:p>
          <a:p>
            <a:pPr lvl="1" eaLnBrk="1" hangingPunct="1"/>
            <a:endParaRPr lang="fr-FR" altLang="fr-FR" sz="2000"/>
          </a:p>
        </p:txBody>
      </p:sp>
      <p:sp>
        <p:nvSpPr>
          <p:cNvPr id="17414" name="Litebulb">
            <a:extLst>
              <a:ext uri="{FF2B5EF4-FFF2-40B4-BE49-F238E27FC236}">
                <a16:creationId xmlns:a16="http://schemas.microsoft.com/office/drawing/2014/main" id="{A60D7EBE-59CF-4FE4-9C76-1070B7D8F1FD}"/>
              </a:ext>
            </a:extLst>
          </p:cNvPr>
          <p:cNvSpPr>
            <a:spLocks noEditPoints="1" noChangeArrowheads="1"/>
          </p:cNvSpPr>
          <p:nvPr/>
        </p:nvSpPr>
        <p:spPr bwMode="auto">
          <a:xfrm>
            <a:off x="4356497" y="354330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7415" name="ZoneTexte 1">
            <a:extLst>
              <a:ext uri="{FF2B5EF4-FFF2-40B4-BE49-F238E27FC236}">
                <a16:creationId xmlns:a16="http://schemas.microsoft.com/office/drawing/2014/main" id="{8E6FF34D-5916-4E12-BE8A-563CB617D523}"/>
              </a:ext>
            </a:extLst>
          </p:cNvPr>
          <p:cNvSpPr txBox="1">
            <a:spLocks noChangeArrowheads="1"/>
          </p:cNvSpPr>
          <p:nvPr/>
        </p:nvSpPr>
        <p:spPr bwMode="auto">
          <a:xfrm>
            <a:off x="3709988" y="4416028"/>
            <a:ext cx="21502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demo.junit.PairImpairTest</a:t>
            </a:r>
          </a:p>
        </p:txBody>
      </p:sp>
      <p:sp>
        <p:nvSpPr>
          <p:cNvPr id="8" name="Espace réservé du numéro de diapositive 21">
            <a:extLst>
              <a:ext uri="{FF2B5EF4-FFF2-40B4-BE49-F238E27FC236}">
                <a16:creationId xmlns:a16="http://schemas.microsoft.com/office/drawing/2014/main" id="{02949446-96C0-4D6C-88E2-47AAE3C6204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24</a:t>
            </a:fld>
            <a:endParaRPr lang="fr-FR"/>
          </a:p>
        </p:txBody>
      </p:sp>
      <p:sp>
        <p:nvSpPr>
          <p:cNvPr id="9" name="Espace réservé du pied de page 7">
            <a:extLst>
              <a:ext uri="{FF2B5EF4-FFF2-40B4-BE49-F238E27FC236}">
                <a16:creationId xmlns:a16="http://schemas.microsoft.com/office/drawing/2014/main" id="{5613D1F6-8229-44B8-A2D9-4CB2002182F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9F5C912C-23C6-43DE-96FB-84FF2A990BEA}"/>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8437" name="Rectangle 3">
            <a:extLst>
              <a:ext uri="{FF2B5EF4-FFF2-40B4-BE49-F238E27FC236}">
                <a16:creationId xmlns:a16="http://schemas.microsoft.com/office/drawing/2014/main" id="{FF9BF5F8-7807-4E34-B049-75F2DC662D78}"/>
              </a:ext>
            </a:extLst>
          </p:cNvPr>
          <p:cNvSpPr>
            <a:spLocks noGrp="1" noChangeArrowheads="1"/>
          </p:cNvSpPr>
          <p:nvPr>
            <p:ph type="body" idx="1"/>
          </p:nvPr>
        </p:nvSpPr>
        <p:spPr>
          <a:xfrm>
            <a:off x="1980010" y="791766"/>
            <a:ext cx="5829300" cy="438150"/>
          </a:xfrm>
        </p:spPr>
        <p:txBody>
          <a:bodyPr/>
          <a:lstStyle/>
          <a:p>
            <a:pPr eaLnBrk="1" hangingPunct="1"/>
            <a:r>
              <a:rPr lang="fr-FR" altLang="fr-FR" sz="1800"/>
              <a:t>TD JUnit</a:t>
            </a:r>
          </a:p>
        </p:txBody>
      </p:sp>
      <p:sp>
        <p:nvSpPr>
          <p:cNvPr id="18438" name="ZoneTexte 1">
            <a:extLst>
              <a:ext uri="{FF2B5EF4-FFF2-40B4-BE49-F238E27FC236}">
                <a16:creationId xmlns:a16="http://schemas.microsoft.com/office/drawing/2014/main" id="{EC963BB5-197E-4E82-9581-9098896E7795}"/>
              </a:ext>
            </a:extLst>
          </p:cNvPr>
          <p:cNvSpPr txBox="1">
            <a:spLocks noChangeArrowheads="1"/>
          </p:cNvSpPr>
          <p:nvPr/>
        </p:nvSpPr>
        <p:spPr bwMode="auto">
          <a:xfrm>
            <a:off x="1976367" y="1563638"/>
            <a:ext cx="518975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000">
                <a:solidFill>
                  <a:srgbClr val="1C4B9C"/>
                </a:solidFill>
              </a:rPr>
              <a:t>Type « </a:t>
            </a:r>
            <a:r>
              <a:rPr lang="fr-FR" altLang="fr-FR" sz="2000" err="1">
                <a:solidFill>
                  <a:srgbClr val="1C4B9C"/>
                </a:solidFill>
              </a:rPr>
              <a:t>plusUn</a:t>
            </a:r>
            <a:r>
              <a:rPr lang="fr-FR" altLang="fr-FR" sz="2000">
                <a:solidFill>
                  <a:srgbClr val="1C4B9C"/>
                </a:solidFill>
              </a:rPr>
              <a:t>() » : lancement du JUnit</a:t>
            </a:r>
          </a:p>
          <a:p>
            <a:pPr eaLnBrk="1" hangingPunct="1">
              <a:spcBef>
                <a:spcPct val="0"/>
              </a:spcBef>
              <a:buClrTx/>
              <a:buSzTx/>
              <a:buFontTx/>
              <a:buNone/>
            </a:pPr>
            <a:r>
              <a:rPr lang="fr-FR" altLang="fr-FR" sz="2000">
                <a:solidFill>
                  <a:srgbClr val="1C4B9C"/>
                </a:solidFill>
              </a:rPr>
              <a:t>Qui devient </a:t>
            </a:r>
            <a:r>
              <a:rPr lang="fr-FR" altLang="fr-FR" sz="2000" err="1">
                <a:solidFill>
                  <a:srgbClr val="1C4B9C"/>
                </a:solidFill>
              </a:rPr>
              <a:t>plusDeux</a:t>
            </a:r>
            <a:r>
              <a:rPr lang="fr-FR" altLang="fr-FR" sz="2000">
                <a:solidFill>
                  <a:srgbClr val="1C4B9C"/>
                </a:solidFill>
              </a:rPr>
              <a:t>() : lancement du </a:t>
            </a:r>
            <a:r>
              <a:rPr lang="fr-FR" altLang="fr-FR" sz="2000" err="1">
                <a:solidFill>
                  <a:srgbClr val="1C4B9C"/>
                </a:solidFill>
              </a:rPr>
              <a:t>Junit</a:t>
            </a: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(maintenance adaptative)</a:t>
            </a:r>
          </a:p>
          <a:p>
            <a:pPr eaLnBrk="1" hangingPunct="1">
              <a:spcBef>
                <a:spcPct val="0"/>
              </a:spcBef>
              <a:buClrTx/>
              <a:buSzTx/>
              <a:buFontTx/>
              <a:buNone/>
            </a:pPr>
            <a:endParaRPr lang="fr-FR" altLang="fr-FR" sz="2000">
              <a:solidFill>
                <a:srgbClr val="1C4B9C"/>
              </a:solidFill>
            </a:endParaRPr>
          </a:p>
          <a:p>
            <a:pPr eaLnBrk="1" hangingPunct="1">
              <a:spcBef>
                <a:spcPct val="0"/>
              </a:spcBef>
              <a:buClrTx/>
              <a:buSzTx/>
              <a:buFontTx/>
              <a:buNone/>
            </a:pPr>
            <a:r>
              <a:rPr lang="fr-FR" altLang="fr-FR" sz="2000">
                <a:solidFill>
                  <a:srgbClr val="1C4B9C"/>
                </a:solidFill>
              </a:rPr>
              <a:t>Ou maintenance évolutive ?</a:t>
            </a:r>
          </a:p>
        </p:txBody>
      </p:sp>
      <p:sp>
        <p:nvSpPr>
          <p:cNvPr id="7" name="Espace réservé du numéro de diapositive 21">
            <a:extLst>
              <a:ext uri="{FF2B5EF4-FFF2-40B4-BE49-F238E27FC236}">
                <a16:creationId xmlns:a16="http://schemas.microsoft.com/office/drawing/2014/main" id="{98563E2B-5D07-430D-9448-22AD240055A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25</a:t>
            </a:fld>
            <a:endParaRPr lang="fr-FR"/>
          </a:p>
        </p:txBody>
      </p:sp>
      <p:sp>
        <p:nvSpPr>
          <p:cNvPr id="8" name="Espace réservé du pied de page 7">
            <a:extLst>
              <a:ext uri="{FF2B5EF4-FFF2-40B4-BE49-F238E27FC236}">
                <a16:creationId xmlns:a16="http://schemas.microsoft.com/office/drawing/2014/main" id="{AD6AAAE1-54F1-40B3-8567-89E78983A20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F8861B3-7828-F3A3-7D65-392D23B8A9CF}"/>
              </a:ext>
            </a:extLst>
          </p:cNvPr>
          <p:cNvPicPr>
            <a:picLocks noChangeAspect="1"/>
          </p:cNvPicPr>
          <p:nvPr/>
        </p:nvPicPr>
        <p:blipFill>
          <a:blip r:embed="rId3"/>
          <a:stretch>
            <a:fillRect/>
          </a:stretch>
        </p:blipFill>
        <p:spPr>
          <a:xfrm>
            <a:off x="7633335" y="6668"/>
            <a:ext cx="1512570" cy="1007745"/>
          </a:xfrm>
          <a:prstGeom prst="rect">
            <a:avLst/>
          </a:prstGeom>
        </p:spPr>
      </p:pic>
    </p:spTree>
  </p:cSld>
  <p:clrMapOvr>
    <a:masterClrMapping/>
  </p:clrMapOvr>
  <p:transition>
    <p:blinds/>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EEF6D830-7EF8-49D3-A68B-342DB0FBF62C}"/>
              </a:ext>
            </a:extLst>
          </p:cNvPr>
          <p:cNvSpPr>
            <a:spLocks noGrp="1" noChangeArrowheads="1"/>
          </p:cNvSpPr>
          <p:nvPr>
            <p:ph type="title"/>
          </p:nvPr>
        </p:nvSpPr>
        <p:spPr>
          <a:xfrm>
            <a:off x="1968104" y="272654"/>
            <a:ext cx="5844778" cy="434578"/>
          </a:xfrm>
        </p:spPr>
        <p:txBody>
          <a:bodyPr/>
          <a:lstStyle/>
          <a:p>
            <a:pPr eaLnBrk="1" hangingPunct="1"/>
            <a:r>
              <a:rPr lang="fr-FR" altLang="fr-FR"/>
              <a:t>Conclusion</a:t>
            </a:r>
          </a:p>
        </p:txBody>
      </p:sp>
      <p:sp>
        <p:nvSpPr>
          <p:cNvPr id="12293" name="Rectangle 3">
            <a:extLst>
              <a:ext uri="{FF2B5EF4-FFF2-40B4-BE49-F238E27FC236}">
                <a16:creationId xmlns:a16="http://schemas.microsoft.com/office/drawing/2014/main" id="{709F441D-B66E-4F92-AE1A-4D06AF79F274}"/>
              </a:ext>
            </a:extLst>
          </p:cNvPr>
          <p:cNvSpPr>
            <a:spLocks noGrp="1" noChangeArrowheads="1"/>
          </p:cNvSpPr>
          <p:nvPr>
            <p:ph type="body" idx="1"/>
          </p:nvPr>
        </p:nvSpPr>
        <p:spPr>
          <a:xfrm>
            <a:off x="438148" y="987574"/>
            <a:ext cx="5829300" cy="3312368"/>
          </a:xfrm>
        </p:spPr>
        <p:txBody>
          <a:bodyPr/>
          <a:lstStyle/>
          <a:p>
            <a:pPr eaLnBrk="1" hangingPunct="1"/>
            <a:r>
              <a:rPr lang="fr-FR" altLang="fr-FR" sz="3200"/>
              <a:t>Le code source</a:t>
            </a:r>
          </a:p>
          <a:p>
            <a:pPr marL="715963" lvl="1" indent="-354013" eaLnBrk="1" hangingPunct="1">
              <a:buFont typeface="Wingdings" panose="05000000000000000000" pitchFamily="2" charset="2"/>
              <a:buChar char="Ø"/>
            </a:pPr>
            <a:r>
              <a:rPr lang="fr-FR" altLang="fr-FR" sz="2400" b="1"/>
              <a:t>Fréquemment lu</a:t>
            </a:r>
            <a:r>
              <a:rPr lang="fr-FR" altLang="fr-FR" sz="2400"/>
              <a:t> </a:t>
            </a:r>
          </a:p>
          <a:p>
            <a:pPr marL="715963" lvl="1" indent="-354013" eaLnBrk="1" hangingPunct="1">
              <a:buFont typeface="Wingdings" panose="05000000000000000000" pitchFamily="2" charset="2"/>
              <a:buChar char="Ø"/>
            </a:pPr>
            <a:r>
              <a:rPr lang="fr-FR" altLang="fr-FR" sz="2400" b="1"/>
              <a:t>Fréquemment repris</a:t>
            </a:r>
            <a:endParaRPr lang="fr-FR" altLang="fr-FR" sz="2400"/>
          </a:p>
          <a:p>
            <a:pPr lvl="1" eaLnBrk="1" hangingPunct="1"/>
            <a:endParaRPr lang="fr-FR" altLang="fr-FR" sz="2400"/>
          </a:p>
          <a:p>
            <a:pPr marL="180000" lvl="1" indent="0" eaLnBrk="1" hangingPunct="1">
              <a:buNone/>
            </a:pPr>
            <a:r>
              <a:rPr lang="fr-FR" altLang="fr-FR" sz="2400">
                <a:sym typeface="Wingdings" panose="05000000000000000000" pitchFamily="2" charset="2"/>
              </a:rPr>
              <a:t>  centre des préoccupations</a:t>
            </a:r>
            <a:endParaRPr lang="fr-FR" altLang="fr-FR" sz="2400"/>
          </a:p>
        </p:txBody>
      </p:sp>
      <p:sp>
        <p:nvSpPr>
          <p:cNvPr id="6" name="Espace réservé du numéro de diapositive 21">
            <a:extLst>
              <a:ext uri="{FF2B5EF4-FFF2-40B4-BE49-F238E27FC236}">
                <a16:creationId xmlns:a16="http://schemas.microsoft.com/office/drawing/2014/main" id="{C12F10EF-017E-42DD-8C61-55F673646FA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26</a:t>
            </a:fld>
            <a:endParaRPr lang="fr-FR"/>
          </a:p>
        </p:txBody>
      </p:sp>
      <p:sp>
        <p:nvSpPr>
          <p:cNvPr id="7" name="Espace réservé du pied de page 7">
            <a:extLst>
              <a:ext uri="{FF2B5EF4-FFF2-40B4-BE49-F238E27FC236}">
                <a16:creationId xmlns:a16="http://schemas.microsoft.com/office/drawing/2014/main" id="{7D79EA03-A9F7-43A7-8169-C2E2338E0A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7B511D80-8AFF-46E6-BDBE-48DD0CB79163}"/>
              </a:ext>
            </a:extLst>
          </p:cNvPr>
          <p:cNvSpPr>
            <a:spLocks noGrp="1" noChangeArrowheads="1"/>
          </p:cNvSpPr>
          <p:nvPr>
            <p:ph type="title"/>
          </p:nvPr>
        </p:nvSpPr>
        <p:spPr>
          <a:xfrm>
            <a:off x="1968104" y="272654"/>
            <a:ext cx="5844778" cy="434578"/>
          </a:xfrm>
        </p:spPr>
        <p:txBody>
          <a:bodyPr/>
          <a:lstStyle/>
          <a:p>
            <a:pPr eaLnBrk="1" hangingPunct="1"/>
            <a:r>
              <a:rPr lang="fr-FR" altLang="fr-FR"/>
              <a:t>Le cycle de vie d’un logiciel</a:t>
            </a:r>
          </a:p>
        </p:txBody>
      </p:sp>
      <p:sp>
        <p:nvSpPr>
          <p:cNvPr id="13317" name="Rectangle 3">
            <a:extLst>
              <a:ext uri="{FF2B5EF4-FFF2-40B4-BE49-F238E27FC236}">
                <a16:creationId xmlns:a16="http://schemas.microsoft.com/office/drawing/2014/main" id="{309D6D2A-8628-4D9E-94B1-15770F0F0C34}"/>
              </a:ext>
            </a:extLst>
          </p:cNvPr>
          <p:cNvSpPr>
            <a:spLocks noGrp="1" noChangeArrowheads="1"/>
          </p:cNvSpPr>
          <p:nvPr>
            <p:ph type="body" idx="1"/>
          </p:nvPr>
        </p:nvSpPr>
        <p:spPr>
          <a:xfrm>
            <a:off x="360000" y="915566"/>
            <a:ext cx="6372240" cy="2880320"/>
          </a:xfrm>
        </p:spPr>
        <p:txBody>
          <a:bodyPr/>
          <a:lstStyle/>
          <a:p>
            <a:pPr eaLnBrk="1" hangingPunct="1"/>
            <a:r>
              <a:rPr lang="fr-FR" altLang="fr-FR" sz="3600"/>
              <a:t>Les types de maintenance</a:t>
            </a:r>
          </a:p>
          <a:p>
            <a:pPr marL="534988" lvl="1" indent="-354013" eaLnBrk="1" hangingPunct="1"/>
            <a:r>
              <a:rPr lang="fr-FR" altLang="fr-FR" sz="2800"/>
              <a:t>Corrective</a:t>
            </a:r>
          </a:p>
          <a:p>
            <a:pPr marL="534988" lvl="1" indent="-354013" eaLnBrk="1" hangingPunct="1"/>
            <a:r>
              <a:rPr lang="fr-FR" altLang="fr-FR" sz="2800"/>
              <a:t>Adaptative</a:t>
            </a:r>
          </a:p>
          <a:p>
            <a:pPr marL="534988" lvl="1" indent="-354013" eaLnBrk="1" hangingPunct="1"/>
            <a:r>
              <a:rPr lang="fr-FR" altLang="fr-FR" sz="2800"/>
              <a:t>Évolutive</a:t>
            </a:r>
          </a:p>
          <a:p>
            <a:pPr marL="534988" lvl="1" indent="-354013" eaLnBrk="1" hangingPunct="1"/>
            <a:r>
              <a:rPr lang="fr-FR" altLang="fr-FR" sz="2800"/>
              <a:t>Préventive</a:t>
            </a:r>
          </a:p>
        </p:txBody>
      </p:sp>
      <p:sp>
        <p:nvSpPr>
          <p:cNvPr id="6" name="Espace réservé du numéro de diapositive 21">
            <a:extLst>
              <a:ext uri="{FF2B5EF4-FFF2-40B4-BE49-F238E27FC236}">
                <a16:creationId xmlns:a16="http://schemas.microsoft.com/office/drawing/2014/main" id="{522BF8F1-CD23-4C2A-A220-5D4E336C04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27</a:t>
            </a:fld>
            <a:endParaRPr lang="fr-FR"/>
          </a:p>
        </p:txBody>
      </p:sp>
      <p:sp>
        <p:nvSpPr>
          <p:cNvPr id="7" name="Espace réservé du pied de page 7">
            <a:extLst>
              <a:ext uri="{FF2B5EF4-FFF2-40B4-BE49-F238E27FC236}">
                <a16:creationId xmlns:a16="http://schemas.microsoft.com/office/drawing/2014/main" id="{2F2AE827-C187-42FE-AB4A-15E791DB25EB}"/>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8468432E-0DEE-4EDE-B162-9032618AB9FD}"/>
              </a:ext>
            </a:extLst>
          </p:cNvPr>
          <p:cNvSpPr>
            <a:spLocks noGrp="1" noChangeArrowheads="1"/>
          </p:cNvSpPr>
          <p:nvPr>
            <p:ph type="title"/>
          </p:nvPr>
        </p:nvSpPr>
        <p:spPr>
          <a:xfrm>
            <a:off x="1968104" y="272654"/>
            <a:ext cx="5844778" cy="434578"/>
          </a:xfrm>
        </p:spPr>
        <p:txBody>
          <a:bodyPr/>
          <a:lstStyle/>
          <a:p>
            <a:pPr eaLnBrk="1" hangingPunct="1"/>
            <a:r>
              <a:rPr lang="fr-FR" altLang="fr-FR"/>
              <a:t>Les pré requis</a:t>
            </a:r>
          </a:p>
        </p:txBody>
      </p:sp>
      <p:sp>
        <p:nvSpPr>
          <p:cNvPr id="19461" name="Rectangle 3">
            <a:extLst>
              <a:ext uri="{FF2B5EF4-FFF2-40B4-BE49-F238E27FC236}">
                <a16:creationId xmlns:a16="http://schemas.microsoft.com/office/drawing/2014/main" id="{164750D5-3C2F-4FF7-8034-FB3D8830026D}"/>
              </a:ext>
            </a:extLst>
          </p:cNvPr>
          <p:cNvSpPr>
            <a:spLocks noGrp="1" noChangeArrowheads="1"/>
          </p:cNvSpPr>
          <p:nvPr>
            <p:ph type="body" idx="1"/>
          </p:nvPr>
        </p:nvSpPr>
        <p:spPr>
          <a:xfrm>
            <a:off x="323013" y="764688"/>
            <a:ext cx="6932052" cy="3459051"/>
          </a:xfrm>
        </p:spPr>
        <p:txBody>
          <a:bodyPr/>
          <a:lstStyle/>
          <a:p>
            <a:r>
              <a:rPr lang="fr-FR" altLang="fr-FR" sz="2400"/>
              <a:t>Un outil de gestion de version (SVN, GIT…)</a:t>
            </a:r>
          </a:p>
          <a:p>
            <a:pPr marL="534670" lvl="1" indent="-353695" eaLnBrk="1" hangingPunct="1"/>
            <a:r>
              <a:rPr lang="fr-FR" altLang="fr-FR" sz="1800"/>
              <a:t>Travail en équipe : référentiel (commit)</a:t>
            </a:r>
            <a:endParaRPr lang="fr-FR" altLang="fr-FR" sz="1800">
              <a:cs typeface="Arial"/>
            </a:endParaRPr>
          </a:p>
          <a:p>
            <a:pPr marL="534670" lvl="1" indent="-353695" eaLnBrk="1" hangingPunct="1"/>
            <a:r>
              <a:rPr lang="fr-FR" altLang="fr-FR" sz="1800"/>
              <a:t>Gestion du changement, de différentes versions</a:t>
            </a:r>
            <a:endParaRPr lang="fr-FR" altLang="fr-FR" sz="1800">
              <a:cs typeface="Arial"/>
            </a:endParaRPr>
          </a:p>
          <a:p>
            <a:pPr marL="534670" lvl="1" indent="-353695" eaLnBrk="1" hangingPunct="1"/>
            <a:r>
              <a:rPr lang="fr-FR" altLang="fr-FR" sz="1800"/>
              <a:t>Mieux sécuriser en centralisant</a:t>
            </a:r>
            <a:endParaRPr lang="fr-FR" altLang="fr-FR" sz="1800">
              <a:cs typeface="Arial"/>
            </a:endParaRPr>
          </a:p>
          <a:p>
            <a:pPr marL="534670" lvl="1" indent="-353695" eaLnBrk="1" hangingPunct="1"/>
            <a:r>
              <a:rPr lang="fr-FR" altLang="fr-FR" sz="1800"/>
              <a:t>Conserver la trace de toutes les modifications </a:t>
            </a:r>
            <a:endParaRPr lang="fr-FR" altLang="fr-FR" sz="1800">
              <a:cs typeface="Arial"/>
            </a:endParaRPr>
          </a:p>
          <a:p>
            <a:pPr eaLnBrk="1" hangingPunct="1"/>
            <a:r>
              <a:rPr lang="fr-FR" altLang="fr-FR" sz="2400"/>
              <a:t>Eclipse gère un historique</a:t>
            </a:r>
          </a:p>
          <a:p>
            <a:pPr marL="251460" lvl="1" indent="-71755" eaLnBrk="1" hangingPunct="1"/>
            <a:endParaRPr lang="fr-FR" altLang="fr-FR" sz="1800">
              <a:cs typeface="Arial"/>
            </a:endParaRPr>
          </a:p>
        </p:txBody>
      </p:sp>
      <p:sp>
        <p:nvSpPr>
          <p:cNvPr id="19462" name="Litebulb">
            <a:extLst>
              <a:ext uri="{FF2B5EF4-FFF2-40B4-BE49-F238E27FC236}">
                <a16:creationId xmlns:a16="http://schemas.microsoft.com/office/drawing/2014/main" id="{926E57F2-6177-46A9-B8A7-E915B1E47C52}"/>
              </a:ext>
            </a:extLst>
          </p:cNvPr>
          <p:cNvSpPr>
            <a:spLocks noEditPoints="1" noChangeArrowheads="1"/>
          </p:cNvSpPr>
          <p:nvPr/>
        </p:nvSpPr>
        <p:spPr bwMode="auto">
          <a:xfrm>
            <a:off x="2847199" y="3630403"/>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19463" name="Rectangle 1">
            <a:extLst>
              <a:ext uri="{FF2B5EF4-FFF2-40B4-BE49-F238E27FC236}">
                <a16:creationId xmlns:a16="http://schemas.microsoft.com/office/drawing/2014/main" id="{147CEC75-9FF2-4E00-BD2E-1DE88F905814}"/>
              </a:ext>
            </a:extLst>
          </p:cNvPr>
          <p:cNvSpPr>
            <a:spLocks noChangeArrowheads="1"/>
          </p:cNvSpPr>
          <p:nvPr/>
        </p:nvSpPr>
        <p:spPr bwMode="auto">
          <a:xfrm>
            <a:off x="1104124" y="4500749"/>
            <a:ext cx="363593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350"/>
              <a:t>Sur un fichier : </a:t>
            </a:r>
            <a:r>
              <a:rPr lang="fr-FR" altLang="fr-FR" sz="1350" b="1"/>
              <a:t>Team / show local </a:t>
            </a:r>
            <a:r>
              <a:rPr lang="fr-FR" altLang="fr-FR" sz="1350" b="1" err="1"/>
              <a:t>history</a:t>
            </a:r>
            <a:endParaRPr lang="fr-FR" altLang="fr-FR" sz="1350" b="1"/>
          </a:p>
        </p:txBody>
      </p:sp>
      <p:pic>
        <p:nvPicPr>
          <p:cNvPr id="19464" name="Picture 8">
            <a:extLst>
              <a:ext uri="{FF2B5EF4-FFF2-40B4-BE49-F238E27FC236}">
                <a16:creationId xmlns:a16="http://schemas.microsoft.com/office/drawing/2014/main" id="{E737A67E-85F1-4585-955A-DB06942B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732" y="3782616"/>
            <a:ext cx="3293269" cy="885825"/>
          </a:xfrm>
          <a:prstGeom prst="rect">
            <a:avLst/>
          </a:prstGeom>
          <a:noFill/>
          <a:ln>
            <a:noFill/>
          </a:ln>
          <a:extLst>
            <a:ext uri="{909E8E84-426E-40DD-AFC4-6F175D3DCCD1}">
              <a14:hiddenFill xmlns:a14="http://schemas.microsoft.com/office/drawing/2010/main">
                <a:solidFill>
                  <a:srgbClr val="005C92"/>
                </a:solidFill>
              </a14:hiddenFill>
            </a:ext>
            <a:ext uri="{91240B29-F687-4F45-9708-019B960494DF}">
              <a14:hiddenLine xmlns:a14="http://schemas.microsoft.com/office/drawing/2010/main" w="9525">
                <a:solidFill>
                  <a:srgbClr val="E9B12E"/>
                </a:solidFill>
                <a:miter lim="800000"/>
                <a:headEnd/>
                <a:tailEnd/>
              </a14:hiddenLine>
            </a:ext>
          </a:extLst>
        </p:spPr>
      </p:pic>
      <p:sp>
        <p:nvSpPr>
          <p:cNvPr id="9" name="Espace réservé du numéro de diapositive 21">
            <a:extLst>
              <a:ext uri="{FF2B5EF4-FFF2-40B4-BE49-F238E27FC236}">
                <a16:creationId xmlns:a16="http://schemas.microsoft.com/office/drawing/2014/main" id="{476C9BC7-BFE8-4426-8B00-21259582DD1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28</a:t>
            </a:fld>
            <a:endParaRPr lang="fr-FR"/>
          </a:p>
        </p:txBody>
      </p:sp>
      <p:sp>
        <p:nvSpPr>
          <p:cNvPr id="10" name="Espace réservé du pied de page 7">
            <a:extLst>
              <a:ext uri="{FF2B5EF4-FFF2-40B4-BE49-F238E27FC236}">
                <a16:creationId xmlns:a16="http://schemas.microsoft.com/office/drawing/2014/main" id="{0623CC83-EA6D-44F1-9E7D-2B99E9A99D1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E5784EF9-524F-4632-9628-630988BA5B7B}"/>
              </a:ext>
            </a:extLst>
          </p:cNvPr>
          <p:cNvSpPr>
            <a:spLocks noGrp="1" noChangeArrowheads="1"/>
          </p:cNvSpPr>
          <p:nvPr>
            <p:ph type="title"/>
          </p:nvPr>
        </p:nvSpPr>
        <p:spPr>
          <a:xfrm>
            <a:off x="1980010" y="303610"/>
            <a:ext cx="5844778" cy="434578"/>
          </a:xfrm>
        </p:spPr>
        <p:txBody>
          <a:bodyPr/>
          <a:lstStyle/>
          <a:p>
            <a:pPr eaLnBrk="1" hangingPunct="1"/>
            <a:r>
              <a:rPr lang="fr-FR" altLang="fr-FR"/>
              <a:t>Le cycle de vie d’un logiciel</a:t>
            </a:r>
          </a:p>
        </p:txBody>
      </p:sp>
      <p:sp>
        <p:nvSpPr>
          <p:cNvPr id="20485" name="Rectangle 3">
            <a:extLst>
              <a:ext uri="{FF2B5EF4-FFF2-40B4-BE49-F238E27FC236}">
                <a16:creationId xmlns:a16="http://schemas.microsoft.com/office/drawing/2014/main" id="{293E5098-412C-450C-BB0C-166F5144EDDC}"/>
              </a:ext>
            </a:extLst>
          </p:cNvPr>
          <p:cNvSpPr>
            <a:spLocks noGrp="1" noChangeArrowheads="1"/>
          </p:cNvSpPr>
          <p:nvPr>
            <p:ph type="body" idx="1"/>
          </p:nvPr>
        </p:nvSpPr>
        <p:spPr>
          <a:xfrm>
            <a:off x="1980010" y="1923678"/>
            <a:ext cx="5829300" cy="438150"/>
          </a:xfrm>
        </p:spPr>
        <p:txBody>
          <a:bodyPr/>
          <a:lstStyle/>
          <a:p>
            <a:pPr eaLnBrk="1" hangingPunct="1"/>
            <a:r>
              <a:rPr lang="fr-FR" altLang="fr-FR" sz="2400">
                <a:hlinkClick r:id="rId2" action="ppaction://hlinkfile"/>
              </a:rPr>
              <a:t>Quizz</a:t>
            </a:r>
            <a:r>
              <a:rPr lang="fr-FR" altLang="fr-FR" sz="2400"/>
              <a:t> énoncé</a:t>
            </a:r>
          </a:p>
        </p:txBody>
      </p:sp>
      <p:sp>
        <p:nvSpPr>
          <p:cNvPr id="6" name="Espace réservé du numéro de diapositive 21">
            <a:extLst>
              <a:ext uri="{FF2B5EF4-FFF2-40B4-BE49-F238E27FC236}">
                <a16:creationId xmlns:a16="http://schemas.microsoft.com/office/drawing/2014/main" id="{06D23CB7-A095-4010-804E-5C21DD4F50A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29</a:t>
            </a:fld>
            <a:endParaRPr lang="fr-FR"/>
          </a:p>
        </p:txBody>
      </p:sp>
      <p:sp>
        <p:nvSpPr>
          <p:cNvPr id="7" name="Espace réservé du pied de page 7">
            <a:extLst>
              <a:ext uri="{FF2B5EF4-FFF2-40B4-BE49-F238E27FC236}">
                <a16:creationId xmlns:a16="http://schemas.microsoft.com/office/drawing/2014/main" id="{2D04CEF2-52E9-47A7-8601-C09C76E95E3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p:cNvSpPr>
            <a:spLocks noGrp="1"/>
          </p:cNvSpPr>
          <p:nvPr>
            <p:ph sz="quarter" idx="14"/>
          </p:nvPr>
        </p:nvSpPr>
        <p:spPr/>
        <p:txBody>
          <a:bodyPr/>
          <a:lstStyle/>
          <a:p>
            <a:pPr lvl="0" algn="ctr" fontAlgn="base">
              <a:spcBef>
                <a:spcPct val="0"/>
              </a:spcBef>
              <a:spcAft>
                <a:spcPct val="0"/>
              </a:spcAft>
              <a:defRPr/>
            </a:pPr>
            <a:r>
              <a:rPr lang="fr-FR" altLang="fr-FR" sz="3000" b="1" kern="0">
                <a:solidFill>
                  <a:srgbClr val="002060"/>
                </a:solidFill>
                <a:latin typeface="Verdana"/>
                <a:ea typeface="Verdana"/>
                <a:cs typeface="Arial"/>
              </a:rPr>
              <a:t>Présentation du/des formateur(s), </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des stagiaires</a:t>
            </a:r>
          </a:p>
          <a:p>
            <a:pPr lvl="0" algn="ctr" fontAlgn="base">
              <a:spcBef>
                <a:spcPct val="0"/>
              </a:spcBef>
              <a:spcAft>
                <a:spcPct val="0"/>
              </a:spcAft>
              <a:defRPr/>
            </a:pPr>
            <a:r>
              <a:rPr lang="fr-FR" altLang="fr-FR" sz="3000" b="1" kern="0">
                <a:solidFill>
                  <a:srgbClr val="002060"/>
                </a:solidFill>
                <a:latin typeface="Verdana" panose="020B0604030504040204" pitchFamily="34" charset="0"/>
                <a:cs typeface="Arial" charset="0"/>
              </a:rPr>
              <a:t>et du stage</a:t>
            </a:r>
            <a:endParaRPr lang="fr-FR"/>
          </a:p>
        </p:txBody>
      </p:sp>
      <p:sp>
        <p:nvSpPr>
          <p:cNvPr id="3" name="Espace réservé du numéro de diapositive 21">
            <a:extLst>
              <a:ext uri="{FF2B5EF4-FFF2-40B4-BE49-F238E27FC236}">
                <a16:creationId xmlns:a16="http://schemas.microsoft.com/office/drawing/2014/main" id="{0AEFDC4D-09D1-4537-B520-977D8F0C464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a:t>
            </a:fld>
            <a:endParaRPr lang="fr-FR"/>
          </a:p>
        </p:txBody>
      </p:sp>
      <p:sp>
        <p:nvSpPr>
          <p:cNvPr id="4" name="Espace réservé du pied de page 7">
            <a:extLst>
              <a:ext uri="{FF2B5EF4-FFF2-40B4-BE49-F238E27FC236}">
                <a16:creationId xmlns:a16="http://schemas.microsoft.com/office/drawing/2014/main" id="{EB0665E8-AB74-493E-82A9-A99C402F721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453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30</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r>
              <a:rPr lang="fr-FR">
                <a:solidFill>
                  <a:srgbClr val="002060"/>
                </a:solidFill>
              </a:rPr>
              <a:t>Bonnes pratiques générales</a:t>
            </a:r>
            <a:endParaRPr lang="fr-FR" altLang="fr-F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33E90AE-FEA5-4879-AFA8-85B7AD769D3E}"/>
              </a:ext>
            </a:extLst>
          </p:cNvPr>
          <p:cNvSpPr txBox="1">
            <a:spLocks noChangeArrowheads="1"/>
          </p:cNvSpPr>
          <p:nvPr/>
        </p:nvSpPr>
        <p:spPr>
          <a:xfrm>
            <a:off x="611559" y="2762838"/>
            <a:ext cx="5829300" cy="2029774"/>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dirty="0"/>
              <a:t>Bien choisir sa JVM</a:t>
            </a:r>
          </a:p>
          <a:p>
            <a:r>
              <a:rPr lang="fr-FR" altLang="fr-FR" sz="1200" dirty="0">
                <a:cs typeface="Arial"/>
              </a:rPr>
              <a:t>La loi Demeter</a:t>
            </a:r>
            <a:endParaRPr lang="fr-FR" altLang="fr-FR" sz="1200" dirty="0"/>
          </a:p>
          <a:p>
            <a:r>
              <a:rPr lang="fr-FR" altLang="fr-FR" sz="1200" dirty="0"/>
              <a:t>Les grands principes Solid</a:t>
            </a:r>
            <a:endParaRPr lang="fr-FR" dirty="0"/>
          </a:p>
          <a:p>
            <a:r>
              <a:rPr lang="fr-FR" altLang="fr-FR" sz="1200" dirty="0"/>
              <a:t>Les différentes familles de pattern</a:t>
            </a:r>
            <a:endParaRPr lang="fr-FR" altLang="fr-FR" sz="1200" dirty="0">
              <a:cs typeface="Arial"/>
            </a:endParaRPr>
          </a:p>
          <a:p>
            <a:r>
              <a:rPr lang="fr-FR" altLang="fr-FR" sz="1200" dirty="0"/>
              <a:t>Le pattern singleton</a:t>
            </a:r>
            <a:endParaRPr lang="fr-FR" altLang="fr-FR" sz="1200" dirty="0">
              <a:cs typeface="Arial"/>
            </a:endParaRPr>
          </a:p>
          <a:p>
            <a:r>
              <a:rPr lang="fr-FR" altLang="fr-FR" sz="1200" dirty="0"/>
              <a:t>Couplage faible : Découpage en couche</a:t>
            </a:r>
            <a:endParaRPr lang="fr-FR" altLang="fr-FR" sz="1200" dirty="0">
              <a:cs typeface="Arial"/>
            </a:endParaRPr>
          </a:p>
          <a:p>
            <a:r>
              <a:rPr lang="fr-FR" altLang="fr-FR" sz="1200" dirty="0"/>
              <a:t>Couplage faible : Le modèle MVC</a:t>
            </a:r>
            <a:endParaRPr lang="fr-FR" altLang="fr-FR" sz="1200" dirty="0">
              <a:cs typeface="Arial"/>
            </a:endParaRPr>
          </a:p>
          <a:p>
            <a:r>
              <a:rPr lang="fr-FR" altLang="fr-FR" sz="1200" dirty="0"/>
              <a:t>Couplage faible : Les dao</a:t>
            </a:r>
            <a:endParaRPr lang="fr-FR" altLang="fr-FR" sz="1200" dirty="0">
              <a:cs typeface="Arial"/>
            </a:endParaRPr>
          </a:p>
          <a:p>
            <a:r>
              <a:rPr lang="fr-FR" altLang="fr-FR" sz="1200" dirty="0"/>
              <a:t>Couplage faible : Casser l’héritage</a:t>
            </a:r>
            <a:endParaRPr lang="fr-FR" altLang="fr-FR" sz="1200" dirty="0">
              <a:cs typeface="Arial"/>
            </a:endParaRPr>
          </a:p>
        </p:txBody>
      </p:sp>
    </p:spTree>
    <p:extLst>
      <p:ext uri="{BB962C8B-B14F-4D97-AF65-F5344CB8AC3E}">
        <p14:creationId xmlns:p14="http://schemas.microsoft.com/office/powerpoint/2010/main" val="1115515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696680" y="194040"/>
            <a:ext cx="7226280" cy="366120"/>
          </a:xfrm>
          <a:prstGeom prst="rect">
            <a:avLst/>
          </a:prstGeom>
          <a:noFill/>
          <a:ln w="0">
            <a:noFill/>
          </a:ln>
        </p:spPr>
        <p:txBody>
          <a:bodyPr lIns="0" tIns="0" rIns="0" bIns="0" anchor="t">
            <a:noAutofit/>
          </a:bodyPr>
          <a:lstStyle/>
          <a:p>
            <a:pPr indent="0" defTabSz="914400">
              <a:lnSpc>
                <a:spcPct val="90000"/>
              </a:lnSpc>
              <a:buNone/>
              <a:tabLst>
                <a:tab pos="0" algn="l"/>
              </a:tabLst>
            </a:pPr>
            <a:r>
              <a:rPr lang="fr-FR" sz="2550" b="1" u="none" strike="noStrike">
                <a:solidFill>
                  <a:schemeClr val="dk1"/>
                </a:solidFill>
                <a:uFillTx/>
                <a:latin typeface="Arial"/>
              </a:rPr>
              <a:t>Bien choisir sa JVM - cas d'utilisation des principales versions de Java</a:t>
            </a:r>
            <a:endParaRPr lang="fr-FR" sz="2550" b="0" u="none" strike="noStrike">
              <a:solidFill>
                <a:srgbClr val="000000"/>
              </a:solidFill>
              <a:uFillTx/>
              <a:latin typeface="Arial"/>
            </a:endParaRPr>
          </a:p>
          <a:p>
            <a:pPr indent="0" defTabSz="914400">
              <a:lnSpc>
                <a:spcPct val="90000"/>
              </a:lnSpc>
              <a:buNone/>
              <a:tabLst>
                <a:tab pos="0" algn="l"/>
              </a:tabLst>
            </a:pPr>
            <a:endParaRPr lang="fr-FR" sz="2550" b="0" u="none" strike="noStrike">
              <a:solidFill>
                <a:srgbClr val="000000"/>
              </a:solidFill>
              <a:uFillTx/>
              <a:latin typeface="Arial"/>
            </a:endParaRPr>
          </a:p>
        </p:txBody>
      </p:sp>
      <p:sp>
        <p:nvSpPr>
          <p:cNvPr id="152" name="PlaceHolder 2"/>
          <p:cNvSpPr>
            <a:spLocks noGrp="1"/>
          </p:cNvSpPr>
          <p:nvPr>
            <p:ph type="sldNum" idx="46"/>
          </p:nvPr>
        </p:nvSpPr>
        <p:spPr>
          <a:xfrm>
            <a:off x="7466760" y="4802400"/>
            <a:ext cx="1345680" cy="355680"/>
          </a:xfrm>
          <a:prstGeom prst="rect">
            <a:avLst/>
          </a:prstGeom>
          <a:noFill/>
          <a:ln w="0">
            <a:noFill/>
          </a:ln>
        </p:spPr>
        <p:txBody>
          <a:bodyPr lIns="0" tIns="0" rIns="0" bIns="0" anchor="ctr">
            <a:noAutofit/>
          </a:bodyPr>
          <a:lstStyle>
            <a:lvl1pPr indent="0" algn="r" defTabSz="914400">
              <a:lnSpc>
                <a:spcPct val="100000"/>
              </a:lnSpc>
              <a:buNone/>
              <a:tabLst>
                <a:tab pos="0" algn="l"/>
              </a:tabLst>
              <a:defRPr lang="fr-FR" sz="750" b="1" u="none" strike="noStrike">
                <a:solidFill>
                  <a:schemeClr val="dk1"/>
                </a:solidFill>
                <a:uFillTx/>
                <a:latin typeface="Arial"/>
              </a:defRPr>
            </a:lvl1pPr>
          </a:lstStyle>
          <a:p>
            <a:pPr indent="0" algn="r" defTabSz="914400">
              <a:lnSpc>
                <a:spcPct val="100000"/>
              </a:lnSpc>
              <a:buNone/>
              <a:tabLst>
                <a:tab pos="0" algn="l"/>
              </a:tabLst>
            </a:pPr>
            <a:fld id="{667DF719-9E96-47A6-8B86-B9BD1650FAFD}" type="slidenum">
              <a:rPr lang="fr-FR" sz="750" b="1" u="none" strike="noStrike">
                <a:solidFill>
                  <a:schemeClr val="dk1"/>
                </a:solidFill>
                <a:uFillTx/>
                <a:latin typeface="Arial"/>
              </a:rPr>
              <a:t>31</a:t>
            </a:fld>
            <a:endParaRPr lang="fr-FR" sz="750" b="0" u="none" strike="noStrike">
              <a:solidFill>
                <a:srgbClr val="000000"/>
              </a:solidFill>
              <a:uFillTx/>
              <a:latin typeface="Times New Roman"/>
            </a:endParaRPr>
          </a:p>
        </p:txBody>
      </p:sp>
      <p:sp>
        <p:nvSpPr>
          <p:cNvPr id="153" name="PlaceHolder 3"/>
          <p:cNvSpPr>
            <a:spLocks noGrp="1"/>
          </p:cNvSpPr>
          <p:nvPr>
            <p:ph type="ftr" idx="47"/>
          </p:nvPr>
        </p:nvSpPr>
        <p:spPr>
          <a:xfrm>
            <a:off x="323640" y="4802400"/>
            <a:ext cx="4423680" cy="355680"/>
          </a:xfrm>
          <a:prstGeom prst="rect">
            <a:avLst/>
          </a:prstGeom>
          <a:noFill/>
          <a:ln w="0">
            <a:noFill/>
          </a:ln>
        </p:spPr>
        <p:txBody>
          <a:bodyPr lIns="0" tIns="0" rIns="0" bIns="0" anchor="ctr">
            <a:noAutofit/>
          </a:bodyPr>
          <a:lstStyle>
            <a:lvl1pPr indent="0" defTabSz="914400">
              <a:lnSpc>
                <a:spcPct val="100000"/>
              </a:lnSpc>
              <a:buNone/>
              <a:tabLst>
                <a:tab pos="0" algn="l"/>
              </a:tabLst>
              <a:defRPr lang="fr-FR" sz="750" b="1" u="none" strike="noStrike">
                <a:solidFill>
                  <a:schemeClr val="dk1"/>
                </a:solidFill>
                <a:uFillTx/>
                <a:latin typeface="Arial"/>
              </a:defRPr>
            </a:lvl1pPr>
          </a:lstStyle>
          <a:p>
            <a:pPr indent="0" defTabSz="914400">
              <a:lnSpc>
                <a:spcPct val="100000"/>
              </a:lnSpc>
              <a:buNone/>
              <a:tabLst>
                <a:tab pos="0" algn="l"/>
              </a:tabLst>
            </a:pPr>
            <a:r>
              <a:rPr lang="fr-FR" sz="750" b="1" u="none" strike="noStrike">
                <a:solidFill>
                  <a:schemeClr val="dk1"/>
                </a:solidFill>
                <a:uFillTx/>
                <a:latin typeface="Arial"/>
              </a:rPr>
              <a:t>Institut de la Gestion publique et du Développement économique / Les bonnes pratiques Java</a:t>
            </a:r>
            <a:endParaRPr lang="fr-FR" sz="750" b="0" u="none" strike="noStrike">
              <a:solidFill>
                <a:srgbClr val="000000"/>
              </a:solidFill>
              <a:uFillTx/>
              <a:latin typeface="Times New Roman"/>
            </a:endParaRPr>
          </a:p>
        </p:txBody>
      </p:sp>
      <p:sp>
        <p:nvSpPr>
          <p:cNvPr id="154" name="ZoneTexte 60"/>
          <p:cNvSpPr/>
          <p:nvPr/>
        </p:nvSpPr>
        <p:spPr>
          <a:xfrm>
            <a:off x="380520" y="961560"/>
            <a:ext cx="74678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en-US" sz="1200" b="0" u="none" strike="noStrike">
                <a:solidFill>
                  <a:schemeClr val="dk1"/>
                </a:solidFill>
                <a:uFillTx/>
                <a:latin typeface="Arial"/>
                <a:ea typeface="DejaVu Sans"/>
              </a:rPr>
              <a:t>Voici un tableau récapitulatif des distributions Java les plus courantes et leurs cas d’utilisation :</a:t>
            </a:r>
            <a:endParaRPr lang="fr-FR" sz="1200" b="0" u="none" strike="noStrike">
              <a:solidFill>
                <a:srgbClr val="000000"/>
              </a:solidFill>
              <a:uFillTx/>
              <a:latin typeface="Arial"/>
            </a:endParaRPr>
          </a:p>
        </p:txBody>
      </p:sp>
      <p:pic>
        <p:nvPicPr>
          <p:cNvPr id="155" name="Image 31" descr="Une image contenant texte, capture d’écran, nombre, Police&#10;&#10;Description générée automatiquement"/>
          <p:cNvPicPr/>
          <p:nvPr/>
        </p:nvPicPr>
        <p:blipFill>
          <a:blip r:embed="rId2"/>
          <a:stretch/>
        </p:blipFill>
        <p:spPr>
          <a:xfrm>
            <a:off x="470880" y="1225440"/>
            <a:ext cx="4567680" cy="3074040"/>
          </a:xfrm>
          <a:prstGeom prst="rect">
            <a:avLst/>
          </a:prstGeom>
          <a:noFill/>
          <a:ln w="0">
            <a:noFill/>
          </a:ln>
        </p:spPr>
      </p:pic>
      <p:sp>
        <p:nvSpPr>
          <p:cNvPr id="156" name="ZoneTexte 61"/>
          <p:cNvSpPr/>
          <p:nvPr/>
        </p:nvSpPr>
        <p:spPr>
          <a:xfrm>
            <a:off x="485640" y="4300560"/>
            <a:ext cx="7599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DejaVu Sans"/>
              </a:rPr>
              <a:t>Temurin (</a:t>
            </a:r>
            <a:r>
              <a:rPr lang="fr-FR" sz="800" b="1" u="none" strike="noStrike">
                <a:solidFill>
                  <a:schemeClr val="dk1"/>
                </a:solidFill>
                <a:uFillTx/>
                <a:latin typeface="Arial"/>
                <a:ea typeface="Arial"/>
              </a:rPr>
              <a:t>Adoptium)</a:t>
            </a:r>
            <a:endParaRPr lang="fr-FR" sz="800" b="0" u="none" strike="noStrike">
              <a:solidFill>
                <a:srgbClr val="000000"/>
              </a:solidFill>
              <a:uFillTx/>
              <a:latin typeface="Arial"/>
            </a:endParaRPr>
          </a:p>
        </p:txBody>
      </p:sp>
      <p:sp>
        <p:nvSpPr>
          <p:cNvPr id="157" name="ZoneTexte 62"/>
          <p:cNvSpPr/>
          <p:nvPr/>
        </p:nvSpPr>
        <p:spPr>
          <a:xfrm>
            <a:off x="1252080" y="4306680"/>
            <a:ext cx="86688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Open source</a:t>
            </a:r>
            <a:endParaRPr lang="fr-FR" sz="800" b="0" u="none" strike="noStrike">
              <a:solidFill>
                <a:srgbClr val="000000"/>
              </a:solidFill>
              <a:uFillTx/>
              <a:latin typeface="Arial"/>
            </a:endParaRPr>
          </a:p>
        </p:txBody>
      </p:sp>
      <p:sp>
        <p:nvSpPr>
          <p:cNvPr id="158" name="ZoneTexte 63"/>
          <p:cNvSpPr/>
          <p:nvPr/>
        </p:nvSpPr>
        <p:spPr>
          <a:xfrm>
            <a:off x="2125080" y="4306680"/>
            <a:ext cx="621720" cy="2113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Oui</a:t>
            </a:r>
            <a:endParaRPr lang="fr-FR" sz="800" b="0" u="none" strike="noStrike">
              <a:solidFill>
                <a:srgbClr val="000000"/>
              </a:solidFill>
              <a:uFillTx/>
              <a:latin typeface="Arial"/>
            </a:endParaRPr>
          </a:p>
        </p:txBody>
      </p:sp>
      <p:sp>
        <p:nvSpPr>
          <p:cNvPr id="159" name="ZoneTexte 64"/>
          <p:cNvSpPr/>
          <p:nvPr/>
        </p:nvSpPr>
        <p:spPr>
          <a:xfrm>
            <a:off x="2759040" y="4306680"/>
            <a:ext cx="1105560" cy="333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Développement général</a:t>
            </a:r>
            <a:endParaRPr lang="fr-FR" sz="800" b="0" u="none" strike="noStrike">
              <a:solidFill>
                <a:srgbClr val="000000"/>
              </a:solidFill>
              <a:uFillTx/>
              <a:latin typeface="Arial"/>
            </a:endParaRPr>
          </a:p>
        </p:txBody>
      </p:sp>
      <p:sp>
        <p:nvSpPr>
          <p:cNvPr id="160" name="ZoneTexte 65"/>
          <p:cNvSpPr/>
          <p:nvPr/>
        </p:nvSpPr>
        <p:spPr>
          <a:xfrm>
            <a:off x="3875040" y="4299840"/>
            <a:ext cx="1157760" cy="4546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800" b="1" u="none" strike="noStrike">
                <a:solidFill>
                  <a:schemeClr val="dk1"/>
                </a:solidFill>
                <a:uFillTx/>
                <a:latin typeface="Arial"/>
                <a:ea typeface="Arial"/>
              </a:rPr>
              <a:t>Environnement de production</a:t>
            </a:r>
            <a:endParaRPr lang="fr-FR" sz="800" b="0" u="none" strike="noStrike">
              <a:solidFill>
                <a:srgbClr val="000000"/>
              </a:solidFill>
              <a:uFillTx/>
              <a:latin typeface="Arial"/>
            </a:endParaRPr>
          </a:p>
          <a:p>
            <a:pPr defTabSz="914400">
              <a:lnSpc>
                <a:spcPct val="100000"/>
              </a:lnSpc>
            </a:pPr>
            <a:endParaRPr lang="fr-FR" sz="800" b="0" u="none" strike="noStrike">
              <a:solidFill>
                <a:srgbClr val="000000"/>
              </a:solidFill>
              <a:uFillTx/>
              <a:latin typeface="Arial"/>
            </a:endParaRPr>
          </a:p>
        </p:txBody>
      </p:sp>
      <p:sp>
        <p:nvSpPr>
          <p:cNvPr id="161" name="ZoneTexte 66"/>
          <p:cNvSpPr/>
          <p:nvPr/>
        </p:nvSpPr>
        <p:spPr>
          <a:xfrm>
            <a:off x="5250600" y="1900080"/>
            <a:ext cx="3674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defTabSz="914400">
              <a:lnSpc>
                <a:spcPct val="100000"/>
              </a:lnSpc>
            </a:pPr>
            <a:r>
              <a:rPr lang="fr-FR" sz="1200" b="1" u="none" strike="noStrike">
                <a:solidFill>
                  <a:schemeClr val="dk1"/>
                </a:solidFill>
                <a:uFillTx/>
                <a:latin typeface="Arial"/>
                <a:ea typeface="DejaVu Sans"/>
              </a:rPr>
              <a:t>Conclusion :</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cherchez une solution open source, gratuite et sans support à long terme, </a:t>
            </a:r>
            <a:r>
              <a:rPr lang="fr-FR" sz="1200" b="1" u="none" strike="noStrike">
                <a:solidFill>
                  <a:schemeClr val="dk1"/>
                </a:solidFill>
                <a:uFillTx/>
                <a:latin typeface="Arial"/>
                <a:ea typeface="Arial"/>
              </a:rPr>
              <a:t>OpenJDK</a:t>
            </a:r>
            <a:r>
              <a:rPr lang="fr-FR" sz="1200" b="0" u="none" strike="noStrike">
                <a:solidFill>
                  <a:schemeClr val="dk1"/>
                </a:solidFill>
                <a:uFillTx/>
                <a:latin typeface="Arial"/>
                <a:ea typeface="Arial"/>
              </a:rPr>
              <a:t> peut suffire.</a:t>
            </a:r>
            <a:endParaRPr lang="fr-FR" sz="1200" b="0" u="none" strike="noStrike">
              <a:solidFill>
                <a:srgbClr val="000000"/>
              </a:solidFill>
              <a:uFillTx/>
              <a:latin typeface="Arial"/>
            </a:endParaRPr>
          </a:p>
          <a:p>
            <a:pPr marL="285840" indent="-285840" defTabSz="914400">
              <a:lnSpc>
                <a:spcPct val="100000"/>
              </a:lnSpc>
              <a:buClr>
                <a:srgbClr val="000000"/>
              </a:buClr>
              <a:buFont typeface="Arial"/>
              <a:buChar char="•"/>
            </a:pPr>
            <a:r>
              <a:rPr lang="fr-FR" sz="1200" b="0" u="none" strike="noStrike">
                <a:solidFill>
                  <a:schemeClr val="dk1"/>
                </a:solidFill>
                <a:uFillTx/>
                <a:latin typeface="Arial"/>
                <a:ea typeface="Arial"/>
              </a:rPr>
              <a:t>Si vous avez besoin d'une solution fiable, certifiée et prête pour la production, avec un support à long terme, </a:t>
            </a:r>
            <a:r>
              <a:rPr lang="fr-FR" sz="1200" b="1" u="none" strike="noStrike">
                <a:solidFill>
                  <a:schemeClr val="dk1"/>
                </a:solidFill>
                <a:uFillTx/>
                <a:latin typeface="Arial"/>
                <a:ea typeface="Arial"/>
              </a:rPr>
              <a:t>Temurin</a:t>
            </a:r>
            <a:r>
              <a:rPr lang="fr-FR" sz="1200" b="0" u="none" strike="noStrike">
                <a:solidFill>
                  <a:schemeClr val="dk1"/>
                </a:solidFill>
                <a:uFillTx/>
                <a:latin typeface="Arial"/>
                <a:ea typeface="Arial"/>
              </a:rPr>
              <a:t> est un meilleur choix (https://adoptium.net/fr/temurin/releases).</a:t>
            </a:r>
            <a:endParaRPr lang="fr-FR" sz="1200" b="0" u="none" strike="noStrike">
              <a:solidFill>
                <a:srgbClr val="000000"/>
              </a:solidFill>
              <a:uFillTx/>
              <a:latin typeface="Arial"/>
            </a:endParaRPr>
          </a:p>
          <a:p>
            <a:pPr defTabSz="914400">
              <a:lnSpc>
                <a:spcPct val="100000"/>
              </a:lnSpc>
            </a:pPr>
            <a:endParaRPr lang="fr-FR" sz="1200" b="0" u="none" strike="noStrike">
              <a:solidFill>
                <a:srgbClr val="000000"/>
              </a:solidFill>
              <a:uFillTx/>
              <a:latin typeface="Arial"/>
            </a:endParaRP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96E8698-F571-489D-A1F9-DE8E77CE99C4}"/>
              </a:ext>
            </a:extLst>
          </p:cNvPr>
          <p:cNvSpPr>
            <a:spLocks noGrp="1" noChangeArrowheads="1"/>
          </p:cNvSpPr>
          <p:nvPr>
            <p:ph type="title"/>
          </p:nvPr>
        </p:nvSpPr>
        <p:spPr>
          <a:xfrm>
            <a:off x="1968104" y="272654"/>
            <a:ext cx="5844778" cy="434578"/>
          </a:xfrm>
        </p:spPr>
        <p:txBody>
          <a:bodyPr/>
          <a:lstStyle/>
          <a:p>
            <a:pPr eaLnBrk="1" hangingPunct="1"/>
            <a:r>
              <a:rPr lang="fr-FR" altLang="fr-FR"/>
              <a:t>Librairies et frameworks</a:t>
            </a:r>
          </a:p>
        </p:txBody>
      </p:sp>
      <p:sp>
        <p:nvSpPr>
          <p:cNvPr id="23557" name="Rectangle 3">
            <a:extLst>
              <a:ext uri="{FF2B5EF4-FFF2-40B4-BE49-F238E27FC236}">
                <a16:creationId xmlns:a16="http://schemas.microsoft.com/office/drawing/2014/main" id="{633C2840-4035-4B42-A8CE-0E3758DDBB0A}"/>
              </a:ext>
            </a:extLst>
          </p:cNvPr>
          <p:cNvSpPr>
            <a:spLocks noGrp="1" noChangeArrowheads="1"/>
          </p:cNvSpPr>
          <p:nvPr>
            <p:ph type="body" idx="1"/>
          </p:nvPr>
        </p:nvSpPr>
        <p:spPr>
          <a:xfrm>
            <a:off x="323528" y="915566"/>
            <a:ext cx="7848872" cy="3528392"/>
          </a:xfrm>
        </p:spPr>
        <p:txBody>
          <a:bodyPr/>
          <a:lstStyle/>
          <a:p>
            <a:pPr eaLnBrk="1" hangingPunct="1"/>
            <a:r>
              <a:rPr lang="fr-FR" altLang="fr-FR" sz="2800" dirty="0"/>
              <a:t>Objectif en POO : ne pas réinventer la roue </a:t>
            </a:r>
          </a:p>
          <a:p>
            <a:pPr eaLnBrk="1" hangingPunct="1"/>
            <a:endParaRPr lang="fr-FR" altLang="fr-FR" sz="2800"/>
          </a:p>
          <a:p>
            <a:pPr eaLnBrk="1" hangingPunct="1"/>
            <a:r>
              <a:rPr lang="fr-FR" altLang="fr-FR" sz="2800" dirty="0"/>
              <a:t>Dans l’ordre :</a:t>
            </a:r>
            <a:endParaRPr lang="fr-FR" altLang="fr-FR" sz="2800" dirty="0">
              <a:cs typeface="Arial"/>
            </a:endParaRPr>
          </a:p>
          <a:p>
            <a:pPr marL="251460" lvl="1" indent="-71755" eaLnBrk="1" hangingPunct="1"/>
            <a:r>
              <a:rPr lang="fr-FR" altLang="fr-FR" sz="2000" dirty="0"/>
              <a:t> Y a t’il un </a:t>
            </a:r>
            <a:r>
              <a:rPr lang="fr-FR" altLang="fr-FR" sz="2000" b="1" dirty="0"/>
              <a:t>Framework</a:t>
            </a:r>
            <a:r>
              <a:rPr lang="fr-FR" altLang="fr-FR" sz="2000" dirty="0"/>
              <a:t> qui réponde à ma problématique</a:t>
            </a:r>
            <a:endParaRPr lang="fr-FR" altLang="fr-FR" sz="2000" dirty="0">
              <a:cs typeface="Arial"/>
            </a:endParaRPr>
          </a:p>
          <a:p>
            <a:pPr marL="251460" lvl="1" indent="-71755"/>
            <a:r>
              <a:rPr lang="fr-FR" sz="2000" b="1" dirty="0">
                <a:cs typeface="Arial"/>
              </a:rPr>
              <a:t> </a:t>
            </a:r>
            <a:r>
              <a:rPr lang="fr-FR" sz="2000" dirty="0">
                <a:cs typeface="Arial"/>
              </a:rPr>
              <a:t>Bien </a:t>
            </a:r>
            <a:r>
              <a:rPr lang="fr-FR" sz="2000" b="1" dirty="0">
                <a:cs typeface="Arial"/>
              </a:rPr>
              <a:t>explorer le JDK</a:t>
            </a:r>
            <a:endParaRPr lang="en-US" sz="2000" dirty="0">
              <a:cs typeface="Arial"/>
            </a:endParaRPr>
          </a:p>
          <a:p>
            <a:pPr marL="251460" lvl="1" indent="-71755"/>
            <a:r>
              <a:rPr lang="fr-FR" altLang="fr-FR" sz="2000" b="1" dirty="0"/>
              <a:t> Sinon</a:t>
            </a:r>
            <a:r>
              <a:rPr lang="fr-FR" altLang="fr-FR" sz="2000" dirty="0"/>
              <a:t> existe t-il </a:t>
            </a:r>
            <a:r>
              <a:rPr lang="fr-FR" altLang="fr-FR" sz="2000" b="1" dirty="0"/>
              <a:t>une bibliothèque libre </a:t>
            </a:r>
            <a:r>
              <a:rPr lang="fr-FR" altLang="fr-FR" sz="1600" dirty="0"/>
              <a:t>(de préférence ternaire pour minimiser l'effet "boite noire")</a:t>
            </a:r>
            <a:endParaRPr lang="fr-FR" altLang="fr-FR" sz="1600" dirty="0">
              <a:cs typeface="Arial"/>
            </a:endParaRPr>
          </a:p>
          <a:p>
            <a:pPr marL="251460" lvl="1" indent="-71755" eaLnBrk="1" hangingPunct="1"/>
            <a:r>
              <a:rPr lang="fr-FR" altLang="fr-FR" sz="2000" b="1" dirty="0"/>
              <a:t> Et enfin </a:t>
            </a:r>
            <a:r>
              <a:rPr lang="fr-FR" altLang="fr-FR" sz="2000" dirty="0"/>
              <a:t>développement « à la main » </a:t>
            </a:r>
            <a:endParaRPr lang="fr-FR" altLang="fr-FR" sz="2000" dirty="0">
              <a:cs typeface="Arial"/>
            </a:endParaRPr>
          </a:p>
        </p:txBody>
      </p:sp>
      <p:sp>
        <p:nvSpPr>
          <p:cNvPr id="6" name="Espace réservé du numéro de diapositive 21">
            <a:extLst>
              <a:ext uri="{FF2B5EF4-FFF2-40B4-BE49-F238E27FC236}">
                <a16:creationId xmlns:a16="http://schemas.microsoft.com/office/drawing/2014/main" id="{43004A07-4B3E-408C-BE0B-3324847B176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32</a:t>
            </a:fld>
            <a:endParaRPr lang="fr-FR"/>
          </a:p>
        </p:txBody>
      </p:sp>
      <p:sp>
        <p:nvSpPr>
          <p:cNvPr id="7" name="Espace réservé du pied de page 7">
            <a:extLst>
              <a:ext uri="{FF2B5EF4-FFF2-40B4-BE49-F238E27FC236}">
                <a16:creationId xmlns:a16="http://schemas.microsoft.com/office/drawing/2014/main" id="{A4123D93-6C24-4D40-A7AA-3D2DEB3346E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9D977-2A99-7CA8-6D89-E7DDD7D9C85A}"/>
            </a:ext>
          </a:extLst>
        </p:cNvPr>
        <p:cNvGrpSpPr/>
        <p:nvPr/>
      </p:nvGrpSpPr>
      <p:grpSpPr>
        <a:xfrm>
          <a:off x="0" y="0"/>
          <a:ext cx="0" cy="0"/>
          <a:chOff x="0" y="0"/>
          <a:chExt cx="0" cy="0"/>
        </a:xfrm>
      </p:grpSpPr>
      <p:sp>
        <p:nvSpPr>
          <p:cNvPr id="23556" name="Rectangle 2">
            <a:extLst>
              <a:ext uri="{FF2B5EF4-FFF2-40B4-BE49-F238E27FC236}">
                <a16:creationId xmlns:a16="http://schemas.microsoft.com/office/drawing/2014/main" id="{72D3ABC5-EFDC-B0C9-BDA3-0FD82DC28622}"/>
              </a:ext>
            </a:extLst>
          </p:cNvPr>
          <p:cNvSpPr>
            <a:spLocks noGrp="1" noChangeArrowheads="1"/>
          </p:cNvSpPr>
          <p:nvPr>
            <p:ph type="title"/>
          </p:nvPr>
        </p:nvSpPr>
        <p:spPr>
          <a:xfrm>
            <a:off x="1968104" y="272654"/>
            <a:ext cx="5844778" cy="434578"/>
          </a:xfrm>
        </p:spPr>
        <p:txBody>
          <a:bodyPr/>
          <a:lstStyle/>
          <a:p>
            <a:r>
              <a:rPr lang="fr-FR" altLang="fr-FR" dirty="0"/>
              <a:t>Loi DEMETER</a:t>
            </a:r>
            <a:endParaRPr lang="fr-FR" altLang="fr-FR" dirty="0">
              <a:cs typeface="Arial"/>
            </a:endParaRPr>
          </a:p>
        </p:txBody>
      </p:sp>
      <p:sp>
        <p:nvSpPr>
          <p:cNvPr id="23557" name="Rectangle 3">
            <a:extLst>
              <a:ext uri="{FF2B5EF4-FFF2-40B4-BE49-F238E27FC236}">
                <a16:creationId xmlns:a16="http://schemas.microsoft.com/office/drawing/2014/main" id="{78757729-217D-1345-C473-5150E918DA01}"/>
              </a:ext>
            </a:extLst>
          </p:cNvPr>
          <p:cNvSpPr>
            <a:spLocks noGrp="1" noChangeArrowheads="1"/>
          </p:cNvSpPr>
          <p:nvPr>
            <p:ph type="body" idx="1"/>
          </p:nvPr>
        </p:nvSpPr>
        <p:spPr>
          <a:xfrm>
            <a:off x="323528" y="915566"/>
            <a:ext cx="8740412" cy="3528392"/>
          </a:xfrm>
        </p:spPr>
        <p:txBody>
          <a:bodyPr/>
          <a:lstStyle/>
          <a:p>
            <a:r>
              <a:rPr lang="fr-FR" sz="2400" dirty="0">
                <a:ea typeface="+mn-lt"/>
                <a:cs typeface="+mn-lt"/>
              </a:rPr>
              <a:t>La </a:t>
            </a:r>
            <a:r>
              <a:rPr lang="fr-FR" sz="2400" b="1" dirty="0">
                <a:ea typeface="+mn-lt"/>
                <a:cs typeface="+mn-lt"/>
              </a:rPr>
              <a:t>loi de Déméter</a:t>
            </a:r>
            <a:r>
              <a:rPr lang="fr-FR" sz="2400" dirty="0">
                <a:ea typeface="+mn-lt"/>
                <a:cs typeface="+mn-lt"/>
              </a:rPr>
              <a:t> </a:t>
            </a:r>
            <a:r>
              <a:rPr lang="fr-FR" sz="1800" dirty="0">
                <a:ea typeface="+mn-lt"/>
                <a:cs typeface="+mn-lt"/>
              </a:rPr>
              <a:t>(aussi appelée </a:t>
            </a:r>
            <a:r>
              <a:rPr lang="fr-FR" sz="1800" i="1" dirty="0">
                <a:ea typeface="+mn-lt"/>
                <a:cs typeface="+mn-lt"/>
              </a:rPr>
              <a:t>“Law of Demeter”</a:t>
            </a:r>
            <a:r>
              <a:rPr lang="fr-FR" sz="1800" dirty="0">
                <a:ea typeface="+mn-lt"/>
                <a:cs typeface="+mn-lt"/>
              </a:rPr>
              <a:t> ou </a:t>
            </a:r>
            <a:r>
              <a:rPr lang="fr-FR" sz="1800" i="1" dirty="0">
                <a:ea typeface="+mn-lt"/>
                <a:cs typeface="+mn-lt"/>
              </a:rPr>
              <a:t>“</a:t>
            </a:r>
            <a:r>
              <a:rPr lang="fr-FR" sz="1800" i="1" err="1">
                <a:ea typeface="+mn-lt"/>
                <a:cs typeface="+mn-lt"/>
              </a:rPr>
              <a:t>principle</a:t>
            </a:r>
            <a:r>
              <a:rPr lang="fr-FR" sz="1800" i="1" dirty="0">
                <a:ea typeface="+mn-lt"/>
                <a:cs typeface="+mn-lt"/>
              </a:rPr>
              <a:t> of least </a:t>
            </a:r>
            <a:r>
              <a:rPr lang="fr-FR" sz="1800" i="1" err="1">
                <a:ea typeface="+mn-lt"/>
                <a:cs typeface="+mn-lt"/>
              </a:rPr>
              <a:t>knowledge</a:t>
            </a:r>
            <a:r>
              <a:rPr lang="fr-FR" sz="1800" i="1" dirty="0">
                <a:ea typeface="+mn-lt"/>
                <a:cs typeface="+mn-lt"/>
              </a:rPr>
              <a:t>”</a:t>
            </a:r>
            <a:r>
              <a:rPr lang="fr-FR" sz="1800" dirty="0">
                <a:ea typeface="+mn-lt"/>
                <a:cs typeface="+mn-lt"/>
              </a:rPr>
              <a:t>) </a:t>
            </a:r>
            <a:r>
              <a:rPr lang="fr-FR" sz="2400" dirty="0">
                <a:ea typeface="+mn-lt"/>
                <a:cs typeface="+mn-lt"/>
              </a:rPr>
              <a:t>est un </a:t>
            </a:r>
            <a:r>
              <a:rPr lang="fr-FR" sz="2400" b="1" dirty="0">
                <a:ea typeface="+mn-lt"/>
                <a:cs typeface="+mn-lt"/>
              </a:rPr>
              <a:t>principe de conception orienté objet</a:t>
            </a:r>
            <a:r>
              <a:rPr lang="fr-FR" sz="2400" dirty="0">
                <a:ea typeface="+mn-lt"/>
                <a:cs typeface="+mn-lt"/>
              </a:rPr>
              <a:t> qui vise à </a:t>
            </a:r>
            <a:r>
              <a:rPr lang="fr-FR" sz="2400" b="1" dirty="0">
                <a:ea typeface="+mn-lt"/>
                <a:cs typeface="+mn-lt"/>
              </a:rPr>
              <a:t>réduire les dépendances</a:t>
            </a:r>
            <a:r>
              <a:rPr lang="fr-FR" sz="2400" dirty="0">
                <a:ea typeface="+mn-lt"/>
                <a:cs typeface="+mn-lt"/>
              </a:rPr>
              <a:t> entre classes et à </a:t>
            </a:r>
            <a:r>
              <a:rPr lang="fr-FR" sz="2400" b="1" dirty="0">
                <a:ea typeface="+mn-lt"/>
                <a:cs typeface="+mn-lt"/>
              </a:rPr>
              <a:t>limiter le couplage</a:t>
            </a:r>
            <a:r>
              <a:rPr lang="fr-FR" sz="2400" dirty="0">
                <a:ea typeface="+mn-lt"/>
                <a:cs typeface="+mn-lt"/>
              </a:rPr>
              <a:t>.</a:t>
            </a:r>
            <a:endParaRPr lang="en-US" sz="2400">
              <a:cs typeface="Arial"/>
            </a:endParaRPr>
          </a:p>
          <a:p>
            <a:pPr>
              <a:spcBef>
                <a:spcPct val="0"/>
              </a:spcBef>
              <a:spcAft>
                <a:spcPts val="0"/>
              </a:spcAft>
            </a:pPr>
            <a:r>
              <a:rPr lang="fr-FR" sz="2400" dirty="0">
                <a:ea typeface="+mn-lt"/>
                <a:cs typeface="+mn-lt"/>
              </a:rPr>
              <a:t>Ne parlez pas à des étrangers, parlez seulement à vos amis proches. </a:t>
            </a:r>
            <a:r>
              <a:rPr lang="fr-FR" sz="2400" dirty="0">
                <a:cs typeface="Arial"/>
              </a:rPr>
              <a:t>Par exemple :</a:t>
            </a:r>
            <a:endParaRPr lang="en-US" sz="1800" dirty="0">
              <a:latin typeface="Tahoma"/>
              <a:ea typeface="Tahoma"/>
              <a:cs typeface="Tahoma"/>
            </a:endParaRPr>
          </a:p>
          <a:p>
            <a:pPr marL="457200" indent="-457200">
              <a:buChar char="•"/>
            </a:pPr>
            <a:r>
              <a:rPr lang="fr-FR" sz="2400" dirty="0">
                <a:solidFill>
                  <a:srgbClr val="FF0000"/>
                </a:solidFill>
                <a:ea typeface="+mn-lt"/>
                <a:cs typeface="+mn-lt"/>
              </a:rPr>
              <a:t>KO : </a:t>
            </a:r>
            <a:r>
              <a:rPr lang="fr-FR" sz="2400" dirty="0" err="1">
                <a:solidFill>
                  <a:srgbClr val="FF0000"/>
                </a:solidFill>
                <a:ea typeface="+mn-lt"/>
                <a:cs typeface="+mn-lt"/>
              </a:rPr>
              <a:t>commande.getClient</a:t>
            </a:r>
            <a:r>
              <a:rPr lang="fr-FR" sz="2400" dirty="0">
                <a:solidFill>
                  <a:srgbClr val="FF0000"/>
                </a:solidFill>
                <a:ea typeface="+mn-lt"/>
                <a:cs typeface="+mn-lt"/>
              </a:rPr>
              <a:t>().</a:t>
            </a:r>
            <a:r>
              <a:rPr lang="fr-FR" sz="2400" dirty="0" err="1">
                <a:solidFill>
                  <a:srgbClr val="FF0000"/>
                </a:solidFill>
                <a:ea typeface="+mn-lt"/>
                <a:cs typeface="+mn-lt"/>
              </a:rPr>
              <a:t>getAdresse</a:t>
            </a:r>
            <a:r>
              <a:rPr lang="fr-FR" sz="2400" dirty="0">
                <a:solidFill>
                  <a:srgbClr val="FF0000"/>
                </a:solidFill>
                <a:ea typeface="+mn-lt"/>
                <a:cs typeface="+mn-lt"/>
              </a:rPr>
              <a:t>().</a:t>
            </a:r>
            <a:r>
              <a:rPr lang="fr-FR" sz="2400" dirty="0" err="1">
                <a:solidFill>
                  <a:srgbClr val="FF0000"/>
                </a:solidFill>
                <a:ea typeface="+mn-lt"/>
                <a:cs typeface="+mn-lt"/>
              </a:rPr>
              <a:t>getVille</a:t>
            </a:r>
            <a:r>
              <a:rPr lang="fr-FR" sz="2400" dirty="0">
                <a:solidFill>
                  <a:srgbClr val="FF0000"/>
                </a:solidFill>
                <a:ea typeface="+mn-lt"/>
                <a:cs typeface="+mn-lt"/>
              </a:rPr>
              <a:t>()</a:t>
            </a:r>
            <a:endParaRPr lang="fr-FR" sz="2400" dirty="0">
              <a:solidFill>
                <a:srgbClr val="FF0000"/>
              </a:solidFill>
              <a:cs typeface="Arial"/>
            </a:endParaRPr>
          </a:p>
          <a:p>
            <a:pPr marL="457200" indent="-457200">
              <a:buChar char="•"/>
            </a:pPr>
            <a:r>
              <a:rPr lang="fr-FR" sz="2400" dirty="0">
                <a:solidFill>
                  <a:srgbClr val="00B050"/>
                </a:solidFill>
                <a:ea typeface="+mn-lt"/>
                <a:cs typeface="+mn-lt"/>
              </a:rPr>
              <a:t>OK : </a:t>
            </a:r>
            <a:r>
              <a:rPr lang="fr-FR" sz="2400" dirty="0" err="1">
                <a:solidFill>
                  <a:srgbClr val="00B050"/>
                </a:solidFill>
                <a:ea typeface="+mn-lt"/>
                <a:cs typeface="+mn-lt"/>
              </a:rPr>
              <a:t>commande.getVilleLivraison</a:t>
            </a:r>
            <a:r>
              <a:rPr lang="fr-FR" sz="2400" dirty="0">
                <a:solidFill>
                  <a:srgbClr val="00B050"/>
                </a:solidFill>
                <a:ea typeface="+mn-lt"/>
                <a:cs typeface="+mn-lt"/>
              </a:rPr>
              <a:t>()</a:t>
            </a:r>
            <a:endParaRPr lang="fr-FR" sz="2400">
              <a:solidFill>
                <a:srgbClr val="00B050"/>
              </a:solidFill>
              <a:cs typeface="Arial"/>
            </a:endParaRPr>
          </a:p>
          <a:p>
            <a:endParaRPr lang="fr-FR" sz="2400" dirty="0">
              <a:cs typeface="Arial"/>
            </a:endParaRPr>
          </a:p>
          <a:p>
            <a:endParaRPr lang="fr-FR" sz="2400" dirty="0">
              <a:cs typeface="Arial"/>
            </a:endParaRPr>
          </a:p>
          <a:p>
            <a:br>
              <a:rPr lang="en-US" dirty="0"/>
            </a:br>
            <a:endParaRPr lang="en-US" sz="1000">
              <a:cs typeface="Arial"/>
            </a:endParaRPr>
          </a:p>
          <a:p>
            <a:pPr eaLnBrk="1" hangingPunct="1"/>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C66BCE53-F314-B394-ADBF-AFD90AE37F7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33</a:t>
            </a:fld>
            <a:endParaRPr lang="fr-FR"/>
          </a:p>
        </p:txBody>
      </p:sp>
      <p:sp>
        <p:nvSpPr>
          <p:cNvPr id="7" name="Espace réservé du pied de page 7">
            <a:extLst>
              <a:ext uri="{FF2B5EF4-FFF2-40B4-BE49-F238E27FC236}">
                <a16:creationId xmlns:a16="http://schemas.microsoft.com/office/drawing/2014/main" id="{185C112F-5F87-B36B-826B-6BC144CBCE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2282567288"/>
      </p:ext>
    </p:extLst>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4225BFE0-B8E1-48B0-AA9D-464CBB50FC12}"/>
              </a:ext>
            </a:extLst>
          </p:cNvPr>
          <p:cNvSpPr>
            <a:spLocks noGrp="1" noChangeArrowheads="1"/>
          </p:cNvSpPr>
          <p:nvPr>
            <p:ph type="title"/>
          </p:nvPr>
        </p:nvSpPr>
        <p:spPr>
          <a:xfrm>
            <a:off x="1925240" y="245269"/>
            <a:ext cx="6607199" cy="439341"/>
          </a:xfrm>
        </p:spPr>
        <p:txBody>
          <a:bodyPr/>
          <a:lstStyle/>
          <a:p>
            <a:pPr eaLnBrk="1" hangingPunct="1"/>
            <a:r>
              <a:rPr lang="fr-FR" altLang="fr-FR"/>
              <a:t>Les grands principes de conception objet</a:t>
            </a:r>
          </a:p>
        </p:txBody>
      </p:sp>
      <p:sp>
        <p:nvSpPr>
          <p:cNvPr id="24581" name="Rectangle 3">
            <a:extLst>
              <a:ext uri="{FF2B5EF4-FFF2-40B4-BE49-F238E27FC236}">
                <a16:creationId xmlns:a16="http://schemas.microsoft.com/office/drawing/2014/main" id="{24FEBA8E-8EF8-45CD-BEF3-0D910BE902FB}"/>
              </a:ext>
            </a:extLst>
          </p:cNvPr>
          <p:cNvSpPr>
            <a:spLocks noGrp="1" noChangeArrowheads="1"/>
          </p:cNvSpPr>
          <p:nvPr>
            <p:ph type="body" idx="1"/>
          </p:nvPr>
        </p:nvSpPr>
        <p:spPr>
          <a:xfrm>
            <a:off x="323527" y="1382910"/>
            <a:ext cx="8810891" cy="3133056"/>
          </a:xfrm>
        </p:spPr>
        <p:txBody>
          <a:bodyPr/>
          <a:lstStyle/>
          <a:p>
            <a:pPr eaLnBrk="1" hangingPunct="1"/>
            <a:r>
              <a:rPr lang="fr-FR" altLang="fr-FR" sz="2800" dirty="0"/>
              <a:t>5 principes SOLID</a:t>
            </a:r>
          </a:p>
          <a:p>
            <a:pPr marL="251460" lvl="1" indent="-71755"/>
            <a:r>
              <a:rPr lang="en-US" altLang="fr-FR" sz="2000" b="1" dirty="0">
                <a:hlinkClick r:id="rId3" action="ppaction://hlinkfile"/>
              </a:rPr>
              <a:t> S</a:t>
            </a:r>
            <a:r>
              <a:rPr lang="en-US" altLang="fr-FR" sz="2000" dirty="0">
                <a:hlinkClick r:id="rId3" action="ppaction://hlinkfile"/>
              </a:rPr>
              <a:t>ingle Responsibility Principle</a:t>
            </a:r>
            <a:r>
              <a:rPr lang="fr-FR" altLang="fr-FR" sz="2000" dirty="0"/>
              <a:t> - </a:t>
            </a:r>
            <a:r>
              <a:rPr lang="fr-FR" sz="2000" dirty="0">
                <a:solidFill>
                  <a:srgbClr val="00B050"/>
                </a:solidFill>
                <a:ea typeface="+mn-lt"/>
                <a:cs typeface="+mn-lt"/>
              </a:rPr>
              <a:t>Principe de responsabilité unique</a:t>
            </a:r>
            <a:endParaRPr lang="fr-FR" altLang="fr-FR" sz="2000" dirty="0">
              <a:solidFill>
                <a:srgbClr val="00B050"/>
              </a:solidFill>
              <a:cs typeface="Arial"/>
            </a:endParaRPr>
          </a:p>
          <a:p>
            <a:pPr marL="251460" lvl="1" indent="-71755"/>
            <a:r>
              <a:rPr lang="en-US" altLang="fr-FR" sz="2000" b="1" dirty="0"/>
              <a:t> O</a:t>
            </a:r>
            <a:r>
              <a:rPr lang="en-US" altLang="fr-FR" sz="2000" dirty="0"/>
              <a:t>pen/Closed Principle - </a:t>
            </a:r>
            <a:r>
              <a:rPr lang="en-US" sz="2000" dirty="0">
                <a:solidFill>
                  <a:srgbClr val="00B050"/>
                </a:solidFill>
                <a:ea typeface="+mn-lt"/>
                <a:cs typeface="+mn-lt"/>
              </a:rPr>
              <a:t>Principe </a:t>
            </a:r>
            <a:r>
              <a:rPr lang="en-US" sz="2000" err="1">
                <a:solidFill>
                  <a:srgbClr val="00B050"/>
                </a:solidFill>
                <a:ea typeface="+mn-lt"/>
                <a:cs typeface="+mn-lt"/>
              </a:rPr>
              <a:t>d’ouverture</a:t>
            </a:r>
            <a:r>
              <a:rPr lang="en-US" sz="2000" dirty="0">
                <a:solidFill>
                  <a:srgbClr val="00B050"/>
                </a:solidFill>
                <a:ea typeface="+mn-lt"/>
                <a:cs typeface="+mn-lt"/>
              </a:rPr>
              <a:t>/fermeture</a:t>
            </a:r>
            <a:endParaRPr lang="fr-FR" altLang="fr-FR" sz="2000" dirty="0">
              <a:solidFill>
                <a:srgbClr val="00B050"/>
              </a:solidFill>
              <a:cs typeface="Arial"/>
            </a:endParaRPr>
          </a:p>
          <a:p>
            <a:pPr marL="251460" lvl="1" indent="-71755"/>
            <a:r>
              <a:rPr lang="fr-FR" altLang="fr-FR" sz="2000" b="1" dirty="0">
                <a:hlinkClick r:id="rId4" action="ppaction://hlinkfile"/>
              </a:rPr>
              <a:t> L</a:t>
            </a:r>
            <a:r>
              <a:rPr lang="fr-FR" altLang="fr-FR" sz="2000" dirty="0">
                <a:hlinkClick r:id="rId4" action="ppaction://hlinkfile"/>
              </a:rPr>
              <a:t>iskov Substitution Principle</a:t>
            </a:r>
            <a:r>
              <a:rPr lang="fr-FR" altLang="fr-FR" sz="2000" dirty="0"/>
              <a:t> - </a:t>
            </a:r>
            <a:r>
              <a:rPr lang="fr-FR" sz="2000" dirty="0">
                <a:solidFill>
                  <a:srgbClr val="00B050"/>
                </a:solidFill>
                <a:ea typeface="+mn-lt"/>
                <a:cs typeface="+mn-lt"/>
              </a:rPr>
              <a:t>Principe de substitution de </a:t>
            </a:r>
            <a:r>
              <a:rPr lang="fr-FR" sz="2000" err="1">
                <a:solidFill>
                  <a:srgbClr val="00B050"/>
                </a:solidFill>
                <a:ea typeface="+mn-lt"/>
                <a:cs typeface="+mn-lt"/>
              </a:rPr>
              <a:t>Liskov</a:t>
            </a:r>
            <a:endParaRPr lang="fr-FR" altLang="fr-FR" sz="2000" err="1">
              <a:solidFill>
                <a:srgbClr val="00B050"/>
              </a:solidFill>
              <a:cs typeface="Arial"/>
              <a:hlinkClick r:id="rId4" action="ppaction://hlinkfile">
                <a:extLst>
                  <a:ext uri="{A12FA001-AC4F-418D-AE19-62706E023703}">
                    <ahyp:hlinkClr xmlns:ahyp="http://schemas.microsoft.com/office/drawing/2018/hyperlinkcolor" val="tx"/>
                  </a:ext>
                </a:extLst>
              </a:hlinkClick>
            </a:endParaRPr>
          </a:p>
          <a:p>
            <a:pPr marL="251460" lvl="1" indent="-71755"/>
            <a:r>
              <a:rPr lang="fr-FR" altLang="fr-FR" sz="2000" b="1" dirty="0">
                <a:hlinkClick r:id="rId5" action="ppaction://hlinkfile"/>
              </a:rPr>
              <a:t> I</a:t>
            </a:r>
            <a:r>
              <a:rPr lang="fr-FR" altLang="fr-FR" sz="2000" dirty="0">
                <a:hlinkClick r:id="rId5" action="ppaction://hlinkfile"/>
              </a:rPr>
              <a:t>nterface Segregation Principle</a:t>
            </a:r>
            <a:r>
              <a:rPr lang="fr-FR" altLang="fr-FR" sz="2000" dirty="0"/>
              <a:t> - </a:t>
            </a:r>
            <a:r>
              <a:rPr lang="fr-FR" sz="2000" dirty="0">
                <a:solidFill>
                  <a:srgbClr val="00B050"/>
                </a:solidFill>
                <a:ea typeface="+mn-lt"/>
                <a:cs typeface="+mn-lt"/>
              </a:rPr>
              <a:t>Principe de ségrégation des interfaces</a:t>
            </a:r>
            <a:endParaRPr lang="fr-FR" altLang="fr-FR" sz="2000" dirty="0">
              <a:solidFill>
                <a:srgbClr val="00B050"/>
              </a:solidFill>
              <a:cs typeface="Arial"/>
            </a:endParaRPr>
          </a:p>
          <a:p>
            <a:pPr marL="251460" lvl="1" indent="-71755"/>
            <a:r>
              <a:rPr lang="fr-FR" altLang="fr-FR" sz="2000" b="1" dirty="0"/>
              <a:t> </a:t>
            </a:r>
            <a:r>
              <a:rPr lang="fr-FR" altLang="fr-FR" sz="2000" b="1" err="1"/>
              <a:t>D</a:t>
            </a:r>
            <a:r>
              <a:rPr lang="fr-FR" altLang="fr-FR" sz="2000" err="1"/>
              <a:t>ependency</a:t>
            </a:r>
            <a:r>
              <a:rPr lang="fr-FR" altLang="fr-FR" sz="2000" dirty="0"/>
              <a:t> Inversion </a:t>
            </a:r>
            <a:r>
              <a:rPr lang="fr-FR" altLang="fr-FR" sz="2000" err="1"/>
              <a:t>Principle</a:t>
            </a:r>
            <a:r>
              <a:rPr lang="fr-FR" altLang="fr-FR" sz="2000" dirty="0"/>
              <a:t> - </a:t>
            </a:r>
            <a:r>
              <a:rPr lang="fr-FR" sz="2000" dirty="0">
                <a:solidFill>
                  <a:srgbClr val="00B050"/>
                </a:solidFill>
                <a:ea typeface="+mn-lt"/>
                <a:cs typeface="+mn-lt"/>
              </a:rPr>
              <a:t>Principe d’inversion des dépendances</a:t>
            </a:r>
            <a:endParaRPr lang="fr-FR" altLang="fr-FR" sz="2000" dirty="0">
              <a:solidFill>
                <a:srgbClr val="00B050"/>
              </a:solidFill>
              <a:cs typeface="Arial"/>
            </a:endParaRPr>
          </a:p>
        </p:txBody>
      </p:sp>
      <p:sp>
        <p:nvSpPr>
          <p:cNvPr id="6" name="Espace réservé du numéro de diapositive 21">
            <a:extLst>
              <a:ext uri="{FF2B5EF4-FFF2-40B4-BE49-F238E27FC236}">
                <a16:creationId xmlns:a16="http://schemas.microsoft.com/office/drawing/2014/main" id="{41E049BE-FABE-4EDB-8328-145BDE4972B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34</a:t>
            </a:fld>
            <a:endParaRPr lang="fr-FR"/>
          </a:p>
        </p:txBody>
      </p:sp>
      <p:sp>
        <p:nvSpPr>
          <p:cNvPr id="7" name="Espace réservé du pied de page 7">
            <a:extLst>
              <a:ext uri="{FF2B5EF4-FFF2-40B4-BE49-F238E27FC236}">
                <a16:creationId xmlns:a16="http://schemas.microsoft.com/office/drawing/2014/main" id="{4CF450D6-A295-483D-A0AB-71744D4E2A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AB8CD8F2-0BEA-4EA8-B1B5-612C500ECDC6}"/>
              </a:ext>
            </a:extLst>
          </p:cNvPr>
          <p:cNvSpPr>
            <a:spLocks noGrp="1" noChangeArrowheads="1"/>
          </p:cNvSpPr>
          <p:nvPr>
            <p:ph type="title"/>
          </p:nvPr>
        </p:nvSpPr>
        <p:spPr>
          <a:xfrm>
            <a:off x="1925241" y="245269"/>
            <a:ext cx="5844778" cy="439341"/>
          </a:xfrm>
        </p:spPr>
        <p:txBody>
          <a:bodyPr/>
          <a:lstStyle/>
          <a:p>
            <a:pPr eaLnBrk="1" hangingPunct="1"/>
            <a:r>
              <a:rPr lang="fr-FR" altLang="fr-FR"/>
              <a:t>Le S de SOLID</a:t>
            </a:r>
          </a:p>
        </p:txBody>
      </p:sp>
      <p:sp>
        <p:nvSpPr>
          <p:cNvPr id="25605" name="Rectangle 3">
            <a:extLst>
              <a:ext uri="{FF2B5EF4-FFF2-40B4-BE49-F238E27FC236}">
                <a16:creationId xmlns:a16="http://schemas.microsoft.com/office/drawing/2014/main" id="{DF6FABAB-304B-4B41-A4E0-63FC162CBC43}"/>
              </a:ext>
            </a:extLst>
          </p:cNvPr>
          <p:cNvSpPr>
            <a:spLocks noGrp="1" noChangeArrowheads="1"/>
          </p:cNvSpPr>
          <p:nvPr>
            <p:ph type="body" idx="1"/>
          </p:nvPr>
        </p:nvSpPr>
        <p:spPr>
          <a:xfrm>
            <a:off x="325349" y="925004"/>
            <a:ext cx="8351520" cy="2043351"/>
          </a:xfrm>
        </p:spPr>
        <p:txBody>
          <a:bodyPr/>
          <a:lstStyle/>
          <a:p>
            <a:pPr eaLnBrk="1" hangingPunct="1"/>
            <a:r>
              <a:rPr lang="fr-FR" altLang="fr-FR" sz="2400" dirty="0"/>
              <a:t>responsabilité unique (Single)</a:t>
            </a:r>
          </a:p>
          <a:p>
            <a:pPr marL="342900" indent="-342900">
              <a:spcBef>
                <a:spcPct val="0"/>
              </a:spcBef>
              <a:spcAft>
                <a:spcPts val="0"/>
              </a:spcAft>
              <a:buChar char="•"/>
            </a:pPr>
            <a:r>
              <a:rPr lang="fr-FR" sz="2000" dirty="0">
                <a:ea typeface="+mn-lt"/>
                <a:cs typeface="+mn-lt"/>
              </a:rPr>
              <a:t>Une classe ne doit avoir </a:t>
            </a:r>
            <a:r>
              <a:rPr lang="fr-FR" sz="2000" b="1" dirty="0">
                <a:ea typeface="+mn-lt"/>
                <a:cs typeface="+mn-lt"/>
              </a:rPr>
              <a:t>qu’une seule raison de changer</a:t>
            </a:r>
            <a:r>
              <a:rPr lang="fr-FR" sz="2000" dirty="0">
                <a:ea typeface="+mn-lt"/>
                <a:cs typeface="+mn-lt"/>
              </a:rPr>
              <a:t>, donc </a:t>
            </a:r>
            <a:r>
              <a:rPr lang="fr-FR" sz="2000" b="1" dirty="0">
                <a:ea typeface="+mn-lt"/>
                <a:cs typeface="+mn-lt"/>
              </a:rPr>
              <a:t>une seule responsabilité</a:t>
            </a:r>
            <a:r>
              <a:rPr lang="fr-FR" sz="2000" dirty="0">
                <a:ea typeface="+mn-lt"/>
                <a:cs typeface="+mn-lt"/>
              </a:rPr>
              <a:t>.</a:t>
            </a:r>
            <a:endParaRPr lang="fr-FR" dirty="0">
              <a:cs typeface="Arial"/>
            </a:endParaRPr>
          </a:p>
          <a:p>
            <a:pPr indent="0">
              <a:spcBef>
                <a:spcPct val="0"/>
              </a:spcBef>
              <a:spcAft>
                <a:spcPts val="0"/>
              </a:spcAft>
              <a:buNone/>
            </a:pPr>
            <a:r>
              <a:rPr lang="fr-FR" altLang="fr-FR" sz="2000" dirty="0">
                <a:sym typeface="Wingdings" panose="05000000000000000000" pitchFamily="2" charset="2"/>
              </a:rPr>
              <a:t></a:t>
            </a:r>
            <a:r>
              <a:rPr lang="fr-FR" altLang="fr-FR" sz="2000" dirty="0"/>
              <a:t> appliquer la loi de Déméter : </a:t>
            </a:r>
            <a:r>
              <a:rPr lang="fr-FR" sz="1800" dirty="0">
                <a:solidFill>
                  <a:srgbClr val="005C92"/>
                </a:solidFill>
                <a:latin typeface="Tahoma"/>
                <a:ea typeface="Tahoma"/>
                <a:cs typeface="Tahoma"/>
              </a:rPr>
              <a:t>Pas de </a:t>
            </a:r>
            <a:r>
              <a:rPr lang="fr-FR" sz="1800" dirty="0">
                <a:solidFill>
                  <a:srgbClr val="FF0000"/>
                </a:solidFill>
                <a:latin typeface="Tahoma"/>
                <a:ea typeface="Tahoma"/>
                <a:cs typeface="Tahoma"/>
              </a:rPr>
              <a:t>monInstance.get1().get2().get3()…</a:t>
            </a:r>
            <a:endParaRPr lang="en-US" sz="1800">
              <a:latin typeface="Tahoma"/>
              <a:ea typeface="Tahoma"/>
              <a:cs typeface="Tahoma"/>
            </a:endParaRPr>
          </a:p>
          <a:p>
            <a:pPr indent="0">
              <a:spcBef>
                <a:spcPct val="0"/>
              </a:spcBef>
              <a:spcAft>
                <a:spcPts val="0"/>
              </a:spcAft>
              <a:buNone/>
            </a:pPr>
            <a:endParaRPr lang="fr-FR" sz="1800" dirty="0">
              <a:solidFill>
                <a:srgbClr val="FF0000"/>
              </a:solidFill>
              <a:latin typeface="Tahoma"/>
              <a:ea typeface="Tahoma"/>
              <a:cs typeface="Tahoma"/>
            </a:endParaRPr>
          </a:p>
          <a:p>
            <a:pPr marL="179705" lvl="1" indent="0">
              <a:buNone/>
            </a:pPr>
            <a:endParaRPr lang="fr-FR" altLang="fr-FR" sz="2000" dirty="0">
              <a:cs typeface="Arial"/>
            </a:endParaRPr>
          </a:p>
        </p:txBody>
      </p:sp>
      <p:sp>
        <p:nvSpPr>
          <p:cNvPr id="7" name="Espace réservé du numéro de diapositive 21">
            <a:extLst>
              <a:ext uri="{FF2B5EF4-FFF2-40B4-BE49-F238E27FC236}">
                <a16:creationId xmlns:a16="http://schemas.microsoft.com/office/drawing/2014/main" id="{DC89B32F-42FF-4922-B67D-BC10F9792DA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35</a:t>
            </a:fld>
            <a:endParaRPr lang="fr-FR"/>
          </a:p>
        </p:txBody>
      </p:sp>
      <p:sp>
        <p:nvSpPr>
          <p:cNvPr id="8" name="Espace réservé du pied de page 7">
            <a:extLst>
              <a:ext uri="{FF2B5EF4-FFF2-40B4-BE49-F238E27FC236}">
                <a16:creationId xmlns:a16="http://schemas.microsoft.com/office/drawing/2014/main" id="{CF958190-3990-4DD8-81DD-A9A6664615E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6" name="TextBox 5">
            <a:extLst>
              <a:ext uri="{FF2B5EF4-FFF2-40B4-BE49-F238E27FC236}">
                <a16:creationId xmlns:a16="http://schemas.microsoft.com/office/drawing/2014/main" id="{E510733D-786E-1079-82F7-37F9D9B9A68C}"/>
              </a:ext>
            </a:extLst>
          </p:cNvPr>
          <p:cNvSpPr txBox="1"/>
          <p:nvPr/>
        </p:nvSpPr>
        <p:spPr>
          <a:xfrm>
            <a:off x="312420" y="2343150"/>
            <a:ext cx="3230880" cy="246221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dirty="0">
                <a:solidFill>
                  <a:srgbClr val="7F0055"/>
                </a:solidFill>
              </a:rPr>
              <a:t>public class </a:t>
            </a:r>
            <a:r>
              <a:rPr lang="en-US" sz="700" dirty="0" err="1">
                <a:solidFill>
                  <a:srgbClr val="000000"/>
                </a:solidFill>
              </a:rPr>
              <a:t>OrderProcessor</a:t>
            </a:r>
            <a:r>
              <a:rPr lang="en-US" sz="700" dirty="0">
                <a:solidFill>
                  <a:srgbClr val="000000"/>
                </a:solidFill>
              </a:rPr>
              <a:t> {</a:t>
            </a:r>
            <a:br>
              <a:rPr lang="en-US" sz="700" dirty="0"/>
            </a:br>
            <a:r>
              <a:rPr lang="en-US" sz="700" dirty="0">
                <a:solidFill>
                  <a:srgbClr val="FFFFFF"/>
                </a:solidFill>
              </a:rPr>
              <a:t>   </a:t>
            </a:r>
            <a:r>
              <a:rPr lang="en-US" sz="700" b="1" dirty="0">
                <a:solidFill>
                  <a:srgbClr val="7F0055"/>
                </a:solidFill>
              </a:rPr>
              <a:t>public void </a:t>
            </a:r>
            <a:r>
              <a:rPr lang="en-US" sz="700" dirty="0">
                <a:solidFill>
                  <a:srgbClr val="000000"/>
                </a:solidFill>
              </a:rPr>
              <a:t>process (Order order) {</a:t>
            </a:r>
            <a:br>
              <a:rPr lang="en-US" sz="700" dirty="0"/>
            </a:br>
            <a:r>
              <a:rPr lang="en-US" sz="700" dirty="0">
                <a:solidFill>
                  <a:srgbClr val="FFFFFF"/>
                </a:solidFill>
              </a:rPr>
              <a:t>      </a:t>
            </a:r>
            <a:r>
              <a:rPr lang="en-US" sz="700" b="1" dirty="0">
                <a:solidFill>
                  <a:srgbClr val="7F0055"/>
                </a:solidFill>
              </a:rPr>
              <a:t>if </a:t>
            </a:r>
            <a:r>
              <a:rPr lang="en-US" sz="700" dirty="0">
                <a:solidFill>
                  <a:srgbClr val="000000"/>
                </a:solidFill>
              </a:rPr>
              <a:t>(</a:t>
            </a:r>
            <a:r>
              <a:rPr lang="en-US" sz="700" dirty="0" err="1">
                <a:solidFill>
                  <a:srgbClr val="000000"/>
                </a:solidFill>
              </a:rPr>
              <a:t>order.isValid</a:t>
            </a:r>
            <a:r>
              <a:rPr lang="en-US" sz="700" dirty="0">
                <a:solidFill>
                  <a:srgbClr val="000000"/>
                </a:solidFill>
              </a:rPr>
              <a:t>() &amp;&amp; save(order)) {</a:t>
            </a:r>
            <a:br>
              <a:rPr lang="en-US" sz="700" dirty="0"/>
            </a:br>
            <a:r>
              <a:rPr lang="en-US" sz="700" dirty="0">
                <a:solidFill>
                  <a:srgbClr val="FFFFFF"/>
                </a:solidFill>
              </a:rPr>
              <a:t>         </a:t>
            </a:r>
            <a:r>
              <a:rPr lang="en-US" sz="700" dirty="0" err="1">
                <a:solidFill>
                  <a:srgbClr val="000000"/>
                </a:solidFill>
              </a:rPr>
              <a:t>sendConfirmationEmail</a:t>
            </a:r>
            <a:r>
              <a:rPr lang="en-US" sz="700" dirty="0">
                <a:solidFill>
                  <a:srgbClr val="000000"/>
                </a:solidFill>
              </a:rPr>
              <a:t>(order);</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a:t>
            </a:r>
            <a:r>
              <a:rPr lang="en-US" sz="700" b="1" dirty="0" err="1">
                <a:solidFill>
                  <a:srgbClr val="7F0055"/>
                </a:solidFill>
              </a:rPr>
              <a:t>boolean</a:t>
            </a:r>
            <a:r>
              <a:rPr lang="en-US" sz="700" b="1" dirty="0">
                <a:solidFill>
                  <a:srgbClr val="7F0055"/>
                </a:solidFill>
              </a:rPr>
              <a:t> </a:t>
            </a:r>
            <a:r>
              <a:rPr lang="en-US" sz="700" dirty="0">
                <a:solidFill>
                  <a:srgbClr val="000000"/>
                </a:solidFill>
              </a:rPr>
              <a:t>save (Order order) {</a:t>
            </a:r>
            <a:br>
              <a:rPr lang="en-US" sz="700" dirty="0"/>
            </a:br>
            <a:r>
              <a:rPr lang="en-US" sz="700" dirty="0">
                <a:solidFill>
                  <a:srgbClr val="FFFFFF"/>
                </a:solidFill>
              </a:rPr>
              <a:t>      </a:t>
            </a:r>
            <a:r>
              <a:rPr lang="en-US" sz="700" dirty="0" err="1">
                <a:solidFill>
                  <a:srgbClr val="000000"/>
                </a:solidFill>
              </a:rPr>
              <a:t>MySqlConnection</a:t>
            </a:r>
            <a:r>
              <a:rPr lang="en-US" sz="700" dirty="0">
                <a:solidFill>
                  <a:srgbClr val="000000"/>
                </a:solidFill>
              </a:rPr>
              <a:t> connection = </a:t>
            </a:r>
            <a:r>
              <a:rPr lang="en-US" sz="700" b="1" dirty="0">
                <a:solidFill>
                  <a:srgbClr val="7F0055"/>
                </a:solidFill>
              </a:rPr>
              <a:t>new </a:t>
            </a:r>
            <a:r>
              <a:rPr lang="en-US" sz="700" dirty="0" err="1">
                <a:solidFill>
                  <a:srgbClr val="000000"/>
                </a:solidFill>
              </a:rPr>
              <a:t>MySqlConnection</a:t>
            </a:r>
            <a:r>
              <a:rPr lang="en-US" sz="700" dirty="0">
                <a:solidFill>
                  <a:srgbClr val="000000"/>
                </a:solidFill>
              </a:rPr>
              <a:t>(</a:t>
            </a:r>
            <a:r>
              <a:rPr lang="en-US" sz="700" dirty="0">
                <a:solidFill>
                  <a:srgbClr val="2A00FF"/>
                </a:solidFill>
              </a:rPr>
              <a:t>"database.url"</a:t>
            </a:r>
            <a:r>
              <a:rPr lang="en-US" sz="700" dirty="0">
                <a:solidFill>
                  <a:srgbClr val="000000"/>
                </a:solidFill>
              </a:rPr>
              <a:t>);</a:t>
            </a: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Sauver</a:t>
            </a:r>
            <a:r>
              <a:rPr lang="en-US" sz="700" dirty="0">
                <a:solidFill>
                  <a:srgbClr val="3F7F5F"/>
                </a:solidFill>
              </a:rPr>
              <a:t> la </a:t>
            </a:r>
            <a:r>
              <a:rPr lang="en-US" sz="700" dirty="0" err="1">
                <a:solidFill>
                  <a:srgbClr val="3F7F5F"/>
                </a:solidFill>
              </a:rPr>
              <a:t>commande</a:t>
            </a:r>
            <a:r>
              <a:rPr lang="en-US" sz="700" dirty="0">
                <a:solidFill>
                  <a:srgbClr val="3F7F5F"/>
                </a:solidFill>
              </a:rPr>
              <a:t> dans la </a:t>
            </a:r>
            <a:r>
              <a:rPr lang="en-US" sz="700" dirty="0" err="1">
                <a:solidFill>
                  <a:srgbClr val="3F7F5F"/>
                </a:solidFill>
              </a:rPr>
              <a:t>BdD</a:t>
            </a:r>
            <a:br>
              <a:rPr lang="en-US" sz="700" dirty="0"/>
            </a:br>
            <a:br>
              <a:rPr lang="en-US" sz="700" dirty="0"/>
            </a:br>
            <a:r>
              <a:rPr lang="en-US" sz="700" dirty="0">
                <a:solidFill>
                  <a:srgbClr val="FFFFFF"/>
                </a:solidFill>
              </a:rPr>
              <a:t>      </a:t>
            </a:r>
            <a:r>
              <a:rPr lang="en-US" sz="700" b="1" dirty="0">
                <a:solidFill>
                  <a:srgbClr val="7F0055"/>
                </a:solidFill>
              </a:rPr>
              <a:t>return true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a:t>
            </a:r>
            <a:br>
              <a:rPr lang="en-US" sz="700" dirty="0"/>
            </a:br>
            <a:br>
              <a:rPr lang="en-US" sz="700" dirty="0"/>
            </a:br>
            <a:r>
              <a:rPr lang="en-US" sz="700" dirty="0">
                <a:solidFill>
                  <a:srgbClr val="FFFFFF"/>
                </a:solidFill>
              </a:rPr>
              <a:t>   </a:t>
            </a:r>
            <a:r>
              <a:rPr lang="en-US" sz="700" b="1" dirty="0">
                <a:solidFill>
                  <a:srgbClr val="7F0055"/>
                </a:solidFill>
              </a:rPr>
              <a:t>private void </a:t>
            </a:r>
            <a:r>
              <a:rPr lang="en-US" sz="700" dirty="0" err="1">
                <a:solidFill>
                  <a:srgbClr val="000000"/>
                </a:solidFill>
              </a:rPr>
              <a:t>sendConfirmationEmail</a:t>
            </a:r>
            <a:r>
              <a:rPr lang="en-US" sz="700" dirty="0">
                <a:solidFill>
                  <a:srgbClr val="000000"/>
                </a:solidFill>
              </a:rPr>
              <a:t> (Order order) {</a:t>
            </a:r>
            <a:br>
              <a:rPr lang="en-US" sz="700" dirty="0"/>
            </a:br>
            <a:r>
              <a:rPr lang="en-US" sz="700" dirty="0">
                <a:solidFill>
                  <a:srgbClr val="FFFFFF"/>
                </a:solidFill>
              </a:rPr>
              <a:t>      </a:t>
            </a:r>
            <a:r>
              <a:rPr lang="en-US" sz="700" dirty="0">
                <a:solidFill>
                  <a:srgbClr val="000000"/>
                </a:solidFill>
              </a:rPr>
              <a:t>String name = </a:t>
            </a:r>
            <a:r>
              <a:rPr lang="en-US" sz="700" dirty="0" err="1">
                <a:solidFill>
                  <a:srgbClr val="000000"/>
                </a:solidFill>
              </a:rPr>
              <a:t>order.getCustomerName</a:t>
            </a:r>
            <a:r>
              <a:rPr lang="en-US" sz="700" dirty="0">
                <a:solidFill>
                  <a:srgbClr val="000000"/>
                </a:solidFill>
              </a:rPr>
              <a:t>();</a:t>
            </a:r>
            <a:br>
              <a:rPr lang="en-US" sz="700" dirty="0"/>
            </a:br>
            <a:r>
              <a:rPr lang="en-US" sz="700" dirty="0">
                <a:solidFill>
                  <a:srgbClr val="FFFFFF"/>
                </a:solidFill>
              </a:rPr>
              <a:t>      </a:t>
            </a:r>
            <a:r>
              <a:rPr lang="en-US" sz="700" dirty="0">
                <a:solidFill>
                  <a:srgbClr val="000000"/>
                </a:solidFill>
              </a:rPr>
              <a:t>String email = </a:t>
            </a:r>
            <a:r>
              <a:rPr lang="en-US" sz="700" dirty="0" err="1">
                <a:solidFill>
                  <a:srgbClr val="000000"/>
                </a:solidFill>
              </a:rPr>
              <a:t>order.getCustomerEmail</a:t>
            </a:r>
            <a:r>
              <a:rPr lang="en-US" sz="700" dirty="0">
                <a:solidFill>
                  <a:srgbClr val="000000"/>
                </a:solidFill>
              </a:rPr>
              <a:t>();</a:t>
            </a:r>
            <a:br>
              <a:rPr lang="en-US" sz="700" dirty="0"/>
            </a:br>
            <a:br>
              <a:rPr lang="en-US" sz="700" dirty="0"/>
            </a:br>
            <a:r>
              <a:rPr lang="en-US" sz="700" dirty="0">
                <a:solidFill>
                  <a:srgbClr val="FFFFFF"/>
                </a:solidFill>
              </a:rPr>
              <a:t>      </a:t>
            </a:r>
            <a:r>
              <a:rPr lang="en-US" sz="700" dirty="0">
                <a:solidFill>
                  <a:srgbClr val="3F7F5F"/>
                </a:solidFill>
              </a:rPr>
              <a:t>// </a:t>
            </a:r>
            <a:r>
              <a:rPr lang="en-US" sz="700" dirty="0" err="1">
                <a:solidFill>
                  <a:srgbClr val="3F7F5F"/>
                </a:solidFill>
              </a:rPr>
              <a:t>Envoie</a:t>
            </a:r>
            <a:r>
              <a:rPr lang="en-US" sz="700" dirty="0">
                <a:solidFill>
                  <a:srgbClr val="3F7F5F"/>
                </a:solidFill>
              </a:rPr>
              <a:t> un email au client</a:t>
            </a:r>
            <a:br>
              <a:rPr lang="en-US" sz="700" dirty="0"/>
            </a:br>
            <a:r>
              <a:rPr lang="en-US" sz="700" dirty="0">
                <a:solidFill>
                  <a:srgbClr val="FFFFFF"/>
                </a:solidFill>
              </a:rPr>
              <a:t>   </a:t>
            </a:r>
            <a:r>
              <a:rPr lang="en-US" sz="700" dirty="0">
                <a:solidFill>
                  <a:srgbClr val="000000"/>
                </a:solidFill>
              </a:rPr>
              <a:t>}</a:t>
            </a:r>
            <a:br>
              <a:rPr lang="en-US" sz="700" dirty="0"/>
            </a:br>
            <a:r>
              <a:rPr lang="en-US" sz="700" dirty="0">
                <a:solidFill>
                  <a:srgbClr val="000000"/>
                </a:solidFill>
              </a:rPr>
              <a:t>}</a:t>
            </a:r>
            <a:endParaRPr lang="en-US" sz="700" dirty="0">
              <a:cs typeface="Arial"/>
            </a:endParaRPr>
          </a:p>
          <a:p>
            <a:pPr algn="ctr"/>
            <a:endParaRPr lang="en-US" sz="700" dirty="0">
              <a:cs typeface="Arial"/>
            </a:endParaRPr>
          </a:p>
        </p:txBody>
      </p:sp>
      <p:sp>
        <p:nvSpPr>
          <p:cNvPr id="9" name="TextBox 8">
            <a:extLst>
              <a:ext uri="{FF2B5EF4-FFF2-40B4-BE49-F238E27FC236}">
                <a16:creationId xmlns:a16="http://schemas.microsoft.com/office/drawing/2014/main" id="{B5705379-2B26-754A-CB9F-91BF89E2BC0B}"/>
              </a:ext>
            </a:extLst>
          </p:cNvPr>
          <p:cNvSpPr txBox="1"/>
          <p:nvPr/>
        </p:nvSpPr>
        <p:spPr>
          <a:xfrm>
            <a:off x="5074920" y="2373630"/>
            <a:ext cx="4572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err="1">
                <a:solidFill>
                  <a:srgbClr val="000000"/>
                </a:solidFill>
              </a:rPr>
              <a:t>MySQLOrderRepository</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a:t>
            </a:r>
            <a:r>
              <a:rPr lang="en-US" sz="800" b="1" err="1">
                <a:solidFill>
                  <a:srgbClr val="7F0055"/>
                </a:solidFill>
              </a:rPr>
              <a:t>boolean</a:t>
            </a:r>
            <a:r>
              <a:rPr lang="en-US" sz="800" b="1" dirty="0">
                <a:solidFill>
                  <a:srgbClr val="7F0055"/>
                </a:solidFill>
              </a:rPr>
              <a:t> </a:t>
            </a:r>
            <a:r>
              <a:rPr lang="en-US" sz="800" dirty="0">
                <a:solidFill>
                  <a:srgbClr val="000000"/>
                </a:solidFill>
              </a:rPr>
              <a:t>save(Order order) {</a:t>
            </a:r>
            <a:br>
              <a:rPr lang="en-US" sz="800" dirty="0"/>
            </a:br>
            <a:r>
              <a:rPr lang="en-US" sz="800" dirty="0">
                <a:solidFill>
                  <a:srgbClr val="FFFFFF"/>
                </a:solidFill>
              </a:rPr>
              <a:t>      </a:t>
            </a:r>
            <a:r>
              <a:rPr lang="en-US" sz="800" err="1">
                <a:solidFill>
                  <a:srgbClr val="000000"/>
                </a:solidFill>
              </a:rPr>
              <a:t>MySqlConnection</a:t>
            </a:r>
            <a:r>
              <a:rPr lang="en-US" sz="800" dirty="0">
                <a:solidFill>
                  <a:srgbClr val="000000"/>
                </a:solidFill>
              </a:rPr>
              <a:t> connection = </a:t>
            </a:r>
            <a:r>
              <a:rPr lang="en-US" sz="800" b="1" dirty="0">
                <a:solidFill>
                  <a:srgbClr val="7F0055"/>
                </a:solidFill>
              </a:rPr>
              <a:t>new </a:t>
            </a:r>
            <a:r>
              <a:rPr lang="en-US" sz="800" err="1">
                <a:solidFill>
                  <a:srgbClr val="000000"/>
                </a:solidFill>
              </a:rPr>
              <a:t>MySqlConnection</a:t>
            </a:r>
            <a:r>
              <a:rPr lang="en-US" sz="800" dirty="0">
                <a:solidFill>
                  <a:srgbClr val="000000"/>
                </a:solidFill>
              </a:rPr>
              <a:t>(</a:t>
            </a:r>
            <a:r>
              <a:rPr lang="en-US" sz="800" dirty="0">
                <a:solidFill>
                  <a:srgbClr val="2A00FF"/>
                </a:solidFill>
              </a:rPr>
              <a:t>"database.url"</a:t>
            </a:r>
            <a:r>
              <a:rPr lang="en-US" sz="800" dirty="0">
                <a:solidFill>
                  <a:srgbClr val="000000"/>
                </a:solidFill>
              </a:rPr>
              <a:t>);</a:t>
            </a:r>
            <a:br>
              <a:rPr lang="en-US" sz="800" dirty="0"/>
            </a:br>
            <a:r>
              <a:rPr lang="en-US" sz="800" dirty="0">
                <a:solidFill>
                  <a:srgbClr val="FFFFFF"/>
                </a:solidFill>
              </a:rPr>
              <a:t>      </a:t>
            </a:r>
            <a:r>
              <a:rPr lang="en-US" sz="800" dirty="0">
                <a:solidFill>
                  <a:srgbClr val="3F7F5F"/>
                </a:solidFill>
              </a:rPr>
              <a:t>// </a:t>
            </a:r>
            <a:r>
              <a:rPr lang="en-US" sz="800" err="1">
                <a:solidFill>
                  <a:srgbClr val="3F7F5F"/>
                </a:solidFill>
              </a:rPr>
              <a:t>Sauver</a:t>
            </a:r>
            <a:r>
              <a:rPr lang="en-US" sz="800" dirty="0">
                <a:solidFill>
                  <a:srgbClr val="3F7F5F"/>
                </a:solidFill>
              </a:rPr>
              <a:t> la </a:t>
            </a:r>
            <a:r>
              <a:rPr lang="en-US" sz="800" err="1">
                <a:solidFill>
                  <a:srgbClr val="3F7F5F"/>
                </a:solidFill>
              </a:rPr>
              <a:t>commande</a:t>
            </a:r>
            <a:r>
              <a:rPr lang="en-US" sz="800" dirty="0">
                <a:solidFill>
                  <a:srgbClr val="3F7F5F"/>
                </a:solidFill>
              </a:rPr>
              <a:t> dans la </a:t>
            </a:r>
            <a:r>
              <a:rPr lang="en-US" sz="800" err="1">
                <a:solidFill>
                  <a:srgbClr val="3F7F5F"/>
                </a:solidFill>
              </a:rPr>
              <a:t>BdD</a:t>
            </a:r>
            <a:br>
              <a:rPr lang="en-US" sz="800" dirty="0"/>
            </a:br>
            <a:br>
              <a:rPr lang="en-US" sz="800" dirty="0"/>
            </a:br>
            <a:r>
              <a:rPr lang="en-US" sz="800" dirty="0">
                <a:solidFill>
                  <a:srgbClr val="FFFFFF"/>
                </a:solidFill>
              </a:rPr>
              <a:t>      </a:t>
            </a:r>
            <a:r>
              <a:rPr lang="en-US" sz="800" b="1" dirty="0">
                <a:solidFill>
                  <a:srgbClr val="7F0055"/>
                </a:solidFill>
              </a:rPr>
              <a:t>return true</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0" name="TextBox 9">
            <a:extLst>
              <a:ext uri="{FF2B5EF4-FFF2-40B4-BE49-F238E27FC236}">
                <a16:creationId xmlns:a16="http://schemas.microsoft.com/office/drawing/2014/main" id="{235965E8-022E-BDEF-3522-7B9F3AFF2BDD}"/>
              </a:ext>
            </a:extLst>
          </p:cNvPr>
          <p:cNvSpPr txBox="1"/>
          <p:nvPr/>
        </p:nvSpPr>
        <p:spPr>
          <a:xfrm>
            <a:off x="5494020" y="3181350"/>
            <a:ext cx="457200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800" dirty="0"/>
            </a:br>
            <a:r>
              <a:rPr lang="en-US" sz="800" b="1" dirty="0">
                <a:solidFill>
                  <a:srgbClr val="7F0055"/>
                </a:solidFill>
              </a:rPr>
              <a:t>public class </a:t>
            </a:r>
            <a:r>
              <a:rPr lang="en-US" sz="800" err="1">
                <a:solidFill>
                  <a:srgbClr val="000000"/>
                </a:solidFill>
              </a:rPr>
              <a:t>OrderProcessor</a:t>
            </a:r>
            <a:r>
              <a:rPr lang="en-US" sz="800" dirty="0">
                <a:solidFill>
                  <a:srgbClr val="000000"/>
                </a:solidFill>
              </a:rPr>
              <a:t> {</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process(Order order){</a:t>
            </a:r>
            <a:br>
              <a:rPr lang="en-US" sz="800" dirty="0"/>
            </a:br>
            <a:br>
              <a:rPr lang="en-US" sz="800" dirty="0"/>
            </a:br>
            <a:r>
              <a:rPr lang="en-US" sz="800" dirty="0">
                <a:solidFill>
                  <a:srgbClr val="FFFFFF"/>
                </a:solidFill>
              </a:rPr>
              <a:t>      </a:t>
            </a:r>
            <a:r>
              <a:rPr lang="en-US" sz="800" err="1">
                <a:solidFill>
                  <a:srgbClr val="000000"/>
                </a:solidFill>
              </a:rPr>
              <a:t>MySQLOrderRepository</a:t>
            </a:r>
            <a:r>
              <a:rPr lang="en-US" sz="800" dirty="0">
                <a:solidFill>
                  <a:srgbClr val="000000"/>
                </a:solidFill>
              </a:rPr>
              <a:t> repository = </a:t>
            </a:r>
            <a:r>
              <a:rPr lang="en-US" sz="800" b="1" dirty="0">
                <a:solidFill>
                  <a:srgbClr val="7F0055"/>
                </a:solidFill>
              </a:rPr>
              <a:t>new </a:t>
            </a:r>
            <a:r>
              <a:rPr lang="en-US" sz="800" err="1">
                <a:solidFill>
                  <a:srgbClr val="000000"/>
                </a:solidFill>
              </a:rPr>
              <a:t>MySQLOrderRepository</a:t>
            </a:r>
            <a:r>
              <a:rPr lang="en-US" sz="800" dirty="0">
                <a:solidFill>
                  <a:srgbClr val="000000"/>
                </a:solidFill>
              </a:rPr>
              <a:t>();</a:t>
            </a:r>
            <a:br>
              <a:rPr lang="en-US" sz="800" dirty="0"/>
            </a:br>
            <a:r>
              <a:rPr lang="en-US" sz="800" dirty="0">
                <a:solidFill>
                  <a:srgbClr val="FFFFFF"/>
                </a:solidFill>
              </a:rPr>
              <a:t>      </a:t>
            </a:r>
            <a:r>
              <a:rPr lang="en-US" sz="800" err="1">
                <a:solidFill>
                  <a:srgbClr val="000000"/>
                </a:solidFill>
              </a:rPr>
              <a:t>ConfirmationEmailSender</a:t>
            </a:r>
            <a:r>
              <a:rPr lang="en-US" sz="800" dirty="0">
                <a:solidFill>
                  <a:srgbClr val="000000"/>
                </a:solidFill>
              </a:rPr>
              <a:t> </a:t>
            </a:r>
            <a:r>
              <a:rPr lang="en-US" sz="800" err="1">
                <a:solidFill>
                  <a:srgbClr val="000000"/>
                </a:solidFill>
              </a:rPr>
              <a:t>mailSender</a:t>
            </a:r>
            <a:r>
              <a:rPr lang="en-US" sz="800" dirty="0">
                <a:solidFill>
                  <a:srgbClr val="000000"/>
                </a:solidFill>
              </a:rPr>
              <a:t> = </a:t>
            </a:r>
            <a:r>
              <a:rPr lang="en-US" sz="800" b="1" dirty="0">
                <a:solidFill>
                  <a:srgbClr val="7F0055"/>
                </a:solidFill>
              </a:rPr>
              <a:t>new </a:t>
            </a:r>
            <a:r>
              <a:rPr lang="en-US" sz="800" err="1">
                <a:solidFill>
                  <a:srgbClr val="000000"/>
                </a:solidFill>
              </a:rPr>
              <a:t>ConfirmationEmailSender</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if </a:t>
            </a:r>
            <a:r>
              <a:rPr lang="en-US" sz="800" dirty="0">
                <a:solidFill>
                  <a:srgbClr val="000000"/>
                </a:solidFill>
              </a:rPr>
              <a:t>(</a:t>
            </a:r>
            <a:r>
              <a:rPr lang="en-US" sz="800" err="1">
                <a:solidFill>
                  <a:srgbClr val="000000"/>
                </a:solidFill>
              </a:rPr>
              <a:t>order.isValid</a:t>
            </a:r>
            <a:r>
              <a:rPr lang="en-US" sz="800" dirty="0">
                <a:solidFill>
                  <a:srgbClr val="000000"/>
                </a:solidFill>
              </a:rPr>
              <a:t>() &amp;&amp; </a:t>
            </a:r>
            <a:r>
              <a:rPr lang="en-US" sz="800" err="1">
                <a:solidFill>
                  <a:srgbClr val="000000"/>
                </a:solidFill>
              </a:rPr>
              <a:t>repository.save</a:t>
            </a:r>
            <a:r>
              <a:rPr lang="en-US" sz="800" dirty="0">
                <a:solidFill>
                  <a:srgbClr val="000000"/>
                </a:solidFill>
              </a:rPr>
              <a:t>(order)) {</a:t>
            </a:r>
            <a:br>
              <a:rPr lang="en-US" sz="800" dirty="0"/>
            </a:br>
            <a:r>
              <a:rPr lang="en-US" sz="800" dirty="0">
                <a:solidFill>
                  <a:srgbClr val="FFFFFF"/>
                </a:solidFill>
              </a:rPr>
              <a:t>          </a:t>
            </a:r>
            <a:r>
              <a:rPr lang="en-US" sz="800" err="1">
                <a:solidFill>
                  <a:srgbClr val="000000"/>
                </a:solidFill>
              </a:rPr>
              <a:t>mailSender.sendConfirmationEmail</a:t>
            </a:r>
            <a:r>
              <a:rPr lang="en-US" sz="800" dirty="0">
                <a:solidFill>
                  <a:srgbClr val="000000"/>
                </a:solidFill>
              </a:rPr>
              <a:t>(order);</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0FB75B05-5487-E57D-9961-38706A82CF13}"/>
              </a:ext>
            </a:extLst>
          </p:cNvPr>
          <p:cNvSpPr txBox="1"/>
          <p:nvPr/>
        </p:nvSpPr>
        <p:spPr>
          <a:xfrm>
            <a:off x="1842192" y="23469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2" name="TextBox 11">
            <a:extLst>
              <a:ext uri="{FF2B5EF4-FFF2-40B4-BE49-F238E27FC236}">
                <a16:creationId xmlns:a16="http://schemas.microsoft.com/office/drawing/2014/main" id="{E7C3AE5E-3016-7F63-604A-3B83884D6B59}"/>
              </a:ext>
            </a:extLst>
          </p:cNvPr>
          <p:cNvSpPr txBox="1"/>
          <p:nvPr/>
        </p:nvSpPr>
        <p:spPr>
          <a:xfrm>
            <a:off x="3891971" y="23469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3" name="Rectangle 12">
            <a:extLst>
              <a:ext uri="{FF2B5EF4-FFF2-40B4-BE49-F238E27FC236}">
                <a16:creationId xmlns:a16="http://schemas.microsoft.com/office/drawing/2014/main" id="{7E887C45-F60A-35C5-8271-8F1147A7BF62}"/>
              </a:ext>
            </a:extLst>
          </p:cNvPr>
          <p:cNvSpPr/>
          <p:nvPr/>
        </p:nvSpPr>
        <p:spPr>
          <a:xfrm>
            <a:off x="5056909" y="2343727"/>
            <a:ext cx="4017818" cy="24476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4256A3E2-9C1F-41FB-AB9B-7F16E0D97971}"/>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altLang="fr-FR" sz="1800" dirty="0"/>
              <a:t>(1/2)</a:t>
            </a:r>
          </a:p>
        </p:txBody>
      </p:sp>
      <p:sp>
        <p:nvSpPr>
          <p:cNvPr id="8197" name="Rectangle 3">
            <a:extLst>
              <a:ext uri="{FF2B5EF4-FFF2-40B4-BE49-F238E27FC236}">
                <a16:creationId xmlns:a16="http://schemas.microsoft.com/office/drawing/2014/main" id="{08D20D66-63D6-4C33-9817-2866E7D9845F}"/>
              </a:ext>
            </a:extLst>
          </p:cNvPr>
          <p:cNvSpPr>
            <a:spLocks noGrp="1" noChangeArrowheads="1"/>
          </p:cNvSpPr>
          <p:nvPr>
            <p:ph type="body" idx="1"/>
          </p:nvPr>
        </p:nvSpPr>
        <p:spPr>
          <a:xfrm>
            <a:off x="323528" y="1059582"/>
            <a:ext cx="8342308" cy="2414588"/>
          </a:xfrm>
        </p:spPr>
        <p:txBody>
          <a:bodyPr/>
          <a:lstStyle/>
          <a:p>
            <a:pPr eaLnBrk="1" hangingPunct="1">
              <a:defRPr/>
            </a:pPr>
            <a:r>
              <a:rPr lang="fr-FR" altLang="fr-FR" sz="2000" dirty="0"/>
              <a:t>Ouvert/fermé	</a:t>
            </a:r>
          </a:p>
          <a:p>
            <a:pPr marL="251460" lvl="1" indent="-71755" eaLnBrk="1" hangingPunct="1">
              <a:defRPr/>
            </a:pPr>
            <a:r>
              <a:rPr lang="fr-FR" altLang="fr-FR" sz="1600" dirty="0"/>
              <a:t> classes doivent être ouvertes l’extension</a:t>
            </a:r>
            <a:endParaRPr lang="fr-FR" altLang="fr-FR" sz="1600" dirty="0">
              <a:cs typeface="Arial"/>
            </a:endParaRPr>
          </a:p>
          <a:p>
            <a:pPr marL="251460" lvl="1" indent="-71755" eaLnBrk="1" hangingPunct="1">
              <a:defRPr/>
            </a:pPr>
            <a:r>
              <a:rPr lang="fr-FR" altLang="fr-FR" sz="1600" dirty="0"/>
              <a:t>…mais fermées à la modification</a:t>
            </a:r>
            <a:endParaRPr lang="fr-FR" altLang="fr-FR" sz="1600" dirty="0">
              <a:cs typeface="Arial"/>
            </a:endParaRPr>
          </a:p>
          <a:p>
            <a:pPr>
              <a:defRPr/>
            </a:pPr>
            <a:r>
              <a:rPr lang="fr-FR" altLang="fr-FR" sz="2000" u="sng" dirty="0">
                <a:sym typeface="Wingdings" pitchFamily="2" charset="2"/>
              </a:rPr>
              <a:t>Important</a:t>
            </a:r>
            <a:r>
              <a:rPr lang="fr-FR" altLang="fr-FR" sz="2000" dirty="0">
                <a:sym typeface="Wingdings" pitchFamily="2" charset="2"/>
              </a:rPr>
              <a:t> : ce</a:t>
            </a:r>
            <a:r>
              <a:rPr lang="fr-FR" altLang="fr-FR" sz="2000" dirty="0"/>
              <a:t> principe n’est pas applicable à tous les cas de figure</a:t>
            </a:r>
            <a:endParaRPr lang="fr-FR" altLang="fr-FR" sz="2000" dirty="0">
              <a:cs typeface="Arial"/>
            </a:endParaRPr>
          </a:p>
          <a:p>
            <a:pPr marL="251460" lvl="1" indent="-71755" eaLnBrk="1" hangingPunct="1">
              <a:defRPr/>
            </a:pPr>
            <a:endParaRPr lang="fr-FR" altLang="fr-FR" sz="1600">
              <a:cs typeface="Arial"/>
            </a:endParaRPr>
          </a:p>
        </p:txBody>
      </p:sp>
      <p:sp>
        <p:nvSpPr>
          <p:cNvPr id="6" name="Espace réservé du numéro de diapositive 21">
            <a:extLst>
              <a:ext uri="{FF2B5EF4-FFF2-40B4-BE49-F238E27FC236}">
                <a16:creationId xmlns:a16="http://schemas.microsoft.com/office/drawing/2014/main" id="{2F8BA396-28EF-4A23-B6F1-1383CFC96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36</a:t>
            </a:fld>
            <a:endParaRPr lang="fr-FR"/>
          </a:p>
        </p:txBody>
      </p:sp>
      <p:sp>
        <p:nvSpPr>
          <p:cNvPr id="7" name="Espace réservé du pied de page 7">
            <a:extLst>
              <a:ext uri="{FF2B5EF4-FFF2-40B4-BE49-F238E27FC236}">
                <a16:creationId xmlns:a16="http://schemas.microsoft.com/office/drawing/2014/main" id="{EDF00320-D7C1-4E8B-8832-D380DC7C014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8BCFD-5D09-B2DB-1170-E994B80EC5D4}"/>
            </a:ext>
          </a:extLst>
        </p:cNvPr>
        <p:cNvGrpSpPr/>
        <p:nvPr/>
      </p:nvGrpSpPr>
      <p:grpSpPr>
        <a:xfrm>
          <a:off x="0" y="0"/>
          <a:ext cx="0" cy="0"/>
          <a:chOff x="0" y="0"/>
          <a:chExt cx="0" cy="0"/>
        </a:xfrm>
      </p:grpSpPr>
      <p:sp>
        <p:nvSpPr>
          <p:cNvPr id="26628" name="Rectangle 2">
            <a:extLst>
              <a:ext uri="{FF2B5EF4-FFF2-40B4-BE49-F238E27FC236}">
                <a16:creationId xmlns:a16="http://schemas.microsoft.com/office/drawing/2014/main" id="{8BDF0F24-7BC1-C63C-0042-3A2319DE3FD9}"/>
              </a:ext>
            </a:extLst>
          </p:cNvPr>
          <p:cNvSpPr>
            <a:spLocks noGrp="1" noChangeArrowheads="1"/>
          </p:cNvSpPr>
          <p:nvPr>
            <p:ph type="title"/>
          </p:nvPr>
        </p:nvSpPr>
        <p:spPr>
          <a:xfrm>
            <a:off x="1925241" y="246460"/>
            <a:ext cx="5844778" cy="438150"/>
          </a:xfrm>
        </p:spPr>
        <p:txBody>
          <a:bodyPr/>
          <a:lstStyle/>
          <a:p>
            <a:r>
              <a:rPr lang="fr-FR" altLang="fr-FR" dirty="0"/>
              <a:t>Le O de SOLID </a:t>
            </a:r>
            <a:r>
              <a:rPr lang="fr-FR" sz="1800" dirty="0"/>
              <a:t>(2/2)</a:t>
            </a:r>
            <a:endParaRPr lang="fr-FR" altLang="fr-FR" dirty="0"/>
          </a:p>
        </p:txBody>
      </p:sp>
      <p:sp>
        <p:nvSpPr>
          <p:cNvPr id="6" name="Espace réservé du numéro de diapositive 21">
            <a:extLst>
              <a:ext uri="{FF2B5EF4-FFF2-40B4-BE49-F238E27FC236}">
                <a16:creationId xmlns:a16="http://schemas.microsoft.com/office/drawing/2014/main" id="{430CEDD5-DA09-14C4-BEC1-E49C58A6C92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37</a:t>
            </a:fld>
            <a:endParaRPr lang="fr-FR"/>
          </a:p>
        </p:txBody>
      </p:sp>
      <p:sp>
        <p:nvSpPr>
          <p:cNvPr id="7" name="Espace réservé du pied de page 7">
            <a:extLst>
              <a:ext uri="{FF2B5EF4-FFF2-40B4-BE49-F238E27FC236}">
                <a16:creationId xmlns:a16="http://schemas.microsoft.com/office/drawing/2014/main" id="{C7145887-06C2-C2B5-7C6C-FFE699694481}"/>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5" name="TextBox 4">
            <a:extLst>
              <a:ext uri="{FF2B5EF4-FFF2-40B4-BE49-F238E27FC236}">
                <a16:creationId xmlns:a16="http://schemas.microsoft.com/office/drawing/2014/main" id="{BEA34EF2-5617-22A8-D1FB-5CC618D5D102}"/>
              </a:ext>
            </a:extLst>
          </p:cNvPr>
          <p:cNvSpPr txBox="1"/>
          <p:nvPr/>
        </p:nvSpPr>
        <p:spPr>
          <a:xfrm>
            <a:off x="1506912" y="314705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9" name="TextBox 8">
            <a:extLst>
              <a:ext uri="{FF2B5EF4-FFF2-40B4-BE49-F238E27FC236}">
                <a16:creationId xmlns:a16="http://schemas.microsoft.com/office/drawing/2014/main" id="{4DC1BBFD-1D75-1A26-3F26-F54509B0D783}"/>
              </a:ext>
            </a:extLst>
          </p:cNvPr>
          <p:cNvSpPr txBox="1"/>
          <p:nvPr/>
        </p:nvSpPr>
        <p:spPr>
          <a:xfrm>
            <a:off x="5141651" y="332993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0" name="TextBox 9">
            <a:extLst>
              <a:ext uri="{FF2B5EF4-FFF2-40B4-BE49-F238E27FC236}">
                <a16:creationId xmlns:a16="http://schemas.microsoft.com/office/drawing/2014/main" id="{B639EAAF-45A1-6710-1226-BBDDAADFED27}"/>
              </a:ext>
            </a:extLst>
          </p:cNvPr>
          <p:cNvSpPr txBox="1"/>
          <p:nvPr/>
        </p:nvSpPr>
        <p:spPr>
          <a:xfrm>
            <a:off x="4846320" y="895350"/>
            <a:ext cx="4572000" cy="2308324"/>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class </a:t>
            </a:r>
            <a:r>
              <a:rPr lang="en-US" sz="800" dirty="0" err="1">
                <a:solidFill>
                  <a:srgbClr val="000000"/>
                </a:solidFill>
              </a:rPr>
              <a:t>OrderProcessorWithPreAndPostProcessing</a:t>
            </a:r>
            <a:r>
              <a:rPr lang="en-US" sz="800" dirty="0">
                <a:solidFill>
                  <a:srgbClr val="000000"/>
                </a:solidFill>
              </a:rPr>
              <a:t> </a:t>
            </a:r>
            <a:r>
              <a:rPr lang="en-US" sz="800" b="1" dirty="0">
                <a:solidFill>
                  <a:srgbClr val="7F0055"/>
                </a:solidFill>
              </a:rPr>
              <a:t>extends </a:t>
            </a:r>
            <a:r>
              <a:rPr lang="en-US" sz="800" dirty="0" err="1">
                <a:solidFill>
                  <a:srgbClr val="000000"/>
                </a:solidFill>
              </a:rPr>
              <a:t>OrderProcessor</a:t>
            </a:r>
            <a:r>
              <a:rPr lang="en-US" sz="800" dirty="0">
                <a:solidFill>
                  <a:srgbClr val="000000"/>
                </a:solidFill>
              </a:rPr>
              <a:t> {</a:t>
            </a:r>
            <a:br>
              <a:rPr lang="en-US" sz="800" dirty="0"/>
            </a:br>
            <a:br>
              <a:rPr lang="en-US" sz="800" dirty="0"/>
            </a:br>
            <a:r>
              <a:rPr lang="en-US" sz="800" dirty="0">
                <a:solidFill>
                  <a:srgbClr val="FFFFFF"/>
                </a:solidFill>
              </a:rPr>
              <a:t>   </a:t>
            </a:r>
            <a:r>
              <a:rPr lang="en-US" sz="800" dirty="0">
                <a:solidFill>
                  <a:srgbClr val="646464"/>
                </a:solidFill>
              </a:rPr>
              <a:t>@Override</a:t>
            </a:r>
            <a:br>
              <a:rPr lang="en-US" sz="800" dirty="0"/>
            </a:br>
            <a:r>
              <a:rPr lang="en-US" sz="800" dirty="0">
                <a:solidFill>
                  <a:srgbClr val="FFFFFF"/>
                </a:solidFill>
              </a:rPr>
              <a:t>   </a:t>
            </a:r>
            <a:r>
              <a:rPr lang="en-US" sz="800" b="1" dirty="0">
                <a:solidFill>
                  <a:srgbClr val="7F0055"/>
                </a:solidFill>
              </a:rPr>
              <a:t>public void </a:t>
            </a:r>
            <a:r>
              <a:rPr lang="en-US" sz="800" dirty="0">
                <a:solidFill>
                  <a:srgbClr val="000000"/>
                </a:solidFill>
              </a:rPr>
              <a:t>process (Order order) {</a:t>
            </a:r>
            <a:br>
              <a:rPr lang="en-US" sz="800" dirty="0"/>
            </a:br>
            <a:r>
              <a:rPr lang="en-US" sz="800" dirty="0">
                <a:solidFill>
                  <a:srgbClr val="FFFFFF"/>
                </a:solidFill>
              </a:rPr>
              <a:t>      </a:t>
            </a:r>
            <a:r>
              <a:rPr lang="en-US" sz="800" dirty="0" err="1">
                <a:solidFill>
                  <a:srgbClr val="000000"/>
                </a:solidFill>
              </a:rPr>
              <a:t>beforeProcessing</a:t>
            </a:r>
            <a:r>
              <a:rPr lang="en-US" sz="800" dirty="0">
                <a:solidFill>
                  <a:srgbClr val="000000"/>
                </a:solidFill>
              </a:rPr>
              <a:t>();</a:t>
            </a:r>
            <a:br>
              <a:rPr lang="en-US" sz="800" dirty="0"/>
            </a:br>
            <a:r>
              <a:rPr lang="en-US" sz="800" dirty="0">
                <a:solidFill>
                  <a:srgbClr val="FFFFFF"/>
                </a:solidFill>
              </a:rPr>
              <a:t>      </a:t>
            </a:r>
            <a:r>
              <a:rPr lang="en-US" sz="800" b="1" dirty="0" err="1">
                <a:solidFill>
                  <a:srgbClr val="7F0055"/>
                </a:solidFill>
              </a:rPr>
              <a:t>super</a:t>
            </a:r>
            <a:r>
              <a:rPr lang="en-US" sz="800" dirty="0" err="1">
                <a:solidFill>
                  <a:srgbClr val="000000"/>
                </a:solidFill>
              </a:rPr>
              <a:t>.process</a:t>
            </a:r>
            <a:r>
              <a:rPr lang="en-US" sz="800" dirty="0">
                <a:solidFill>
                  <a:srgbClr val="000000"/>
                </a:solidFill>
              </a:rPr>
              <a:t>(order);</a:t>
            </a:r>
            <a:br>
              <a:rPr lang="en-US" sz="800" dirty="0"/>
            </a:br>
            <a:r>
              <a:rPr lang="en-US" sz="800" dirty="0">
                <a:solidFill>
                  <a:srgbClr val="FFFFFF"/>
                </a:solidFill>
              </a:rPr>
              <a:t>      </a:t>
            </a:r>
            <a:r>
              <a:rPr lang="en-US" sz="800" dirty="0" err="1">
                <a:solidFill>
                  <a:srgbClr val="000000"/>
                </a:solidFill>
              </a:rPr>
              <a:t>afterProcessing</a:t>
            </a:r>
            <a:r>
              <a:rPr lang="en-US" sz="800" dirty="0">
                <a:solidFill>
                  <a:srgbClr val="000000"/>
                </a:solidFill>
              </a:rPr>
              <a:t>();</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beforeProcessing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AVANT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br>
              <a:rPr lang="en-US" sz="800" dirty="0"/>
            </a:br>
            <a:r>
              <a:rPr lang="en-US" sz="800" dirty="0">
                <a:solidFill>
                  <a:srgbClr val="FFFFFF"/>
                </a:solidFill>
              </a:rPr>
              <a:t>   </a:t>
            </a:r>
            <a:r>
              <a:rPr lang="en-US" sz="800" b="1" dirty="0">
                <a:solidFill>
                  <a:srgbClr val="7F0055"/>
                </a:solidFill>
              </a:rPr>
              <a:t>private void </a:t>
            </a:r>
            <a:r>
              <a:rPr lang="en-US" sz="800" dirty="0" err="1">
                <a:solidFill>
                  <a:srgbClr val="000000"/>
                </a:solidFill>
              </a:rPr>
              <a:t>afterProcessing</a:t>
            </a:r>
            <a:r>
              <a:rPr lang="en-US" sz="800" dirty="0">
                <a:solidFill>
                  <a:srgbClr val="000000"/>
                </a:solidFill>
              </a:rPr>
              <a:t> () {</a:t>
            </a:r>
            <a:br>
              <a:rPr lang="en-US" sz="800" dirty="0"/>
            </a:br>
            <a:r>
              <a:rPr lang="en-US" sz="800" dirty="0">
                <a:solidFill>
                  <a:srgbClr val="FFFFFF"/>
                </a:solidFill>
              </a:rPr>
              <a:t>      </a:t>
            </a:r>
            <a:r>
              <a:rPr lang="en-US" sz="800" dirty="0">
                <a:solidFill>
                  <a:srgbClr val="3F7F5F"/>
                </a:solidFill>
              </a:rPr>
              <a:t>// </a:t>
            </a:r>
            <a:r>
              <a:rPr lang="en-US" sz="800" dirty="0" err="1">
                <a:solidFill>
                  <a:srgbClr val="3F7F5F"/>
                </a:solidFill>
              </a:rPr>
              <a:t>Traitement</a:t>
            </a:r>
            <a:r>
              <a:rPr lang="en-US" sz="800" dirty="0">
                <a:solidFill>
                  <a:srgbClr val="3F7F5F"/>
                </a:solidFill>
              </a:rPr>
              <a:t> APRES </a:t>
            </a:r>
            <a:r>
              <a:rPr lang="en-US" sz="800" dirty="0" err="1">
                <a:solidFill>
                  <a:srgbClr val="3F7F5F"/>
                </a:solidFill>
              </a:rPr>
              <a:t>d'enregistrer</a:t>
            </a:r>
            <a:r>
              <a:rPr lang="en-US" sz="800" dirty="0">
                <a:solidFill>
                  <a:srgbClr val="3F7F5F"/>
                </a:solidFill>
              </a:rPr>
              <a:t> la </a:t>
            </a:r>
            <a:r>
              <a:rPr lang="en-US" sz="800" dirty="0" err="1">
                <a:solidFill>
                  <a:srgbClr val="3F7F5F"/>
                </a:solidFill>
              </a:rPr>
              <a:t>commande</a:t>
            </a:r>
            <a:br>
              <a:rPr lang="en-US" sz="800" dirty="0"/>
            </a:br>
            <a:r>
              <a:rPr lang="en-US" sz="800" dirty="0">
                <a:solidFill>
                  <a:srgbClr val="FFFFFF"/>
                </a:solidFill>
              </a:rPr>
              <a:t>   </a:t>
            </a:r>
            <a:r>
              <a:rPr lang="en-US" sz="800" dirty="0">
                <a:solidFill>
                  <a:srgbClr val="000000"/>
                </a:solidFill>
              </a:rPr>
              <a:t>}</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11" name="TextBox 10">
            <a:extLst>
              <a:ext uri="{FF2B5EF4-FFF2-40B4-BE49-F238E27FC236}">
                <a16:creationId xmlns:a16="http://schemas.microsoft.com/office/drawing/2014/main" id="{5C1C7BBD-F52B-87A7-121C-D98C25021E8F}"/>
              </a:ext>
            </a:extLst>
          </p:cNvPr>
          <p:cNvSpPr txBox="1"/>
          <p:nvPr/>
        </p:nvSpPr>
        <p:spPr>
          <a:xfrm>
            <a:off x="121920" y="895350"/>
            <a:ext cx="4572000" cy="1938992"/>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7F0055"/>
                </a:solidFill>
              </a:rPr>
              <a:t>public class </a:t>
            </a:r>
            <a:r>
              <a:rPr lang="en-US" sz="800">
                <a:solidFill>
                  <a:srgbClr val="000000"/>
                </a:solidFill>
              </a:rPr>
              <a:t>OrderProcessor {</a:t>
            </a:r>
            <a:br>
              <a:rPr lang="en-US" sz="800" dirty="0"/>
            </a:br>
            <a:r>
              <a:rPr lang="en-US" sz="800" dirty="0">
                <a:solidFill>
                  <a:srgbClr val="FFFFFF"/>
                </a:solidFill>
              </a:rPr>
              <a:t>   </a:t>
            </a:r>
            <a:r>
              <a:rPr lang="en-US" sz="800" b="1">
                <a:solidFill>
                  <a:srgbClr val="7F0055"/>
                </a:solidFill>
              </a:rPr>
              <a:t>public void </a:t>
            </a:r>
            <a:r>
              <a:rPr lang="en-US" sz="800">
                <a:solidFill>
                  <a:srgbClr val="000000"/>
                </a:solidFill>
              </a:rPr>
              <a:t>process (Order order) {</a:t>
            </a:r>
            <a:br>
              <a:rPr lang="en-US" sz="800" dirty="0"/>
            </a:br>
            <a:r>
              <a:rPr lang="en-US" sz="800" dirty="0">
                <a:solidFill>
                  <a:srgbClr val="FFFFFF"/>
                </a:solidFill>
              </a:rPr>
              <a:t>      </a:t>
            </a:r>
            <a:r>
              <a:rPr lang="en-US" sz="800">
                <a:solidFill>
                  <a:srgbClr val="000000"/>
                </a:solidFill>
              </a:rPr>
              <a:t>beforeProcessing();</a:t>
            </a:r>
            <a:br>
              <a:rPr lang="en-US" sz="800" dirty="0"/>
            </a:br>
            <a:r>
              <a:rPr lang="en-US" sz="800" dirty="0">
                <a:solidFill>
                  <a:srgbClr val="FFFFFF"/>
                </a:solidFill>
              </a:rPr>
              <a:t>      </a:t>
            </a:r>
            <a:r>
              <a:rPr lang="en-US" sz="800">
                <a:solidFill>
                  <a:srgbClr val="000000"/>
                </a:solidFill>
              </a:rPr>
              <a:t>afterProcessing();</a:t>
            </a:r>
            <a:br>
              <a:rPr lang="en-US" sz="800" dirty="0"/>
            </a:br>
            <a:r>
              <a:rPr lang="en-US" sz="800" dirty="0">
                <a:solidFill>
                  <a:srgbClr val="FFFFFF"/>
                </a:solidFill>
              </a:rPr>
              <a:t>   </a:t>
            </a:r>
            <a:r>
              <a:rPr lang="en-US" sz="800">
                <a:solidFill>
                  <a:srgbClr val="000000"/>
                </a:solidFill>
              </a:rPr>
              <a:t>}</a:t>
            </a:r>
            <a:br>
              <a:rPr lang="en-US" sz="800" dirty="0"/>
            </a:br>
            <a:br>
              <a:rPr lang="en-US" sz="800" dirty="0"/>
            </a:br>
            <a:r>
              <a:rPr lang="en-US" sz="800" dirty="0">
                <a:solidFill>
                  <a:srgbClr val="FFFFFF"/>
                </a:solidFill>
              </a:rPr>
              <a:t>   </a:t>
            </a:r>
            <a:r>
              <a:rPr lang="en-US" sz="800" b="1">
                <a:solidFill>
                  <a:srgbClr val="7F0055"/>
                </a:solidFill>
              </a:rPr>
              <a:t>public void </a:t>
            </a:r>
            <a:r>
              <a:rPr lang="en-US" sz="800">
                <a:solidFill>
                  <a:srgbClr val="000000"/>
                </a:solidFill>
              </a:rPr>
              <a:t>beforeProcessing () {</a:t>
            </a:r>
            <a:br>
              <a:rPr lang="en-US" sz="800" dirty="0"/>
            </a:br>
            <a:r>
              <a:rPr lang="en-US" sz="800" dirty="0">
                <a:solidFill>
                  <a:srgbClr val="FFFFFF"/>
                </a:solidFill>
              </a:rPr>
              <a:t>      </a:t>
            </a:r>
            <a:r>
              <a:rPr lang="en-US" sz="800">
                <a:solidFill>
                  <a:srgbClr val="3F7F5F"/>
                </a:solidFill>
              </a:rPr>
              <a:t>// Traitement AVANT d'enregistrer la commande</a:t>
            </a:r>
            <a:br>
              <a:rPr lang="en-US" sz="800" dirty="0"/>
            </a:br>
            <a:r>
              <a:rPr lang="en-US" sz="800" dirty="0">
                <a:solidFill>
                  <a:srgbClr val="FFFFFF"/>
                </a:solidFill>
              </a:rPr>
              <a:t>   </a:t>
            </a:r>
            <a:r>
              <a:rPr lang="en-US" sz="800">
                <a:solidFill>
                  <a:srgbClr val="000000"/>
                </a:solidFill>
              </a:rPr>
              <a:t>}</a:t>
            </a:r>
            <a:br>
              <a:rPr lang="en-US" sz="800" dirty="0"/>
            </a:br>
            <a:br>
              <a:rPr lang="en-US" sz="800" dirty="0"/>
            </a:br>
            <a:r>
              <a:rPr lang="en-US" sz="800" dirty="0">
                <a:solidFill>
                  <a:srgbClr val="FFFFFF"/>
                </a:solidFill>
              </a:rPr>
              <a:t>   </a:t>
            </a:r>
            <a:r>
              <a:rPr lang="en-US" sz="800" b="1">
                <a:solidFill>
                  <a:srgbClr val="7F0055"/>
                </a:solidFill>
              </a:rPr>
              <a:t>public void </a:t>
            </a:r>
            <a:r>
              <a:rPr lang="en-US" sz="800">
                <a:solidFill>
                  <a:srgbClr val="000000"/>
                </a:solidFill>
              </a:rPr>
              <a:t>afterProcessing () {</a:t>
            </a:r>
            <a:br>
              <a:rPr lang="en-US" sz="800" dirty="0"/>
            </a:br>
            <a:r>
              <a:rPr lang="en-US" sz="800" dirty="0">
                <a:solidFill>
                  <a:srgbClr val="FFFFFF"/>
                </a:solidFill>
              </a:rPr>
              <a:t>      </a:t>
            </a:r>
            <a:r>
              <a:rPr lang="en-US" sz="800">
                <a:solidFill>
                  <a:srgbClr val="3F7F5F"/>
                </a:solidFill>
              </a:rPr>
              <a:t>// Traitement APRES d'enregistrer la commande</a:t>
            </a:r>
            <a:br>
              <a:rPr lang="en-US" sz="800" dirty="0"/>
            </a:br>
            <a:r>
              <a:rPr lang="en-US" sz="800" dirty="0">
                <a:solidFill>
                  <a:srgbClr val="FFFFFF"/>
                </a:solidFill>
              </a:rPr>
              <a:t>   </a:t>
            </a:r>
            <a:r>
              <a:rPr lang="en-US" sz="800">
                <a:solidFill>
                  <a:srgbClr val="000000"/>
                </a:solidFill>
              </a:rPr>
              <a:t>}</a:t>
            </a:r>
            <a:br>
              <a:rPr lang="en-US" sz="800" dirty="0"/>
            </a:br>
            <a:r>
              <a:rPr lang="en-US" sz="800">
                <a:solidFill>
                  <a:srgbClr val="000000"/>
                </a:solidFill>
              </a:rPr>
              <a:t>}</a:t>
            </a:r>
            <a:endParaRPr lang="en-US" sz="800">
              <a:cs typeface="Arial"/>
            </a:endParaRPr>
          </a:p>
          <a:p>
            <a:pPr algn="ctr"/>
            <a:endParaRPr lang="en-US" sz="800" dirty="0">
              <a:cs typeface="Arial"/>
            </a:endParaRPr>
          </a:p>
        </p:txBody>
      </p:sp>
      <p:sp>
        <p:nvSpPr>
          <p:cNvPr id="12" name="TextBox 11">
            <a:extLst>
              <a:ext uri="{FF2B5EF4-FFF2-40B4-BE49-F238E27FC236}">
                <a16:creationId xmlns:a16="http://schemas.microsoft.com/office/drawing/2014/main" id="{2B305980-6416-F46E-B116-7523B47E34F2}"/>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de modifier la </a:t>
            </a:r>
            <a:r>
              <a:rPr lang="en-US" sz="1600" err="1">
                <a:solidFill>
                  <a:srgbClr val="FF0000"/>
                </a:solidFill>
                <a:cs typeface="Arial"/>
              </a:rPr>
              <a:t>classe</a:t>
            </a:r>
            <a:r>
              <a:rPr lang="en-US" sz="1600" dirty="0">
                <a:solidFill>
                  <a:srgbClr val="FF0000"/>
                </a:solidFill>
                <a:cs typeface="Arial"/>
              </a:rPr>
              <a:t> </a:t>
            </a:r>
            <a:r>
              <a:rPr lang="en-US" sz="1600" err="1">
                <a:solidFill>
                  <a:srgbClr val="FF0000"/>
                </a:solidFill>
                <a:cs typeface="Arial"/>
              </a:rPr>
              <a:t>d'origine</a:t>
            </a:r>
            <a:r>
              <a:rPr lang="en-US" sz="1600" dirty="0">
                <a:solidFill>
                  <a:srgbClr val="FF0000"/>
                </a:solidFill>
                <a:cs typeface="Arial"/>
              </a:rPr>
              <a:t> </a:t>
            </a:r>
            <a:r>
              <a:rPr lang="en-US" sz="1200" err="1">
                <a:solidFill>
                  <a:srgbClr val="FF0000"/>
                </a:solidFill>
                <a:cs typeface="Arial"/>
              </a:rPr>
              <a:t>OrderProcessor</a:t>
            </a:r>
            <a:r>
              <a:rPr lang="en-US" sz="700" dirty="0">
                <a:solidFill>
                  <a:srgbClr val="FF0000"/>
                </a:solidFill>
                <a:cs typeface="Arial"/>
              </a:rPr>
              <a:t> </a:t>
            </a:r>
            <a:r>
              <a:rPr lang="en-US" sz="1600" dirty="0">
                <a:solidFill>
                  <a:srgbClr val="FF0000"/>
                </a:solidFill>
                <a:cs typeface="Arial"/>
              </a:rPr>
              <a:t>et de </a:t>
            </a:r>
            <a:r>
              <a:rPr lang="en-US" sz="1600" err="1">
                <a:solidFill>
                  <a:srgbClr val="FF0000"/>
                </a:solidFill>
                <a:cs typeface="Arial"/>
              </a:rPr>
              <a:t>mettre</a:t>
            </a:r>
            <a:r>
              <a:rPr lang="en-US" sz="1600" dirty="0">
                <a:solidFill>
                  <a:srgbClr val="FF0000"/>
                </a:solidFill>
                <a:cs typeface="Arial"/>
              </a:rPr>
              <a:t> public les </a:t>
            </a:r>
            <a:r>
              <a:rPr lang="en-US" sz="1600" err="1">
                <a:solidFill>
                  <a:srgbClr val="FF0000"/>
                </a:solidFill>
                <a:cs typeface="Arial"/>
              </a:rPr>
              <a:t>méthodes</a:t>
            </a:r>
            <a:r>
              <a:rPr lang="en-US" sz="1600" dirty="0">
                <a:solidFill>
                  <a:srgbClr val="FF0000"/>
                </a:solidFill>
                <a:cs typeface="Arial"/>
              </a:rPr>
              <a:t> internes de </a:t>
            </a:r>
            <a:r>
              <a:rPr lang="en-US" sz="1200" err="1">
                <a:solidFill>
                  <a:srgbClr val="FF0000"/>
                </a:solidFill>
                <a:cs typeface="Arial"/>
              </a:rPr>
              <a:t>beforeProcessing</a:t>
            </a:r>
            <a:r>
              <a:rPr lang="en-US" sz="1200" dirty="0">
                <a:solidFill>
                  <a:srgbClr val="FF0000"/>
                </a:solidFill>
                <a:cs typeface="Arial"/>
              </a:rPr>
              <a:t>()</a:t>
            </a:r>
            <a:r>
              <a:rPr lang="en-US" sz="700" dirty="0">
                <a:solidFill>
                  <a:srgbClr val="FF0000"/>
                </a:solidFill>
                <a:cs typeface="Arial"/>
              </a:rPr>
              <a:t> </a:t>
            </a:r>
            <a:r>
              <a:rPr lang="en-US" sz="1600" dirty="0">
                <a:solidFill>
                  <a:srgbClr val="FF0000"/>
                </a:solidFill>
                <a:cs typeface="Arial"/>
              </a:rPr>
              <a:t>et </a:t>
            </a:r>
            <a:r>
              <a:rPr lang="en-US" sz="1200" err="1">
                <a:solidFill>
                  <a:srgbClr val="FF0000"/>
                </a:solidFill>
                <a:cs typeface="Arial"/>
              </a:rPr>
              <a:t>afterProcessing</a:t>
            </a:r>
            <a:r>
              <a:rPr lang="en-US" sz="1200" dirty="0">
                <a:solidFill>
                  <a:srgbClr val="FF0000"/>
                </a:solidFill>
                <a:cs typeface="Arial"/>
              </a:rPr>
              <a:t>()</a:t>
            </a:r>
          </a:p>
          <a:p>
            <a:r>
              <a:rPr lang="en-US" sz="1600" dirty="0">
                <a:solidFill>
                  <a:srgbClr val="00B050"/>
                </a:solidFill>
                <a:cs typeface="Arial"/>
              </a:rPr>
              <a:t>Nous </a:t>
            </a:r>
            <a:r>
              <a:rPr lang="en-US" sz="1600" err="1">
                <a:solidFill>
                  <a:srgbClr val="00B050"/>
                </a:solidFill>
                <a:cs typeface="Arial"/>
              </a:rPr>
              <a:t>allons</a:t>
            </a:r>
            <a:r>
              <a:rPr lang="en-US" sz="1600" dirty="0">
                <a:solidFill>
                  <a:srgbClr val="00B050"/>
                </a:solidFill>
                <a:cs typeface="Arial"/>
              </a:rPr>
              <a:t> </a:t>
            </a:r>
            <a:r>
              <a:rPr lang="en-US" sz="1600" err="1">
                <a:solidFill>
                  <a:srgbClr val="00B050"/>
                </a:solidFill>
                <a:cs typeface="Arial"/>
              </a:rPr>
              <a:t>hériter</a:t>
            </a:r>
            <a:r>
              <a:rPr lang="en-US" sz="1600" dirty="0">
                <a:solidFill>
                  <a:srgbClr val="00B050"/>
                </a:solidFill>
                <a:cs typeface="Arial"/>
              </a:rPr>
              <a:t> de la </a:t>
            </a:r>
            <a:r>
              <a:rPr lang="en-US" sz="1600" err="1">
                <a:solidFill>
                  <a:srgbClr val="00B050"/>
                </a:solidFill>
                <a:cs typeface="Arial"/>
              </a:rPr>
              <a:t>classe</a:t>
            </a:r>
            <a:r>
              <a:rPr lang="en-US" sz="1600" dirty="0">
                <a:solidFill>
                  <a:srgbClr val="00B050"/>
                </a:solidFill>
                <a:cs typeface="Arial"/>
              </a:rPr>
              <a:t> </a:t>
            </a:r>
            <a:r>
              <a:rPr lang="en-US" sz="1200" err="1">
                <a:solidFill>
                  <a:srgbClr val="00B050"/>
                </a:solidFill>
                <a:cs typeface="Arial"/>
              </a:rPr>
              <a:t>OrderProcessor</a:t>
            </a:r>
            <a:r>
              <a:rPr lang="en-US" sz="700" dirty="0">
                <a:solidFill>
                  <a:srgbClr val="00B050"/>
                </a:solidFill>
                <a:cs typeface="Arial"/>
              </a:rPr>
              <a:t> </a:t>
            </a:r>
            <a:r>
              <a:rPr lang="en-US" sz="1600" dirty="0">
                <a:solidFill>
                  <a:srgbClr val="00B050"/>
                </a:solidFill>
                <a:cs typeface="Arial"/>
              </a:rPr>
              <a:t>et </a:t>
            </a:r>
            <a:r>
              <a:rPr lang="en-US" sz="1600" err="1">
                <a:solidFill>
                  <a:srgbClr val="00B050"/>
                </a:solidFill>
                <a:cs typeface="Arial"/>
              </a:rPr>
              <a:t>mettre</a:t>
            </a:r>
            <a:r>
              <a:rPr lang="en-US" sz="1600" dirty="0">
                <a:solidFill>
                  <a:srgbClr val="00B050"/>
                </a:solidFill>
                <a:cs typeface="Arial"/>
              </a:rPr>
              <a:t> </a:t>
            </a:r>
            <a:r>
              <a:rPr lang="en-US" sz="1600" err="1">
                <a:solidFill>
                  <a:srgbClr val="00B050"/>
                </a:solidFill>
                <a:cs typeface="Arial"/>
              </a:rPr>
              <a:t>en</a:t>
            </a:r>
            <a:r>
              <a:rPr lang="en-US" sz="1600" dirty="0">
                <a:solidFill>
                  <a:srgbClr val="00B050"/>
                </a:solidFill>
                <a:cs typeface="Arial"/>
              </a:rPr>
              <a:t> </a:t>
            </a:r>
            <a:r>
              <a:rPr lang="en-US" sz="1600" err="1">
                <a:solidFill>
                  <a:srgbClr val="00B050"/>
                </a:solidFill>
                <a:cs typeface="Arial"/>
              </a:rPr>
              <a:t>privé</a:t>
            </a:r>
            <a:r>
              <a:rPr lang="en-US" sz="1600" dirty="0">
                <a:solidFill>
                  <a:srgbClr val="00B050"/>
                </a:solidFill>
                <a:cs typeface="Arial"/>
              </a:rPr>
              <a:t> </a:t>
            </a:r>
            <a:r>
              <a:rPr lang="en-US" sz="1600" err="1">
                <a:solidFill>
                  <a:srgbClr val="00B050"/>
                </a:solidFill>
                <a:cs typeface="Arial"/>
              </a:rPr>
              <a:t>ses</a:t>
            </a:r>
            <a:r>
              <a:rPr lang="en-US" sz="1600" dirty="0">
                <a:solidFill>
                  <a:srgbClr val="00B050"/>
                </a:solidFill>
                <a:cs typeface="Arial"/>
              </a:rPr>
              <a:t> </a:t>
            </a:r>
            <a:r>
              <a:rPr lang="en-US" sz="1600" err="1">
                <a:solidFill>
                  <a:srgbClr val="00B050"/>
                </a:solidFill>
                <a:cs typeface="Arial"/>
              </a:rPr>
              <a:t>méthodes</a:t>
            </a:r>
            <a:r>
              <a:rPr lang="en-US" sz="1600" dirty="0">
                <a:solidFill>
                  <a:srgbClr val="00B050"/>
                </a:solidFill>
                <a:cs typeface="Arial"/>
              </a:rPr>
              <a:t> internes  </a:t>
            </a:r>
          </a:p>
        </p:txBody>
      </p:sp>
    </p:spTree>
    <p:extLst>
      <p:ext uri="{BB962C8B-B14F-4D97-AF65-F5344CB8AC3E}">
        <p14:creationId xmlns:p14="http://schemas.microsoft.com/office/powerpoint/2010/main" val="3381865512"/>
      </p:ext>
    </p:extLst>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6EA78A4E-3330-4BAF-B552-B86BFC829EF5}"/>
              </a:ext>
            </a:extLst>
          </p:cNvPr>
          <p:cNvSpPr>
            <a:spLocks noGrp="1" noChangeArrowheads="1"/>
          </p:cNvSpPr>
          <p:nvPr>
            <p:ph type="title"/>
          </p:nvPr>
        </p:nvSpPr>
        <p:spPr>
          <a:xfrm>
            <a:off x="1925241" y="245269"/>
            <a:ext cx="5844778" cy="439341"/>
          </a:xfrm>
        </p:spPr>
        <p:txBody>
          <a:bodyPr/>
          <a:lstStyle/>
          <a:p>
            <a:r>
              <a:rPr lang="fr-FR" altLang="fr-FR" dirty="0"/>
              <a:t>Le L de SOLID</a:t>
            </a:r>
            <a:endParaRPr lang="fr-FR" sz="1800" dirty="0">
              <a:cs typeface="Arial"/>
            </a:endParaRPr>
          </a:p>
        </p:txBody>
      </p:sp>
      <p:sp>
        <p:nvSpPr>
          <p:cNvPr id="9221" name="Rectangle 3">
            <a:extLst>
              <a:ext uri="{FF2B5EF4-FFF2-40B4-BE49-F238E27FC236}">
                <a16:creationId xmlns:a16="http://schemas.microsoft.com/office/drawing/2014/main" id="{CF987926-FE54-4723-9214-846A95CC28AA}"/>
              </a:ext>
            </a:extLst>
          </p:cNvPr>
          <p:cNvSpPr>
            <a:spLocks noGrp="1" noChangeArrowheads="1"/>
          </p:cNvSpPr>
          <p:nvPr>
            <p:ph type="body" idx="1"/>
          </p:nvPr>
        </p:nvSpPr>
        <p:spPr>
          <a:xfrm>
            <a:off x="323528" y="915566"/>
            <a:ext cx="8424936" cy="3240360"/>
          </a:xfrm>
        </p:spPr>
        <p:txBody>
          <a:bodyPr/>
          <a:lstStyle/>
          <a:p>
            <a:pPr eaLnBrk="1" hangingPunct="1">
              <a:defRPr/>
            </a:pPr>
            <a:r>
              <a:rPr lang="fr-FR" altLang="fr-FR" sz="2000" u="sng"/>
              <a:t>Substitution de </a:t>
            </a:r>
            <a:r>
              <a:rPr lang="fr-FR" altLang="fr-FR" sz="2000" u="sng" err="1"/>
              <a:t>Liskov</a:t>
            </a:r>
            <a:r>
              <a:rPr lang="fr-FR" altLang="fr-FR" sz="2000"/>
              <a:t>	</a:t>
            </a:r>
          </a:p>
          <a:p>
            <a:pPr lvl="1" eaLnBrk="1" hangingPunct="1">
              <a:defRPr/>
            </a:pPr>
            <a:r>
              <a:rPr lang="fr-FR" altLang="fr-FR" sz="1600"/>
              <a:t> Concerne l’héritage</a:t>
            </a:r>
          </a:p>
          <a:p>
            <a:pPr marL="361950" lvl="1" indent="-180975" eaLnBrk="1" hangingPunct="1">
              <a:defRPr/>
            </a:pPr>
            <a:r>
              <a:rPr lang="fr-FR" altLang="fr-FR" sz="1600"/>
              <a:t>Sous types doivent être remplaçables par leur type de base – </a:t>
            </a:r>
            <a:r>
              <a:rPr lang="fr-FR" altLang="fr-FR" sz="1600" b="1"/>
              <a:t>relation « est un » </a:t>
            </a:r>
            <a:r>
              <a:rPr lang="fr-FR" altLang="fr-FR" sz="1600"/>
              <a:t>mais aussi la </a:t>
            </a:r>
            <a:r>
              <a:rPr lang="fr-FR" altLang="fr-FR" sz="1600" b="1"/>
              <a:t>relation 100%</a:t>
            </a:r>
          </a:p>
          <a:p>
            <a:pPr lvl="1" eaLnBrk="1" hangingPunct="1">
              <a:defRPr/>
            </a:pPr>
            <a:r>
              <a:rPr lang="fr-FR" altLang="fr-FR" sz="1600"/>
              <a:t> Exemple : </a:t>
            </a:r>
          </a:p>
          <a:p>
            <a:pPr lvl="2" eaLnBrk="1" hangingPunct="1">
              <a:defRPr/>
            </a:pPr>
            <a:r>
              <a:rPr lang="fr-FR" altLang="fr-FR" sz="1400"/>
              <a:t> Carré hérite de rectangle</a:t>
            </a:r>
          </a:p>
          <a:p>
            <a:pPr lvl="2" eaLnBrk="1" hangingPunct="1">
              <a:defRPr/>
            </a:pPr>
            <a:r>
              <a:rPr lang="fr-FR" altLang="fr-FR" sz="1400"/>
              <a:t> Rectangle possède bout de code avec 1 /(a-b)</a:t>
            </a:r>
          </a:p>
          <a:p>
            <a:pPr lvl="2" eaLnBrk="1" hangingPunct="1">
              <a:defRPr/>
            </a:pPr>
            <a:r>
              <a:rPr lang="fr-FR" altLang="fr-FR" sz="1400"/>
              <a:t> …qui n’a pas de sens pour un carré (100% non assuré)</a:t>
            </a:r>
          </a:p>
          <a:p>
            <a:pPr lvl="2" eaLnBrk="1" hangingPunct="1">
              <a:defRPr/>
            </a:pPr>
            <a:endParaRPr lang="fr-FR" altLang="fr-FR" sz="1400"/>
          </a:p>
          <a:p>
            <a:pPr>
              <a:defRPr/>
            </a:pPr>
            <a:endParaRPr lang="fr-FR" altLang="fr-FR" sz="2000"/>
          </a:p>
          <a:p>
            <a:pPr lvl="1" eaLnBrk="1" hangingPunct="1">
              <a:defRPr/>
            </a:pPr>
            <a:endParaRPr lang="fr-FR" altLang="fr-FR" sz="1600"/>
          </a:p>
        </p:txBody>
      </p:sp>
      <p:sp>
        <p:nvSpPr>
          <p:cNvPr id="6" name="Espace réservé du numéro de diapositive 21">
            <a:extLst>
              <a:ext uri="{FF2B5EF4-FFF2-40B4-BE49-F238E27FC236}">
                <a16:creationId xmlns:a16="http://schemas.microsoft.com/office/drawing/2014/main" id="{3E7E366D-93A3-456B-B10A-524332D0CE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38</a:t>
            </a:fld>
            <a:endParaRPr lang="fr-FR"/>
          </a:p>
        </p:txBody>
      </p:sp>
      <p:sp>
        <p:nvSpPr>
          <p:cNvPr id="7" name="Espace réservé du pied de page 7">
            <a:extLst>
              <a:ext uri="{FF2B5EF4-FFF2-40B4-BE49-F238E27FC236}">
                <a16:creationId xmlns:a16="http://schemas.microsoft.com/office/drawing/2014/main" id="{899EEB32-4675-4E0E-A089-39F0CA55E18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7536-CEBB-FB4F-963A-B99A5EFD250A}"/>
            </a:ext>
          </a:extLst>
        </p:cNvPr>
        <p:cNvGrpSpPr/>
        <p:nvPr/>
      </p:nvGrpSpPr>
      <p:grpSpPr>
        <a:xfrm>
          <a:off x="0" y="0"/>
          <a:ext cx="0" cy="0"/>
          <a:chOff x="0" y="0"/>
          <a:chExt cx="0" cy="0"/>
        </a:xfrm>
      </p:grpSpPr>
      <p:sp>
        <p:nvSpPr>
          <p:cNvPr id="28676" name="Rectangle 2">
            <a:extLst>
              <a:ext uri="{FF2B5EF4-FFF2-40B4-BE49-F238E27FC236}">
                <a16:creationId xmlns:a16="http://schemas.microsoft.com/office/drawing/2014/main" id="{EA6054EB-0DE3-77E9-29FC-0CC1A40A55F3}"/>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(1/2)</a:t>
            </a:r>
            <a:endParaRPr lang="fr-FR" sz="1800" b="0" dirty="0"/>
          </a:p>
        </p:txBody>
      </p:sp>
      <p:sp>
        <p:nvSpPr>
          <p:cNvPr id="10245" name="Rectangle 3">
            <a:extLst>
              <a:ext uri="{FF2B5EF4-FFF2-40B4-BE49-F238E27FC236}">
                <a16:creationId xmlns:a16="http://schemas.microsoft.com/office/drawing/2014/main" id="{6DBC0ABC-5CCF-8D72-AE2E-EA2E6548993A}"/>
              </a:ext>
            </a:extLst>
          </p:cNvPr>
          <p:cNvSpPr>
            <a:spLocks noGrp="1" noChangeArrowheads="1"/>
          </p:cNvSpPr>
          <p:nvPr>
            <p:ph type="body" idx="1"/>
          </p:nvPr>
        </p:nvSpPr>
        <p:spPr>
          <a:xfrm>
            <a:off x="325884" y="843558"/>
            <a:ext cx="7486476" cy="2977754"/>
          </a:xfrm>
        </p:spPr>
        <p:txBody>
          <a:bodyPr/>
          <a:lstStyle/>
          <a:p>
            <a:pPr eaLnBrk="1" hangingPunct="1">
              <a:defRPr/>
            </a:pPr>
            <a:r>
              <a:rPr lang="fr-FR" altLang="fr-FR" sz="2800" u="sng"/>
              <a:t>Séparation des interfaces</a:t>
            </a:r>
            <a:r>
              <a:rPr lang="fr-FR" altLang="fr-FR" sz="2800"/>
              <a:t>	</a:t>
            </a:r>
          </a:p>
          <a:p>
            <a:pPr lvl="1" eaLnBrk="1" hangingPunct="1">
              <a:defRPr/>
            </a:pPr>
            <a:r>
              <a:rPr lang="fr-FR" altLang="fr-FR" sz="2000"/>
              <a:t> Un client ne doit pas dépendre d’une interface qu’il n’utilise pas</a:t>
            </a:r>
          </a:p>
          <a:p>
            <a:pPr lvl="2" eaLnBrk="1" hangingPunct="1">
              <a:defRPr/>
            </a:pPr>
            <a:r>
              <a:rPr lang="fr-FR" altLang="fr-FR" sz="1800"/>
              <a:t> Conserver la vision globale</a:t>
            </a:r>
          </a:p>
          <a:p>
            <a:pPr lvl="2" eaLnBrk="1" hangingPunct="1">
              <a:defRPr/>
            </a:pPr>
            <a:r>
              <a:rPr lang="fr-FR" altLang="fr-FR" sz="1800"/>
              <a:t> Envisager d’autres interfaces si le cas se présente</a:t>
            </a:r>
          </a:p>
          <a:p>
            <a:pPr>
              <a:defRPr/>
            </a:pPr>
            <a:endParaRPr lang="fr-FR" altLang="fr-FR" sz="2800"/>
          </a:p>
          <a:p>
            <a:pPr lvl="1" eaLnBrk="1" hangingPunct="1">
              <a:defRPr/>
            </a:pPr>
            <a:endParaRPr lang="fr-FR" altLang="fr-FR" sz="2000"/>
          </a:p>
        </p:txBody>
      </p:sp>
      <p:sp>
        <p:nvSpPr>
          <p:cNvPr id="6" name="Espace réservé du numéro de diapositive 21">
            <a:extLst>
              <a:ext uri="{FF2B5EF4-FFF2-40B4-BE49-F238E27FC236}">
                <a16:creationId xmlns:a16="http://schemas.microsoft.com/office/drawing/2014/main" id="{10689D52-97E7-F777-EFA7-ADFF4A6A5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39</a:t>
            </a:fld>
            <a:endParaRPr lang="fr-FR"/>
          </a:p>
        </p:txBody>
      </p:sp>
      <p:sp>
        <p:nvSpPr>
          <p:cNvPr id="7" name="Espace réservé du pied de page 7">
            <a:extLst>
              <a:ext uri="{FF2B5EF4-FFF2-40B4-BE49-F238E27FC236}">
                <a16:creationId xmlns:a16="http://schemas.microsoft.com/office/drawing/2014/main" id="{583F0CC3-6759-0EE2-4841-7A12050B8F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4191557682"/>
      </p:ext>
    </p:extLst>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p:cNvSpPr>
            <a:spLocks noGrp="1"/>
          </p:cNvSpPr>
          <p:nvPr>
            <p:ph type="body" sz="quarter" idx="13"/>
          </p:nvPr>
        </p:nvSpPr>
        <p:spPr>
          <a:xfrm>
            <a:off x="3519163" y="2138456"/>
            <a:ext cx="4266474" cy="1818344"/>
          </a:xfrm>
        </p:spPr>
        <p:txBody>
          <a:bodyPr/>
          <a:lstStyle/>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 cycle de vie du logiciel.</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Maîtriser et mettre en œuvre les classes, les méthodes.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Identifier les bonnes pratiques avancées.</a:t>
            </a:r>
          </a:p>
          <a:p>
            <a:pPr marL="257175" indent="-257175" algn="just">
              <a:spcBef>
                <a:spcPts val="150"/>
              </a:spcBef>
              <a:spcAft>
                <a:spcPts val="150"/>
              </a:spcAft>
              <a:buFont typeface="Wingdings" panose="05000000000000000000" pitchFamily="2" charset="2"/>
              <a:buChar char="q"/>
              <a:defRPr/>
            </a:pPr>
            <a:r>
              <a:rPr lang="fr-FR" sz="1800" kern="50">
                <a:solidFill>
                  <a:srgbClr val="002060"/>
                </a:solidFill>
                <a:latin typeface="Calibri"/>
                <a:ea typeface="Times New Roman"/>
                <a:cs typeface="Courier New"/>
              </a:rPr>
              <a:t>Organiser son code Java.</a:t>
            </a:r>
          </a:p>
        </p:txBody>
      </p:sp>
      <p:sp>
        <p:nvSpPr>
          <p:cNvPr id="22" name="Espace réservé du numéro de diapositive 21"/>
          <p:cNvSpPr>
            <a:spLocks noGrp="1"/>
          </p:cNvSpPr>
          <p:nvPr>
            <p:ph type="sldNum" sz="quarter" idx="12"/>
          </p:nvPr>
        </p:nvSpPr>
        <p:spPr>
          <a:xfrm>
            <a:off x="7466936" y="4802470"/>
            <a:ext cx="1350000" cy="360000"/>
          </a:xfrm>
        </p:spPr>
        <p:txBody>
          <a:bodyPr/>
          <a:lstStyle/>
          <a:p>
            <a:fld id="{733122C9-A0B9-462F-8757-0847AD287B63}" type="slidenum">
              <a:rPr lang="fr-FR" smtClean="0"/>
              <a:pPr/>
              <a:t>4</a:t>
            </a:fld>
            <a:endParaRPr lang="fr-F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363" y="2119302"/>
            <a:ext cx="1929110" cy="171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re 1"/>
          <p:cNvSpPr txBox="1">
            <a:spLocks/>
          </p:cNvSpPr>
          <p:nvPr/>
        </p:nvSpPr>
        <p:spPr bwMode="gray">
          <a:xfrm>
            <a:off x="1353962" y="1519603"/>
            <a:ext cx="6318000" cy="321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550" b="1" kern="1200">
                <a:solidFill>
                  <a:schemeClr val="tx1"/>
                </a:solidFill>
                <a:latin typeface="+mj-lt"/>
                <a:ea typeface="+mj-ea"/>
                <a:cs typeface="+mj-cs"/>
              </a:defRPr>
            </a:lvl1pPr>
          </a:lstStyle>
          <a:p>
            <a:r>
              <a:rPr lang="fr-FR" sz="1913">
                <a:solidFill>
                  <a:srgbClr val="002060"/>
                </a:solidFill>
              </a:rPr>
              <a:t>Objectifs pédagogiques :</a:t>
            </a:r>
          </a:p>
        </p:txBody>
      </p:sp>
      <p:sp>
        <p:nvSpPr>
          <p:cNvPr id="11" name="Espace réservé du pied de page 7"/>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778270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EB8A9B44-E798-4A52-B125-6DF7B88001F0}"/>
              </a:ext>
            </a:extLst>
          </p:cNvPr>
          <p:cNvSpPr>
            <a:spLocks noGrp="1" noChangeArrowheads="1"/>
          </p:cNvSpPr>
          <p:nvPr>
            <p:ph type="title"/>
          </p:nvPr>
        </p:nvSpPr>
        <p:spPr>
          <a:xfrm>
            <a:off x="1925241" y="245269"/>
            <a:ext cx="5844778" cy="439341"/>
          </a:xfrm>
        </p:spPr>
        <p:txBody>
          <a:bodyPr/>
          <a:lstStyle/>
          <a:p>
            <a:r>
              <a:rPr lang="fr-FR" altLang="fr-FR" dirty="0"/>
              <a:t>Le I de SOLID </a:t>
            </a:r>
            <a:r>
              <a:rPr lang="fr-FR" sz="1800" dirty="0"/>
              <a:t>(2/2)</a:t>
            </a:r>
            <a:endParaRPr lang="fr-FR" sz="1800" b="0" dirty="0"/>
          </a:p>
          <a:p>
            <a:endParaRPr lang="fr-FR" altLang="fr-FR" dirty="0">
              <a:cs typeface="Arial"/>
            </a:endParaRPr>
          </a:p>
        </p:txBody>
      </p:sp>
      <p:sp>
        <p:nvSpPr>
          <p:cNvPr id="6" name="Espace réservé du numéro de diapositive 21">
            <a:extLst>
              <a:ext uri="{FF2B5EF4-FFF2-40B4-BE49-F238E27FC236}">
                <a16:creationId xmlns:a16="http://schemas.microsoft.com/office/drawing/2014/main" id="{1FA2EA67-5DAF-45EF-B3F0-473A0937196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40</a:t>
            </a:fld>
            <a:endParaRPr lang="fr-FR"/>
          </a:p>
        </p:txBody>
      </p:sp>
      <p:sp>
        <p:nvSpPr>
          <p:cNvPr id="7" name="Espace réservé du pied de page 7">
            <a:extLst>
              <a:ext uri="{FF2B5EF4-FFF2-40B4-BE49-F238E27FC236}">
                <a16:creationId xmlns:a16="http://schemas.microsoft.com/office/drawing/2014/main" id="{4189DEAB-8A2F-4548-9986-EF349F635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4" name="TextBox 3">
            <a:extLst>
              <a:ext uri="{FF2B5EF4-FFF2-40B4-BE49-F238E27FC236}">
                <a16:creationId xmlns:a16="http://schemas.microsoft.com/office/drawing/2014/main" id="{496628D9-5973-B26F-2117-C51ED3D2B43E}"/>
              </a:ext>
            </a:extLst>
          </p:cNvPr>
          <p:cNvSpPr txBox="1"/>
          <p:nvPr/>
        </p:nvSpPr>
        <p:spPr>
          <a:xfrm>
            <a:off x="297180" y="1207770"/>
            <a:ext cx="2415540"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solidFill>
                  <a:srgbClr val="7F0055"/>
                </a:solidFill>
              </a:rPr>
              <a:t>public interface </a:t>
            </a:r>
            <a:r>
              <a:rPr lang="en-US" sz="800" err="1">
                <a:solidFill>
                  <a:srgbClr val="000000"/>
                </a:solidFill>
              </a:rPr>
              <a:t>IRapport</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generateExcel</a:t>
            </a:r>
            <a:r>
              <a:rPr lang="en-US" sz="800" dirty="0">
                <a:solidFill>
                  <a:srgbClr val="000000"/>
                </a:solidFill>
              </a:rPr>
              <a:t> ();</a:t>
            </a:r>
            <a:br>
              <a:rPr lang="en-US" sz="800" dirty="0"/>
            </a:br>
            <a:br>
              <a:rPr lang="en-US" sz="800" dirty="0"/>
            </a:br>
            <a:r>
              <a:rPr lang="en-US" sz="800" dirty="0">
                <a:solidFill>
                  <a:srgbClr val="FFFFFF"/>
                </a:solidFill>
              </a:rPr>
              <a:t>   </a:t>
            </a:r>
            <a:r>
              <a:rPr lang="en-US" sz="800" b="1" dirty="0">
                <a:solidFill>
                  <a:srgbClr val="7F0055"/>
                </a:solidFill>
              </a:rPr>
              <a:t>abstract public void </a:t>
            </a:r>
            <a:r>
              <a:rPr lang="en-US" sz="800" err="1">
                <a:solidFill>
                  <a:srgbClr val="000000"/>
                </a:solidFill>
              </a:rPr>
              <a:t>generatePdf</a:t>
            </a:r>
            <a:r>
              <a:rPr lang="en-US" sz="800" dirty="0">
                <a:solidFill>
                  <a:srgbClr val="000000"/>
                </a:solidFill>
              </a:rPr>
              <a:t> ();</a:t>
            </a:r>
            <a:br>
              <a:rPr lang="en-US" sz="800" dirty="0"/>
            </a:br>
            <a:r>
              <a:rPr lang="en-US" sz="800" dirty="0">
                <a:solidFill>
                  <a:srgbClr val="000000"/>
                </a:solidFill>
              </a:rPr>
              <a:t>}</a:t>
            </a:r>
            <a:endParaRPr lang="en-US" sz="800" dirty="0">
              <a:cs typeface="Arial"/>
            </a:endParaRPr>
          </a:p>
          <a:p>
            <a:pPr algn="ctr"/>
            <a:endParaRPr lang="en-US" sz="800" dirty="0">
              <a:cs typeface="Arial"/>
            </a:endParaRPr>
          </a:p>
        </p:txBody>
      </p:sp>
      <p:sp>
        <p:nvSpPr>
          <p:cNvPr id="8" name="TextBox 7">
            <a:extLst>
              <a:ext uri="{FF2B5EF4-FFF2-40B4-BE49-F238E27FC236}">
                <a16:creationId xmlns:a16="http://schemas.microsoft.com/office/drawing/2014/main" id="{D9838004-7B1D-8F75-B9E7-1AAD5C2C4E11}"/>
              </a:ext>
            </a:extLst>
          </p:cNvPr>
          <p:cNvSpPr txBox="1"/>
          <p:nvPr/>
        </p:nvSpPr>
        <p:spPr>
          <a:xfrm>
            <a:off x="470592" y="2209799"/>
            <a:ext cx="2072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NE PAS FAIRE</a:t>
            </a:r>
            <a:endParaRPr lang="en-US">
              <a:solidFill>
                <a:srgbClr val="FF0000"/>
              </a:solidFill>
              <a:cs typeface="Arial"/>
            </a:endParaRPr>
          </a:p>
        </p:txBody>
      </p:sp>
      <p:sp>
        <p:nvSpPr>
          <p:cNvPr id="10" name="TextBox 9">
            <a:extLst>
              <a:ext uri="{FF2B5EF4-FFF2-40B4-BE49-F238E27FC236}">
                <a16:creationId xmlns:a16="http://schemas.microsoft.com/office/drawing/2014/main" id="{BB95D430-4571-32E3-4209-2F450314257D}"/>
              </a:ext>
            </a:extLst>
          </p:cNvPr>
          <p:cNvSpPr txBox="1"/>
          <p:nvPr/>
        </p:nvSpPr>
        <p:spPr>
          <a:xfrm>
            <a:off x="4265351" y="2842259"/>
            <a:ext cx="1165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cs typeface="Arial"/>
              </a:rPr>
              <a:t>A FAIRE</a:t>
            </a:r>
          </a:p>
        </p:txBody>
      </p:sp>
      <p:sp>
        <p:nvSpPr>
          <p:cNvPr id="11" name="TextBox 10">
            <a:extLst>
              <a:ext uri="{FF2B5EF4-FFF2-40B4-BE49-F238E27FC236}">
                <a16:creationId xmlns:a16="http://schemas.microsoft.com/office/drawing/2014/main" id="{D9724D05-46C6-45E7-8B98-F278BCB57D1B}"/>
              </a:ext>
            </a:extLst>
          </p:cNvPr>
          <p:cNvSpPr txBox="1"/>
          <p:nvPr/>
        </p:nvSpPr>
        <p:spPr>
          <a:xfrm>
            <a:off x="3741420" y="1146810"/>
            <a:ext cx="240792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7F0055"/>
                </a:solidFill>
              </a:rPr>
              <a:t>public interface </a:t>
            </a:r>
            <a:r>
              <a:rPr lang="en-US" sz="800" err="1">
                <a:solidFill>
                  <a:srgbClr val="000000"/>
                </a:solidFill>
              </a:rPr>
              <a:t>IRapportExcel</a:t>
            </a:r>
            <a:r>
              <a:rPr lang="en-US" sz="800">
                <a:solidFill>
                  <a:srgbClr val="000000"/>
                </a:solidFill>
              </a:rPr>
              <a:t> {</a:t>
            </a:r>
            <a:br>
              <a:rPr lang="en-US" sz="800" dirty="0"/>
            </a:br>
            <a:r>
              <a:rPr lang="en-US" sz="800" dirty="0">
                <a:solidFill>
                  <a:srgbClr val="FFFFFF"/>
                </a:solidFill>
              </a:rPr>
              <a:t>   </a:t>
            </a:r>
            <a:r>
              <a:rPr lang="en-US" sz="800" b="1">
                <a:solidFill>
                  <a:srgbClr val="7F0055"/>
                </a:solidFill>
              </a:rPr>
              <a:t>abstract public void </a:t>
            </a:r>
            <a:r>
              <a:rPr lang="en-US" sz="800" err="1">
                <a:solidFill>
                  <a:srgbClr val="000000"/>
                </a:solidFill>
              </a:rPr>
              <a:t>generateExcel</a:t>
            </a:r>
            <a:r>
              <a:rPr lang="en-US" sz="800">
                <a:solidFill>
                  <a:srgbClr val="000000"/>
                </a:solidFill>
              </a:rPr>
              <a:t> ();</a:t>
            </a:r>
            <a:br>
              <a:rPr lang="en-US" sz="800" dirty="0"/>
            </a:br>
            <a:br>
              <a:rPr lang="en-US" sz="800" dirty="0"/>
            </a:br>
            <a:r>
              <a:rPr lang="en-US" sz="800">
                <a:solidFill>
                  <a:srgbClr val="000000"/>
                </a:solidFill>
              </a:rPr>
              <a:t>}</a:t>
            </a:r>
            <a:endParaRPr lang="en-US" sz="800" dirty="0">
              <a:solidFill>
                <a:srgbClr val="000000"/>
              </a:solidFill>
              <a:cs typeface="Arial"/>
            </a:endParaRPr>
          </a:p>
          <a:p>
            <a:pPr algn="ctr"/>
            <a:endParaRPr lang="en-US" sz="800" dirty="0">
              <a:solidFill>
                <a:srgbClr val="000000"/>
              </a:solidFill>
              <a:cs typeface="Arial"/>
            </a:endParaRPr>
          </a:p>
        </p:txBody>
      </p:sp>
      <p:sp>
        <p:nvSpPr>
          <p:cNvPr id="12" name="TextBox 11">
            <a:extLst>
              <a:ext uri="{FF2B5EF4-FFF2-40B4-BE49-F238E27FC236}">
                <a16:creationId xmlns:a16="http://schemas.microsoft.com/office/drawing/2014/main" id="{DE8B0FEC-07A9-E8F2-698F-971BE354DE05}"/>
              </a:ext>
            </a:extLst>
          </p:cNvPr>
          <p:cNvSpPr txBox="1"/>
          <p:nvPr/>
        </p:nvSpPr>
        <p:spPr>
          <a:xfrm>
            <a:off x="3741420" y="2038350"/>
            <a:ext cx="2400300" cy="707886"/>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rgbClr val="7F0055"/>
                </a:solidFill>
              </a:rPr>
              <a:t>public interface </a:t>
            </a:r>
            <a:r>
              <a:rPr lang="en-US" sz="800">
                <a:solidFill>
                  <a:srgbClr val="000000"/>
                </a:solidFill>
              </a:rPr>
              <a:t>IRapportPdf {</a:t>
            </a:r>
            <a:br>
              <a:rPr lang="en-US" sz="800" dirty="0"/>
            </a:br>
            <a:r>
              <a:rPr lang="en-US" sz="800" dirty="0">
                <a:solidFill>
                  <a:srgbClr val="FFFFFF"/>
                </a:solidFill>
              </a:rPr>
              <a:t>   </a:t>
            </a:r>
            <a:r>
              <a:rPr lang="en-US" sz="800" b="1">
                <a:solidFill>
                  <a:srgbClr val="7F0055"/>
                </a:solidFill>
              </a:rPr>
              <a:t>abstract public void </a:t>
            </a:r>
            <a:r>
              <a:rPr lang="en-US" sz="800">
                <a:solidFill>
                  <a:srgbClr val="000000"/>
                </a:solidFill>
              </a:rPr>
              <a:t>generatePdf ();</a:t>
            </a:r>
            <a:br>
              <a:rPr lang="en-US" sz="800" dirty="0"/>
            </a:br>
            <a:br>
              <a:rPr lang="en-US" sz="800" dirty="0"/>
            </a:br>
            <a:r>
              <a:rPr lang="en-US" sz="800">
                <a:solidFill>
                  <a:srgbClr val="000000"/>
                </a:solidFill>
              </a:rPr>
              <a:t>}</a:t>
            </a:r>
            <a:endParaRPr lang="en-US" sz="800">
              <a:cs typeface="Arial"/>
            </a:endParaRPr>
          </a:p>
          <a:p>
            <a:pPr algn="ctr"/>
            <a:endParaRPr lang="en-US" sz="800" dirty="0">
              <a:cs typeface="Arial"/>
            </a:endParaRPr>
          </a:p>
        </p:txBody>
      </p:sp>
      <p:sp>
        <p:nvSpPr>
          <p:cNvPr id="14" name="TextBox 13">
            <a:extLst>
              <a:ext uri="{FF2B5EF4-FFF2-40B4-BE49-F238E27FC236}">
                <a16:creationId xmlns:a16="http://schemas.microsoft.com/office/drawing/2014/main" id="{3CEED845-58B6-A8EE-6582-E266A6D2E8E1}"/>
              </a:ext>
            </a:extLst>
          </p:cNvPr>
          <p:cNvSpPr txBox="1"/>
          <p:nvPr/>
        </p:nvSpPr>
        <p:spPr>
          <a:xfrm>
            <a:off x="196817" y="3846397"/>
            <a:ext cx="89469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lieu </a:t>
            </a:r>
            <a:r>
              <a:rPr lang="en-US" sz="1600" dirty="0" err="1">
                <a:solidFill>
                  <a:srgbClr val="FF0000"/>
                </a:solidFill>
                <a:cs typeface="Arial"/>
              </a:rPr>
              <a:t>d'avoir</a:t>
            </a:r>
            <a:r>
              <a:rPr lang="en-US" sz="1600" dirty="0">
                <a:solidFill>
                  <a:srgbClr val="FF0000"/>
                </a:solidFill>
                <a:cs typeface="Arial"/>
              </a:rPr>
              <a:t> </a:t>
            </a:r>
            <a:r>
              <a:rPr lang="en-US" sz="1600" dirty="0" err="1">
                <a:solidFill>
                  <a:srgbClr val="FF0000"/>
                </a:solidFill>
                <a:cs typeface="Arial"/>
              </a:rPr>
              <a:t>une</a:t>
            </a:r>
            <a:r>
              <a:rPr lang="en-US" sz="1600" dirty="0">
                <a:solidFill>
                  <a:srgbClr val="FF0000"/>
                </a:solidFill>
                <a:cs typeface="Arial"/>
              </a:rPr>
              <a:t> interface "</a:t>
            </a:r>
            <a:r>
              <a:rPr lang="en-US" sz="1600" dirty="0" err="1">
                <a:solidFill>
                  <a:srgbClr val="FF0000"/>
                </a:solidFill>
                <a:cs typeface="Arial"/>
              </a:rPr>
              <a:t>fourre</a:t>
            </a:r>
            <a:r>
              <a:rPr lang="en-US" sz="1600" dirty="0">
                <a:solidFill>
                  <a:srgbClr val="FF0000"/>
                </a:solidFill>
                <a:cs typeface="Arial"/>
              </a:rPr>
              <a:t>-tout" avec </a:t>
            </a:r>
            <a:r>
              <a:rPr lang="en-US" sz="1600" dirty="0" err="1">
                <a:solidFill>
                  <a:srgbClr val="FF0000"/>
                </a:solidFill>
                <a:cs typeface="Arial"/>
              </a:rPr>
              <a:t>l'obligation</a:t>
            </a:r>
            <a:r>
              <a:rPr lang="en-US" sz="1600" dirty="0">
                <a:solidFill>
                  <a:srgbClr val="FF0000"/>
                </a:solidFill>
                <a:cs typeface="Arial"/>
              </a:rPr>
              <a:t> pour les filles </a:t>
            </a:r>
            <a:r>
              <a:rPr lang="en-US" sz="1600" dirty="0" err="1">
                <a:solidFill>
                  <a:srgbClr val="FF0000"/>
                </a:solidFill>
                <a:cs typeface="Arial"/>
              </a:rPr>
              <a:t>d'implémenter</a:t>
            </a:r>
            <a:r>
              <a:rPr lang="en-US" sz="1600" dirty="0">
                <a:solidFill>
                  <a:srgbClr val="FF0000"/>
                </a:solidFill>
                <a:cs typeface="Arial"/>
              </a:rPr>
              <a:t> </a:t>
            </a:r>
            <a:r>
              <a:rPr lang="en-US" sz="1600" dirty="0" err="1">
                <a:solidFill>
                  <a:srgbClr val="FF0000"/>
                </a:solidFill>
                <a:cs typeface="Arial"/>
              </a:rPr>
              <a:t>toutes</a:t>
            </a:r>
            <a:r>
              <a:rPr lang="en-US" sz="1600" dirty="0">
                <a:solidFill>
                  <a:srgbClr val="FF0000"/>
                </a:solidFill>
                <a:cs typeface="Arial"/>
              </a:rPr>
              <a:t> les </a:t>
            </a:r>
            <a:r>
              <a:rPr lang="en-US" sz="1600" dirty="0" err="1">
                <a:solidFill>
                  <a:srgbClr val="FF0000"/>
                </a:solidFill>
                <a:cs typeface="Arial"/>
              </a:rPr>
              <a:t>méthodes</a:t>
            </a:r>
            <a:r>
              <a:rPr lang="en-US" sz="1600" dirty="0">
                <a:solidFill>
                  <a:srgbClr val="FF0000"/>
                </a:solidFill>
                <a:cs typeface="Arial"/>
              </a:rPr>
              <a:t>, </a:t>
            </a:r>
            <a:r>
              <a:rPr lang="en-US" sz="1600" dirty="0" err="1">
                <a:solidFill>
                  <a:srgbClr val="FF0000"/>
                </a:solidFill>
                <a:cs typeface="Arial"/>
              </a:rPr>
              <a:t>même</a:t>
            </a:r>
            <a:r>
              <a:rPr lang="en-US" sz="1600" dirty="0">
                <a:solidFill>
                  <a:srgbClr val="FF0000"/>
                </a:solidFill>
                <a:cs typeface="Arial"/>
              </a:rPr>
              <a:t> </a:t>
            </a:r>
            <a:r>
              <a:rPr lang="en-US" sz="1600" dirty="0" err="1">
                <a:solidFill>
                  <a:srgbClr val="FF0000"/>
                </a:solidFill>
                <a:cs typeface="Arial"/>
              </a:rPr>
              <a:t>celles</a:t>
            </a:r>
            <a:r>
              <a:rPr lang="en-US" sz="1600" dirty="0">
                <a:solidFill>
                  <a:srgbClr val="FF0000"/>
                </a:solidFill>
                <a:cs typeface="Arial"/>
              </a:rPr>
              <a:t> </a:t>
            </a:r>
            <a:r>
              <a:rPr lang="en-US" sz="1600" dirty="0" err="1">
                <a:solidFill>
                  <a:srgbClr val="FF0000"/>
                </a:solidFill>
                <a:cs typeface="Arial"/>
              </a:rPr>
              <a:t>inutiles</a:t>
            </a:r>
            <a:r>
              <a:rPr lang="en-US" sz="1600" dirty="0">
                <a:solidFill>
                  <a:srgbClr val="FF0000"/>
                </a:solidFill>
                <a:cs typeface="Arial"/>
              </a:rPr>
              <a:t> </a:t>
            </a:r>
            <a:r>
              <a:rPr lang="en-US" sz="1600" dirty="0" err="1">
                <a:solidFill>
                  <a:srgbClr val="FF0000"/>
                </a:solidFill>
                <a:cs typeface="Arial"/>
              </a:rPr>
              <a:t>ou</a:t>
            </a:r>
            <a:r>
              <a:rPr lang="en-US" sz="1600" dirty="0">
                <a:solidFill>
                  <a:srgbClr val="FF0000"/>
                </a:solidFill>
                <a:cs typeface="Arial"/>
              </a:rPr>
              <a:t> </a:t>
            </a:r>
            <a:r>
              <a:rPr lang="en-US" sz="1600" dirty="0" err="1">
                <a:solidFill>
                  <a:srgbClr val="FF0000"/>
                </a:solidFill>
                <a:cs typeface="Arial"/>
              </a:rPr>
              <a:t>n'ayant</a:t>
            </a:r>
            <a:r>
              <a:rPr lang="en-US" sz="1600" dirty="0">
                <a:solidFill>
                  <a:srgbClr val="FF0000"/>
                </a:solidFill>
                <a:cs typeface="Arial"/>
              </a:rPr>
              <a:t> pas de </a:t>
            </a:r>
            <a:r>
              <a:rPr lang="en-US" sz="1600" dirty="0" err="1">
                <a:solidFill>
                  <a:srgbClr val="FF0000"/>
                </a:solidFill>
                <a:cs typeface="Arial"/>
              </a:rPr>
              <a:t>sens</a:t>
            </a:r>
            <a:r>
              <a:rPr lang="en-US" sz="1600" dirty="0">
                <a:solidFill>
                  <a:srgbClr val="FF0000"/>
                </a:solidFill>
                <a:cs typeface="Arial"/>
              </a:rPr>
              <a:t> (ex : pour un livre </a:t>
            </a:r>
            <a:r>
              <a:rPr lang="en-US" sz="1600" dirty="0" err="1">
                <a:solidFill>
                  <a:srgbClr val="FF0000"/>
                </a:solidFill>
                <a:cs typeface="Arial"/>
              </a:rPr>
              <a:t>scanné</a:t>
            </a:r>
            <a:r>
              <a:rPr lang="en-US" sz="1600" dirty="0">
                <a:solidFill>
                  <a:srgbClr val="FF0000"/>
                </a:solidFill>
                <a:cs typeface="Arial"/>
              </a:rPr>
              <a:t>, le format Excel </a:t>
            </a:r>
            <a:r>
              <a:rPr lang="en-US" sz="1600" dirty="0" err="1">
                <a:solidFill>
                  <a:srgbClr val="FF0000"/>
                </a:solidFill>
                <a:cs typeface="Arial"/>
              </a:rPr>
              <a:t>n'aura</a:t>
            </a:r>
            <a:r>
              <a:rPr lang="en-US" sz="1600" dirty="0">
                <a:solidFill>
                  <a:srgbClr val="FF0000"/>
                </a:solidFill>
                <a:cs typeface="Arial"/>
              </a:rPr>
              <a:t> sans doute pas beaucoup de </a:t>
            </a:r>
            <a:r>
              <a:rPr lang="en-US" sz="1600" dirty="0" err="1">
                <a:solidFill>
                  <a:srgbClr val="FF0000"/>
                </a:solidFill>
                <a:cs typeface="Arial"/>
              </a:rPr>
              <a:t>sens</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allons</a:t>
            </a:r>
            <a:r>
              <a:rPr lang="en-US" sz="1600" dirty="0">
                <a:solidFill>
                  <a:srgbClr val="00B050"/>
                </a:solidFill>
                <a:cs typeface="Arial"/>
              </a:rPr>
              <a:t> faire </a:t>
            </a:r>
            <a:r>
              <a:rPr lang="en-US" sz="1600" dirty="0" err="1">
                <a:solidFill>
                  <a:srgbClr val="00B050"/>
                </a:solidFill>
                <a:cs typeface="Arial"/>
              </a:rPr>
              <a:t>une</a:t>
            </a:r>
            <a:r>
              <a:rPr lang="en-US" sz="1600" dirty="0">
                <a:solidFill>
                  <a:srgbClr val="00B050"/>
                </a:solidFill>
                <a:cs typeface="Arial"/>
              </a:rPr>
              <a:t> interface par type de format, </a:t>
            </a:r>
            <a:r>
              <a:rPr lang="en-US" sz="1600" dirty="0" err="1">
                <a:solidFill>
                  <a:srgbClr val="00B050"/>
                </a:solidFill>
                <a:cs typeface="Arial"/>
              </a:rPr>
              <a:t>ici</a:t>
            </a:r>
            <a:r>
              <a:rPr lang="en-US" sz="1600" dirty="0">
                <a:solidFill>
                  <a:srgbClr val="00B050"/>
                </a:solidFill>
                <a:cs typeface="Arial"/>
              </a:rPr>
              <a:t> : Excel et PDF</a:t>
            </a:r>
            <a:endParaRPr lang="en-US" dirty="0"/>
          </a:p>
        </p:txBody>
      </p:sp>
    </p:spTree>
  </p:cSld>
  <p:clrMapOvr>
    <a:masterClrMapping/>
  </p:clrMapOvr>
  <p:transition>
    <p:blinds/>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66BCA81D-3257-4035-8505-70E772BFD46F}"/>
              </a:ext>
            </a:extLst>
          </p:cNvPr>
          <p:cNvSpPr>
            <a:spLocks noGrp="1" noChangeArrowheads="1"/>
          </p:cNvSpPr>
          <p:nvPr>
            <p:ph type="title"/>
          </p:nvPr>
        </p:nvSpPr>
        <p:spPr/>
        <p:txBody>
          <a:bodyPr/>
          <a:lstStyle/>
          <a:p>
            <a:pPr eaLnBrk="1" hangingPunct="1"/>
            <a:r>
              <a:rPr lang="fr-FR" altLang="fr-FR"/>
              <a:t>Le D de SOLID</a:t>
            </a:r>
          </a:p>
        </p:txBody>
      </p:sp>
      <p:sp>
        <p:nvSpPr>
          <p:cNvPr id="7" name="Espace réservé du pied de page 7">
            <a:extLst>
              <a:ext uri="{FF2B5EF4-FFF2-40B4-BE49-F238E27FC236}">
                <a16:creationId xmlns:a16="http://schemas.microsoft.com/office/drawing/2014/main" id="{6E42C5D8-75AB-4385-843F-4EDC55CEDAAC}"/>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3FC798F9-5798-4FA8-B40F-17A22767E729}"/>
              </a:ext>
            </a:extLst>
          </p:cNvPr>
          <p:cNvSpPr>
            <a:spLocks noGrp="1"/>
          </p:cNvSpPr>
          <p:nvPr>
            <p:ph type="sldNum" sz="quarter" idx="12"/>
          </p:nvPr>
        </p:nvSpPr>
        <p:spPr/>
        <p:txBody>
          <a:bodyPr/>
          <a:lstStyle/>
          <a:p>
            <a:fld id="{733122C9-A0B9-462F-8757-0847AD287B63}" type="slidenum">
              <a:rPr lang="fr-FR" smtClean="0"/>
              <a:pPr/>
              <a:t>41</a:t>
            </a:fld>
            <a:endParaRPr lang="fr-FR"/>
          </a:p>
        </p:txBody>
      </p:sp>
      <p:sp>
        <p:nvSpPr>
          <p:cNvPr id="29701" name="Rectangle 3">
            <a:extLst>
              <a:ext uri="{FF2B5EF4-FFF2-40B4-BE49-F238E27FC236}">
                <a16:creationId xmlns:a16="http://schemas.microsoft.com/office/drawing/2014/main" id="{6E1DC116-03E6-4878-AD5A-C727A52C372E}"/>
              </a:ext>
            </a:extLst>
          </p:cNvPr>
          <p:cNvSpPr>
            <a:spLocks noGrp="1" noChangeArrowheads="1"/>
          </p:cNvSpPr>
          <p:nvPr>
            <p:ph type="body" idx="4294967295"/>
          </p:nvPr>
        </p:nvSpPr>
        <p:spPr>
          <a:xfrm>
            <a:off x="370532" y="846633"/>
            <a:ext cx="8665964" cy="2589213"/>
          </a:xfrm>
        </p:spPr>
        <p:txBody>
          <a:bodyPr/>
          <a:lstStyle/>
          <a:p>
            <a:pPr eaLnBrk="1" hangingPunct="1"/>
            <a:r>
              <a:rPr lang="fr-FR" altLang="fr-FR" sz="1800" u="sng" dirty="0"/>
              <a:t>Principe d’Inversion</a:t>
            </a:r>
            <a:r>
              <a:rPr lang="fr-FR" altLang="fr-FR" sz="1800" dirty="0"/>
              <a:t>	</a:t>
            </a:r>
          </a:p>
          <a:p>
            <a:pPr marL="251460" lvl="1" indent="-71755" eaLnBrk="1" hangingPunct="1"/>
            <a:r>
              <a:rPr lang="fr-FR" altLang="fr-FR" sz="1800" dirty="0"/>
              <a:t> Les modules de haut niveau ne doivent pas dépendre de ceux de plus bas niveau</a:t>
            </a:r>
            <a:endParaRPr lang="fr-FR" altLang="fr-FR" sz="1800" dirty="0">
              <a:cs typeface="Arial"/>
            </a:endParaRPr>
          </a:p>
          <a:p>
            <a:pPr marL="251460" lvl="1" indent="-71755" eaLnBrk="1" hangingPunct="1"/>
            <a:r>
              <a:rPr lang="fr-FR" altLang="fr-FR" sz="1800" dirty="0"/>
              <a:t> Solution : </a:t>
            </a:r>
            <a:endParaRPr lang="fr-FR" altLang="fr-FR" sz="1800" dirty="0">
              <a:cs typeface="Arial"/>
            </a:endParaRPr>
          </a:p>
          <a:p>
            <a:pPr marL="431800" lvl="2" indent="-71755" eaLnBrk="1" hangingPunct="1"/>
            <a:r>
              <a:rPr lang="fr-FR" altLang="fr-FR" sz="1800" dirty="0"/>
              <a:t> Les interfaces, </a:t>
            </a:r>
            <a:endParaRPr lang="fr-FR" altLang="fr-FR" sz="1800" dirty="0">
              <a:cs typeface="Arial"/>
            </a:endParaRPr>
          </a:p>
          <a:p>
            <a:pPr marL="431800" lvl="2" indent="-71755" eaLnBrk="1" hangingPunct="1"/>
            <a:r>
              <a:rPr lang="fr-FR" altLang="fr-FR" sz="1800" dirty="0"/>
              <a:t> Le découpage en couches…</a:t>
            </a:r>
            <a:endParaRPr lang="fr-FR" altLang="fr-FR" sz="1800" dirty="0">
              <a:cs typeface="Arial"/>
            </a:endParaRPr>
          </a:p>
          <a:p>
            <a:pPr marL="251460" lvl="1" indent="-71755"/>
            <a:r>
              <a:rPr lang="fr-FR" altLang="fr-FR" sz="1800" dirty="0">
                <a:cs typeface="Arial"/>
              </a:rPr>
              <a:t> Par exemple :</a:t>
            </a:r>
          </a:p>
          <a:p>
            <a:pPr marL="431800" lvl="2" indent="-71755"/>
            <a:r>
              <a:rPr lang="fr-FR" altLang="fr-FR" sz="1700" dirty="0">
                <a:solidFill>
                  <a:srgbClr val="FF0000"/>
                </a:solidFill>
                <a:cs typeface="Arial"/>
              </a:rPr>
              <a:t> KO : </a:t>
            </a:r>
            <a:r>
              <a:rPr lang="fr-FR" altLang="fr-FR" sz="1700" err="1">
                <a:solidFill>
                  <a:srgbClr val="FF0000"/>
                </a:solidFill>
                <a:cs typeface="Arial"/>
              </a:rPr>
              <a:t>private</a:t>
            </a:r>
            <a:r>
              <a:rPr lang="fr-FR" altLang="fr-FR" sz="1700" dirty="0">
                <a:solidFill>
                  <a:srgbClr val="FF0000"/>
                </a:solidFill>
                <a:cs typeface="Arial"/>
              </a:rPr>
              <a:t> </a:t>
            </a:r>
            <a:r>
              <a:rPr lang="fr-FR" altLang="fr-FR" sz="1700" b="1" err="1">
                <a:solidFill>
                  <a:srgbClr val="FF0000"/>
                </a:solidFill>
                <a:cs typeface="Arial"/>
              </a:rPr>
              <a:t>ArrayList</a:t>
            </a:r>
            <a:r>
              <a:rPr lang="fr-FR" altLang="fr-FR" sz="1700" b="1" dirty="0">
                <a:solidFill>
                  <a:srgbClr val="FF0000"/>
                </a:solidFill>
                <a:cs typeface="Arial"/>
              </a:rPr>
              <a:t> </a:t>
            </a:r>
            <a:r>
              <a:rPr lang="fr-FR" altLang="fr-FR" sz="1700" err="1">
                <a:solidFill>
                  <a:srgbClr val="FF0000"/>
                </a:solidFill>
                <a:cs typeface="Arial"/>
              </a:rPr>
              <a:t>list</a:t>
            </a:r>
            <a:r>
              <a:rPr lang="fr-FR" altLang="fr-FR" sz="1700" dirty="0">
                <a:solidFill>
                  <a:srgbClr val="FF0000"/>
                </a:solidFill>
                <a:cs typeface="Arial"/>
              </a:rPr>
              <a:t> = new </a:t>
            </a:r>
            <a:r>
              <a:rPr lang="fr-FR" altLang="fr-FR" sz="1700" err="1">
                <a:solidFill>
                  <a:srgbClr val="FF0000"/>
                </a:solidFill>
                <a:cs typeface="Arial"/>
              </a:rPr>
              <a:t>ArrayList</a:t>
            </a:r>
            <a:r>
              <a:rPr lang="fr-FR" altLang="fr-FR" sz="1700" dirty="0">
                <a:solidFill>
                  <a:srgbClr val="FF0000"/>
                </a:solidFill>
                <a:cs typeface="Arial"/>
              </a:rPr>
              <a:t>()</a:t>
            </a:r>
          </a:p>
          <a:p>
            <a:pPr marL="431800" lvl="2" indent="-71755"/>
            <a:r>
              <a:rPr lang="fr-FR" altLang="fr-FR" sz="1700" dirty="0">
                <a:solidFill>
                  <a:srgbClr val="00B050"/>
                </a:solidFill>
                <a:cs typeface="Arial"/>
              </a:rPr>
              <a:t> OK : </a:t>
            </a:r>
            <a:r>
              <a:rPr lang="fr-FR" sz="1700" err="1">
                <a:solidFill>
                  <a:srgbClr val="00B050"/>
                </a:solidFill>
                <a:cs typeface="Arial"/>
              </a:rPr>
              <a:t>private</a:t>
            </a:r>
            <a:r>
              <a:rPr lang="fr-FR" sz="1700" dirty="0">
                <a:solidFill>
                  <a:srgbClr val="00B050"/>
                </a:solidFill>
                <a:cs typeface="Arial"/>
              </a:rPr>
              <a:t> </a:t>
            </a:r>
            <a:r>
              <a:rPr lang="fr-FR" sz="1700" b="1" dirty="0">
                <a:solidFill>
                  <a:srgbClr val="00B050"/>
                </a:solidFill>
                <a:cs typeface="Arial"/>
              </a:rPr>
              <a:t>List </a:t>
            </a:r>
            <a:r>
              <a:rPr lang="fr-FR" sz="1700" err="1">
                <a:solidFill>
                  <a:srgbClr val="00B050"/>
                </a:solidFill>
                <a:cs typeface="Arial"/>
              </a:rPr>
              <a:t>list</a:t>
            </a:r>
            <a:r>
              <a:rPr lang="fr-FR" sz="1700" dirty="0">
                <a:solidFill>
                  <a:srgbClr val="00B050"/>
                </a:solidFill>
                <a:cs typeface="Arial"/>
              </a:rPr>
              <a:t> = new </a:t>
            </a:r>
            <a:r>
              <a:rPr lang="fr-FR" sz="1700" err="1">
                <a:solidFill>
                  <a:srgbClr val="00B050"/>
                </a:solidFill>
                <a:cs typeface="Arial"/>
              </a:rPr>
              <a:t>ArrayList</a:t>
            </a:r>
            <a:r>
              <a:rPr lang="fr-FR" sz="1700" dirty="0">
                <a:solidFill>
                  <a:srgbClr val="00B050"/>
                </a:solidFill>
                <a:cs typeface="Arial"/>
              </a:rPr>
              <a:t>()</a:t>
            </a:r>
          </a:p>
        </p:txBody>
      </p:sp>
      <p:sp>
        <p:nvSpPr>
          <p:cNvPr id="3" name="TextBox 2">
            <a:extLst>
              <a:ext uri="{FF2B5EF4-FFF2-40B4-BE49-F238E27FC236}">
                <a16:creationId xmlns:a16="http://schemas.microsoft.com/office/drawing/2014/main" id="{8DC0F422-A72B-D50D-E907-FB788099DE5F}"/>
              </a:ext>
            </a:extLst>
          </p:cNvPr>
          <p:cNvSpPr txBox="1"/>
          <p:nvPr/>
        </p:nvSpPr>
        <p:spPr>
          <a:xfrm>
            <a:off x="196817" y="3846397"/>
            <a:ext cx="8946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cs typeface="Arial"/>
              </a:rPr>
              <a:t>Au </a:t>
            </a:r>
            <a:r>
              <a:rPr lang="en-US" sz="1600" dirty="0" err="1">
                <a:solidFill>
                  <a:srgbClr val="FF0000"/>
                </a:solidFill>
                <a:cs typeface="Arial"/>
              </a:rPr>
              <a:t>lieude</a:t>
            </a:r>
            <a:r>
              <a:rPr lang="en-US" sz="1600" dirty="0">
                <a:solidFill>
                  <a:srgbClr val="FF0000"/>
                </a:solidFill>
                <a:cs typeface="Arial"/>
              </a:rPr>
              <a:t> </a:t>
            </a:r>
            <a:r>
              <a:rPr lang="en-US" sz="1600" dirty="0" err="1">
                <a:solidFill>
                  <a:srgbClr val="FF0000"/>
                </a:solidFill>
                <a:cs typeface="Arial"/>
              </a:rPr>
              <a:t>dépendre</a:t>
            </a:r>
            <a:r>
              <a:rPr lang="en-US" sz="1600" dirty="0">
                <a:solidFill>
                  <a:srgbClr val="FF0000"/>
                </a:solidFill>
                <a:cs typeface="Arial"/>
              </a:rPr>
              <a:t> de la </a:t>
            </a:r>
            <a:r>
              <a:rPr lang="en-US" sz="1600" dirty="0" err="1">
                <a:solidFill>
                  <a:srgbClr val="FF0000"/>
                </a:solidFill>
                <a:cs typeface="Arial"/>
              </a:rPr>
              <a:t>classe</a:t>
            </a:r>
            <a:r>
              <a:rPr lang="en-US" sz="1600" dirty="0">
                <a:solidFill>
                  <a:srgbClr val="FF0000"/>
                </a:solidFill>
                <a:cs typeface="Arial"/>
              </a:rPr>
              <a:t> </a:t>
            </a:r>
            <a:r>
              <a:rPr lang="en-US" sz="1600" dirty="0" err="1">
                <a:solidFill>
                  <a:srgbClr val="FF0000"/>
                </a:solidFill>
                <a:cs typeface="Arial"/>
              </a:rPr>
              <a:t>d'implémentation</a:t>
            </a:r>
            <a:r>
              <a:rPr lang="en-US" sz="1600" dirty="0">
                <a:solidFill>
                  <a:srgbClr val="FF0000"/>
                </a:solidFill>
                <a:cs typeface="Arial"/>
              </a:rPr>
              <a:t>   </a:t>
            </a:r>
          </a:p>
          <a:p>
            <a:r>
              <a:rPr lang="en-US" sz="1600" dirty="0">
                <a:solidFill>
                  <a:srgbClr val="00B050"/>
                </a:solidFill>
                <a:cs typeface="Arial"/>
              </a:rPr>
              <a:t>Nous </a:t>
            </a:r>
            <a:r>
              <a:rPr lang="en-US" sz="1600" dirty="0" err="1">
                <a:solidFill>
                  <a:srgbClr val="00B050"/>
                </a:solidFill>
                <a:cs typeface="Arial"/>
              </a:rPr>
              <a:t>utilisons</a:t>
            </a:r>
            <a:r>
              <a:rPr lang="en-US" sz="1600" dirty="0">
                <a:solidFill>
                  <a:srgbClr val="00B050"/>
                </a:solidFill>
                <a:cs typeface="Arial"/>
              </a:rPr>
              <a:t> </a:t>
            </a:r>
            <a:r>
              <a:rPr lang="en-US" sz="1600" dirty="0" err="1">
                <a:solidFill>
                  <a:srgbClr val="00B050"/>
                </a:solidFill>
                <a:cs typeface="Arial"/>
              </a:rPr>
              <a:t>l'interface</a:t>
            </a:r>
            <a:r>
              <a:rPr lang="en-US" sz="1600" dirty="0">
                <a:solidFill>
                  <a:srgbClr val="00B050"/>
                </a:solidFill>
                <a:cs typeface="Arial"/>
              </a:rPr>
              <a:t> </a:t>
            </a:r>
            <a:r>
              <a:rPr lang="en-US" sz="1600" dirty="0" err="1">
                <a:solidFill>
                  <a:srgbClr val="00B050"/>
                </a:solidFill>
                <a:cs typeface="Arial"/>
              </a:rPr>
              <a:t>dont</a:t>
            </a:r>
            <a:r>
              <a:rPr lang="en-US" sz="1600" dirty="0">
                <a:solidFill>
                  <a:srgbClr val="00B050"/>
                </a:solidFill>
                <a:cs typeface="Arial"/>
              </a:rPr>
              <a:t> </a:t>
            </a:r>
            <a:r>
              <a:rPr lang="en-US" sz="1600" dirty="0" err="1">
                <a:solidFill>
                  <a:srgbClr val="00B050"/>
                </a:solidFill>
                <a:cs typeface="Arial"/>
              </a:rPr>
              <a:t>elle</a:t>
            </a:r>
            <a:r>
              <a:rPr lang="en-US" sz="1600" dirty="0">
                <a:solidFill>
                  <a:srgbClr val="00B050"/>
                </a:solidFill>
                <a:cs typeface="Arial"/>
              </a:rPr>
              <a:t> </a:t>
            </a:r>
            <a:r>
              <a:rPr lang="en-US" sz="1600" dirty="0" err="1">
                <a:solidFill>
                  <a:srgbClr val="00B050"/>
                </a:solidFill>
                <a:cs typeface="Arial"/>
              </a:rPr>
              <a:t>dépend</a:t>
            </a:r>
            <a:r>
              <a:rPr lang="en-US" sz="1600" dirty="0">
                <a:solidFill>
                  <a:srgbClr val="00B050"/>
                </a:solidFill>
                <a:cs typeface="Arial"/>
              </a:rPr>
              <a:t> de façon à </a:t>
            </a:r>
            <a:r>
              <a:rPr lang="en-US" sz="1600" dirty="0" err="1">
                <a:solidFill>
                  <a:srgbClr val="00B050"/>
                </a:solidFill>
                <a:cs typeface="Arial"/>
              </a:rPr>
              <a:t>pouvoir</a:t>
            </a:r>
            <a:r>
              <a:rPr lang="en-US" sz="1600" dirty="0">
                <a:solidFill>
                  <a:srgbClr val="00B050"/>
                </a:solidFill>
                <a:cs typeface="Arial"/>
              </a:rPr>
              <a:t> faire </a:t>
            </a:r>
            <a:r>
              <a:rPr lang="en-US" sz="1600" dirty="0" err="1">
                <a:solidFill>
                  <a:srgbClr val="00B050"/>
                </a:solidFill>
                <a:cs typeface="Arial"/>
              </a:rPr>
              <a:t>jouer</a:t>
            </a:r>
            <a:r>
              <a:rPr lang="en-US" sz="1600" dirty="0">
                <a:solidFill>
                  <a:srgbClr val="00B050"/>
                </a:solidFill>
                <a:cs typeface="Arial"/>
              </a:rPr>
              <a:t> le </a:t>
            </a:r>
            <a:r>
              <a:rPr lang="en-US" sz="1600" dirty="0" err="1">
                <a:solidFill>
                  <a:srgbClr val="00B050"/>
                </a:solidFill>
                <a:cs typeface="Arial"/>
              </a:rPr>
              <a:t>polyporphisme</a:t>
            </a:r>
            <a:r>
              <a:rPr lang="en-US" sz="1600" dirty="0">
                <a:solidFill>
                  <a:srgbClr val="00B050"/>
                </a:solidFill>
                <a:cs typeface="Arial"/>
              </a:rPr>
              <a:t> </a:t>
            </a:r>
            <a:r>
              <a:rPr lang="en-US" sz="1600" dirty="0" err="1">
                <a:solidFill>
                  <a:srgbClr val="00B050"/>
                </a:solidFill>
                <a:cs typeface="Arial"/>
              </a:rPr>
              <a:t>éventuellement</a:t>
            </a:r>
          </a:p>
        </p:txBody>
      </p:sp>
    </p:spTree>
  </p:cSld>
  <p:clrMapOvr>
    <a:masterClrMapping/>
  </p:clrMapOvr>
  <p:transition>
    <p:blind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8315-507C-822C-6B73-4590AEA955E8}"/>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69BC7A75-4708-35DB-BF32-0EA96D839740}"/>
              </a:ext>
            </a:extLst>
          </p:cNvPr>
          <p:cNvSpPr>
            <a:spLocks noGrp="1" noChangeArrowheads="1"/>
          </p:cNvSpPr>
          <p:nvPr>
            <p:ph type="title"/>
          </p:nvPr>
        </p:nvSpPr>
        <p:spPr>
          <a:xfrm>
            <a:off x="1925241" y="245269"/>
            <a:ext cx="6823373" cy="439341"/>
          </a:xfrm>
        </p:spPr>
        <p:txBody>
          <a:bodyPr/>
          <a:lstStyle/>
          <a:p>
            <a:r>
              <a:rPr lang="fr-FR" altLang="fr-FR" err="1"/>
              <a:t>WooClap</a:t>
            </a:r>
            <a:r>
              <a:rPr lang="fr-FR" altLang="fr-FR" dirty="0"/>
              <a:t> </a:t>
            </a:r>
            <a:r>
              <a:rPr lang="fr-FR" altLang="fr-FR" sz="1200" dirty="0"/>
              <a:t>(</a:t>
            </a:r>
            <a:r>
              <a:rPr lang="fr-FR" sz="1200" b="0" dirty="0">
                <a:ea typeface="+mj-lt"/>
                <a:cs typeface="+mj-lt"/>
              </a:rPr>
              <a:t>BPJ_JAVA_JOUR_1_DEBUT_APRES_MIDI</a:t>
            </a:r>
            <a:r>
              <a:rPr lang="fr-FR" altLang="fr-FR" sz="1200" dirty="0"/>
              <a:t>)</a:t>
            </a:r>
            <a:endParaRPr lang="en-US" sz="1200" dirty="0">
              <a:cs typeface="Arial"/>
            </a:endParaRPr>
          </a:p>
        </p:txBody>
      </p:sp>
      <p:sp>
        <p:nvSpPr>
          <p:cNvPr id="30725" name="Rectangle 3">
            <a:extLst>
              <a:ext uri="{FF2B5EF4-FFF2-40B4-BE49-F238E27FC236}">
                <a16:creationId xmlns:a16="http://schemas.microsoft.com/office/drawing/2014/main" id="{D3678B23-8072-0EC8-783C-E184B9705121}"/>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endParaRPr lang="fr-FR" sz="2000" dirty="0">
              <a:cs typeface="Arial"/>
            </a:endParaRPr>
          </a:p>
          <a:p>
            <a:r>
              <a:rPr lang="fr-FR" sz="2000" dirty="0">
                <a:solidFill>
                  <a:srgbClr val="EEFFFF"/>
                </a:solidFill>
                <a:latin typeface="Arial"/>
                <a:cs typeface="Arial"/>
                <a:hlinkClick r:id="rId3"/>
              </a:rPr>
              <a:t>https://app.wooclap.com/LCNKUX</a:t>
            </a:r>
            <a:endParaRPr lang="fr-FR" sz="2000">
              <a:latin typeface="Arial"/>
            </a:endParaRPr>
          </a:p>
          <a:p>
            <a:endParaRPr lang="fr-FR" sz="2000" dirty="0">
              <a:solidFill>
                <a:srgbClr val="EEFFFF"/>
              </a:solidFill>
              <a:cs typeface="Arial"/>
            </a:endParaRPr>
          </a:p>
          <a:p>
            <a:endParaRPr lang="fr-FR" sz="2000" dirty="0">
              <a:solidFill>
                <a:srgbClr val="EEFFFF"/>
              </a:solidFill>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a:p>
            <a:endParaRPr lang="fr-FR" sz="2000" dirty="0">
              <a:cs typeface="Arial"/>
            </a:endParaRPr>
          </a:p>
        </p:txBody>
      </p:sp>
      <p:sp>
        <p:nvSpPr>
          <p:cNvPr id="6" name="Espace réservé du numéro de diapositive 21">
            <a:extLst>
              <a:ext uri="{FF2B5EF4-FFF2-40B4-BE49-F238E27FC236}">
                <a16:creationId xmlns:a16="http://schemas.microsoft.com/office/drawing/2014/main" id="{A370530C-A714-A761-453E-1A3DA659CA3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42</a:t>
            </a:fld>
            <a:endParaRPr lang="fr-FR"/>
          </a:p>
        </p:txBody>
      </p:sp>
      <p:sp>
        <p:nvSpPr>
          <p:cNvPr id="7" name="Espace réservé du pied de page 7">
            <a:extLst>
              <a:ext uri="{FF2B5EF4-FFF2-40B4-BE49-F238E27FC236}">
                <a16:creationId xmlns:a16="http://schemas.microsoft.com/office/drawing/2014/main" id="{C29E9033-7E48-1E57-C667-15193BD6E87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CB0B4EDD-92B2-DCC2-6A24-24B46AB71EE5}"/>
              </a:ext>
            </a:extLst>
          </p:cNvPr>
          <p:cNvPicPr>
            <a:picLocks noChangeAspect="1"/>
          </p:cNvPicPr>
          <p:nvPr/>
        </p:nvPicPr>
        <p:blipFill>
          <a:blip r:embed="rId4"/>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689186369"/>
      </p:ext>
    </p:extLst>
  </p:cSld>
  <p:clrMapOvr>
    <a:masterClrMapping/>
  </p:clrMapOvr>
  <p:transition>
    <p:blind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F4BFF89B-65FC-4F6A-B195-3B3305873B1D}"/>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0725" name="Rectangle 3">
            <a:extLst>
              <a:ext uri="{FF2B5EF4-FFF2-40B4-BE49-F238E27FC236}">
                <a16:creationId xmlns:a16="http://schemas.microsoft.com/office/drawing/2014/main" id="{1CA6E80A-B362-48FE-A047-37C6CA4F3258}"/>
              </a:ext>
            </a:extLst>
          </p:cNvPr>
          <p:cNvSpPr>
            <a:spLocks noGrp="1" noChangeArrowheads="1"/>
          </p:cNvSpPr>
          <p:nvPr>
            <p:ph type="body" idx="1"/>
          </p:nvPr>
        </p:nvSpPr>
        <p:spPr>
          <a:xfrm>
            <a:off x="323528" y="915566"/>
            <a:ext cx="8352928" cy="3115866"/>
          </a:xfrm>
        </p:spPr>
        <p:txBody>
          <a:bodyPr/>
          <a:lstStyle/>
          <a:p>
            <a:pPr eaLnBrk="1" hangingPunct="1"/>
            <a:r>
              <a:rPr lang="fr-FR" altLang="fr-FR" sz="1800"/>
              <a:t>utilisés dans le bâtiment, leur construction, leur architecture et ce depuis les années 70</a:t>
            </a:r>
          </a:p>
          <a:p>
            <a:pPr eaLnBrk="1" hangingPunct="1"/>
            <a:endParaRPr lang="fr-FR" altLang="fr-FR" sz="1800"/>
          </a:p>
          <a:p>
            <a:pPr eaLnBrk="1" hangingPunct="1"/>
            <a:r>
              <a:rPr lang="fr-FR" altLang="fr-FR" sz="1800"/>
              <a:t>C’est une </a:t>
            </a:r>
            <a:r>
              <a:rPr lang="fr-FR" altLang="fr-FR" sz="1800" b="1"/>
              <a:t>solution standard</a:t>
            </a:r>
            <a:r>
              <a:rPr lang="fr-FR" altLang="fr-FR" sz="1800"/>
              <a:t> d'architecture logicielle (et donc de programme informatique) correspondant à un </a:t>
            </a:r>
            <a:r>
              <a:rPr lang="fr-FR" altLang="fr-FR" sz="1800" b="1"/>
              <a:t>problème donné</a:t>
            </a:r>
            <a:endParaRPr lang="fr-FR" altLang="fr-FR" sz="1800"/>
          </a:p>
          <a:p>
            <a:pPr lvl="1" eaLnBrk="1" hangingPunct="1"/>
            <a:endParaRPr lang="fr-FR" altLang="fr-FR" sz="1800"/>
          </a:p>
        </p:txBody>
      </p:sp>
      <p:sp>
        <p:nvSpPr>
          <p:cNvPr id="6" name="Espace réservé du numéro de diapositive 21">
            <a:extLst>
              <a:ext uri="{FF2B5EF4-FFF2-40B4-BE49-F238E27FC236}">
                <a16:creationId xmlns:a16="http://schemas.microsoft.com/office/drawing/2014/main" id="{E5651E42-4438-40BD-B601-CAC5791D9C4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43</a:t>
            </a:fld>
            <a:endParaRPr lang="fr-FR"/>
          </a:p>
        </p:txBody>
      </p:sp>
      <p:sp>
        <p:nvSpPr>
          <p:cNvPr id="7" name="Espace réservé du pied de page 7">
            <a:extLst>
              <a:ext uri="{FF2B5EF4-FFF2-40B4-BE49-F238E27FC236}">
                <a16:creationId xmlns:a16="http://schemas.microsoft.com/office/drawing/2014/main" id="{2EA62BD3-4246-40A2-B5AB-B36506D3D6D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6F4E318-284A-4F61-A403-0A4B0FD6EA36}"/>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1749" name="Rectangle 3">
            <a:extLst>
              <a:ext uri="{FF2B5EF4-FFF2-40B4-BE49-F238E27FC236}">
                <a16:creationId xmlns:a16="http://schemas.microsoft.com/office/drawing/2014/main" id="{F38A9D96-FB30-466B-AB7A-9BF36216F03D}"/>
              </a:ext>
            </a:extLst>
          </p:cNvPr>
          <p:cNvSpPr>
            <a:spLocks noGrp="1" noChangeArrowheads="1"/>
          </p:cNvSpPr>
          <p:nvPr>
            <p:ph type="body" idx="1"/>
          </p:nvPr>
        </p:nvSpPr>
        <p:spPr>
          <a:xfrm>
            <a:off x="380606" y="1123329"/>
            <a:ext cx="7413774" cy="3217069"/>
          </a:xfrm>
        </p:spPr>
        <p:txBody>
          <a:bodyPr/>
          <a:lstStyle/>
          <a:p>
            <a:pPr eaLnBrk="1" hangingPunct="1"/>
            <a:r>
              <a:rPr lang="fr-FR" altLang="fr-FR" sz="1800"/>
              <a:t>Les connaître permet de :</a:t>
            </a:r>
          </a:p>
          <a:p>
            <a:pPr marL="360045" lvl="1" indent="-184150" eaLnBrk="1" hangingPunct="1"/>
            <a:r>
              <a:rPr lang="fr-FR" altLang="fr-FR" sz="1800"/>
              <a:t>Faciliter la conception</a:t>
            </a:r>
            <a:endParaRPr lang="fr-FR" altLang="fr-FR" sz="1800">
              <a:cs typeface="Arial"/>
            </a:endParaRPr>
          </a:p>
          <a:p>
            <a:pPr marL="360045" lvl="1" indent="-184150" eaLnBrk="1" hangingPunct="1"/>
            <a:r>
              <a:rPr lang="fr-FR" altLang="fr-FR" sz="1800"/>
              <a:t>Ne pas réinventer la roue (important en POO)</a:t>
            </a:r>
            <a:endParaRPr lang="fr-FR" altLang="fr-FR" sz="1800">
              <a:cs typeface="Arial"/>
            </a:endParaRPr>
          </a:p>
          <a:p>
            <a:pPr marL="360045" lvl="1" indent="-184150" eaLnBrk="1" hangingPunct="1"/>
            <a:r>
              <a:rPr lang="fr-FR" altLang="fr-FR" sz="1800"/>
              <a:t>Faciliter la communication entre les développeurs et s’approprier de manière collégiale une application voire même plusieurs car les sujets traités sont classiques et récurrents</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41DA0E42-6339-454D-B708-1DECCE2D5E7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44</a:t>
            </a:fld>
            <a:endParaRPr lang="fr-FR"/>
          </a:p>
        </p:txBody>
      </p:sp>
      <p:sp>
        <p:nvSpPr>
          <p:cNvPr id="7" name="Espace réservé du pied de page 7">
            <a:extLst>
              <a:ext uri="{FF2B5EF4-FFF2-40B4-BE49-F238E27FC236}">
                <a16:creationId xmlns:a16="http://schemas.microsoft.com/office/drawing/2014/main" id="{A9EFC26E-7087-43C9-AA06-B3288C846C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80B48740-CD33-4DD0-BE29-89F027906092}"/>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graphicFrame>
        <p:nvGraphicFramePr>
          <p:cNvPr id="7" name="Tableau 6">
            <a:extLst>
              <a:ext uri="{FF2B5EF4-FFF2-40B4-BE49-F238E27FC236}">
                <a16:creationId xmlns:a16="http://schemas.microsoft.com/office/drawing/2014/main" id="{6D156258-D143-45A2-A0A4-282936DEEC61}"/>
              </a:ext>
            </a:extLst>
          </p:cNvPr>
          <p:cNvGraphicFramePr>
            <a:graphicFrameLocks noGrp="1"/>
          </p:cNvGraphicFramePr>
          <p:nvPr/>
        </p:nvGraphicFramePr>
        <p:xfrm>
          <a:off x="2624138" y="1108473"/>
          <a:ext cx="3895726" cy="2926557"/>
        </p:xfrm>
        <a:graphic>
          <a:graphicData uri="http://schemas.openxmlformats.org/drawingml/2006/table">
            <a:tbl>
              <a:tblPr/>
              <a:tblGrid>
                <a:gridCol w="891798">
                  <a:extLst>
                    <a:ext uri="{9D8B030D-6E8A-4147-A177-3AD203B41FA5}">
                      <a16:colId xmlns:a16="http://schemas.microsoft.com/office/drawing/2014/main" val="20000"/>
                    </a:ext>
                  </a:extLst>
                </a:gridCol>
                <a:gridCol w="920843">
                  <a:extLst>
                    <a:ext uri="{9D8B030D-6E8A-4147-A177-3AD203B41FA5}">
                      <a16:colId xmlns:a16="http://schemas.microsoft.com/office/drawing/2014/main" val="20001"/>
                    </a:ext>
                  </a:extLst>
                </a:gridCol>
                <a:gridCol w="932746">
                  <a:extLst>
                    <a:ext uri="{9D8B030D-6E8A-4147-A177-3AD203B41FA5}">
                      <a16:colId xmlns:a16="http://schemas.microsoft.com/office/drawing/2014/main" val="20002"/>
                    </a:ext>
                  </a:extLst>
                </a:gridCol>
                <a:gridCol w="1150339">
                  <a:extLst>
                    <a:ext uri="{9D8B030D-6E8A-4147-A177-3AD203B41FA5}">
                      <a16:colId xmlns:a16="http://schemas.microsoft.com/office/drawing/2014/main" val="20003"/>
                    </a:ext>
                  </a:extLst>
                </a:gridCol>
              </a:tblGrid>
              <a:tr h="182910">
                <a:tc>
                  <a:txBody>
                    <a:bodyPr/>
                    <a:lstStyle/>
                    <a:p>
                      <a:pPr algn="just">
                        <a:spcBef>
                          <a:spcPts val="1200"/>
                        </a:spcBef>
                        <a:spcAft>
                          <a:spcPts val="0"/>
                        </a:spcAft>
                      </a:pP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fr-FR" sz="1200" b="1">
                          <a:latin typeface="Arial-BoldMT"/>
                          <a:ea typeface="Times New Roman"/>
                          <a:cs typeface="Times New Roman"/>
                        </a:rPr>
                        <a:t>Catégorie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82910">
                <a:tc>
                  <a:txBody>
                    <a:bodyPr/>
                    <a:lstStyle/>
                    <a:p>
                      <a:pPr algn="just">
                        <a:spcBef>
                          <a:spcPts val="1200"/>
                        </a:spcBef>
                        <a:spcAft>
                          <a:spcPts val="0"/>
                        </a:spcAft>
                      </a:pPr>
                      <a:r>
                        <a:rPr lang="fr-FR" sz="1200" b="1">
                          <a:latin typeface="Arial-BoldMT"/>
                          <a:ea typeface="Times New Roman"/>
                          <a:cs typeface="Times New Roman"/>
                        </a:rPr>
                        <a:t>Portée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Création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Structure </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fr-FR" sz="1200" b="1">
                          <a:latin typeface="Arial-BoldMT"/>
                          <a:ea typeface="Times New Roman"/>
                          <a:cs typeface="Times New Roman"/>
                        </a:rPr>
                        <a:t>Comportement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819">
                <a:tc>
                  <a:txBody>
                    <a:bodyPr/>
                    <a:lstStyle/>
                    <a:p>
                      <a:pPr algn="just">
                        <a:spcBef>
                          <a:spcPts val="1200"/>
                        </a:spcBef>
                        <a:spcAft>
                          <a:spcPts val="0"/>
                        </a:spcAft>
                      </a:pPr>
                      <a:r>
                        <a:rPr lang="fr-FR" sz="1200" b="1">
                          <a:solidFill>
                            <a:srgbClr val="0000FF"/>
                          </a:solidFill>
                          <a:latin typeface="Arial-BoldMT"/>
                          <a:ea typeface="Times New Roman"/>
                          <a:cs typeface="Times New Roman"/>
                        </a:rPr>
                        <a:t>Classe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Factory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Interpreter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819">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0000FF"/>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0000FF"/>
                          </a:solidFill>
                          <a:latin typeface="ArialMT"/>
                          <a:ea typeface="Times New Roman"/>
                          <a:cs typeface="Times New Roman"/>
                        </a:rPr>
                        <a:t>Template Method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5819">
                <a:tc>
                  <a:txBody>
                    <a:bodyPr/>
                    <a:lstStyle/>
                    <a:p>
                      <a:pPr algn="just">
                        <a:spcBef>
                          <a:spcPts val="1200"/>
                        </a:spcBef>
                        <a:spcAft>
                          <a:spcPts val="0"/>
                        </a:spcAft>
                      </a:pPr>
                      <a:r>
                        <a:rPr lang="en-US" sz="1200" b="1">
                          <a:solidFill>
                            <a:srgbClr val="FF9900"/>
                          </a:solidFill>
                          <a:latin typeface="Arial-BoldMT"/>
                          <a:ea typeface="Times New Roman"/>
                          <a:cs typeface="Times New Roman"/>
                        </a:rPr>
                        <a:t>Objet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Abstract Factory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Adapter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Chain of Responsibility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Builder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Bridge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Command</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Prototype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Composite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Iterator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Singleton</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Decorator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Mediator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Facade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Memento</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Flyweight</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Observer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Proxy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State</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en-US" sz="1200">
                          <a:solidFill>
                            <a:srgbClr val="FF9900"/>
                          </a:solidFill>
                          <a:latin typeface="ArialMT"/>
                          <a:ea typeface="Times New Roman"/>
                          <a:cs typeface="Times New Roman"/>
                        </a:rPr>
                        <a:t>Strategy</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2910">
                <a:tc>
                  <a:txBody>
                    <a:bodyPr/>
                    <a:lstStyle/>
                    <a:p>
                      <a:pPr algn="just">
                        <a:spcBef>
                          <a:spcPts val="1200"/>
                        </a:spcBef>
                        <a:spcAft>
                          <a:spcPts val="0"/>
                        </a:spcAft>
                      </a:pPr>
                      <a:endParaRPr lang="en-US"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en-US" sz="900">
                        <a:solidFill>
                          <a:srgbClr val="FF9900"/>
                        </a:solidFill>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200" err="1">
                          <a:solidFill>
                            <a:srgbClr val="FF9900"/>
                          </a:solidFill>
                          <a:latin typeface="ArialMT"/>
                          <a:ea typeface="Times New Roman"/>
                          <a:cs typeface="Times New Roman"/>
                        </a:rPr>
                        <a:t>Visitor</a:t>
                      </a:r>
                      <a:endParaRPr lang="fr-FR" sz="900">
                        <a:latin typeface="Arial"/>
                        <a:ea typeface="Times New Roman"/>
                        <a:cs typeface="Times New Roman"/>
                      </a:endParaRPr>
                    </a:p>
                  </a:txBody>
                  <a:tcPr marL="33329" marR="333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6" name="Espace réservé du numéro de diapositive 21">
            <a:extLst>
              <a:ext uri="{FF2B5EF4-FFF2-40B4-BE49-F238E27FC236}">
                <a16:creationId xmlns:a16="http://schemas.microsoft.com/office/drawing/2014/main" id="{DF8E9B82-C87A-4FDF-8A96-6A8A87F2121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45</a:t>
            </a:fld>
            <a:endParaRPr lang="fr-FR"/>
          </a:p>
        </p:txBody>
      </p:sp>
      <p:sp>
        <p:nvSpPr>
          <p:cNvPr id="8" name="Espace réservé du pied de page 7">
            <a:extLst>
              <a:ext uri="{FF2B5EF4-FFF2-40B4-BE49-F238E27FC236}">
                <a16:creationId xmlns:a16="http://schemas.microsoft.com/office/drawing/2014/main" id="{D8DABB16-D229-4E5C-9CA5-BB385E2C8A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F0BA2D9E-7041-442F-814C-ED1F65ED4948}"/>
              </a:ext>
            </a:extLst>
          </p:cNvPr>
          <p:cNvSpPr>
            <a:spLocks noGrp="1" noChangeArrowheads="1"/>
          </p:cNvSpPr>
          <p:nvPr>
            <p:ph type="title"/>
          </p:nvPr>
        </p:nvSpPr>
        <p:spPr>
          <a:xfrm>
            <a:off x="1925241" y="245269"/>
            <a:ext cx="5844778" cy="439341"/>
          </a:xfrm>
        </p:spPr>
        <p:txBody>
          <a:bodyPr/>
          <a:lstStyle/>
          <a:p>
            <a:pPr eaLnBrk="1" hangingPunct="1"/>
            <a:r>
              <a:rPr lang="fr-FR" altLang="fr-FR"/>
              <a:t>Les patterns</a:t>
            </a:r>
          </a:p>
        </p:txBody>
      </p:sp>
      <p:sp>
        <p:nvSpPr>
          <p:cNvPr id="33797" name="Rectangle 3">
            <a:extLst>
              <a:ext uri="{FF2B5EF4-FFF2-40B4-BE49-F238E27FC236}">
                <a16:creationId xmlns:a16="http://schemas.microsoft.com/office/drawing/2014/main" id="{5E161A0A-7338-4AC6-B77B-5350E53D4D6C}"/>
              </a:ext>
            </a:extLst>
          </p:cNvPr>
          <p:cNvSpPr>
            <a:spLocks noGrp="1" noChangeArrowheads="1"/>
          </p:cNvSpPr>
          <p:nvPr>
            <p:ph type="body" idx="1"/>
          </p:nvPr>
        </p:nvSpPr>
        <p:spPr>
          <a:xfrm>
            <a:off x="395536" y="938891"/>
            <a:ext cx="8421400" cy="3863579"/>
          </a:xfrm>
        </p:spPr>
        <p:txBody>
          <a:bodyPr/>
          <a:lstStyle/>
          <a:p>
            <a:pPr eaLnBrk="1" hangingPunct="1"/>
            <a:r>
              <a:rPr lang="fr-FR" altLang="fr-FR" sz="1800" dirty="0"/>
              <a:t>Le singleton</a:t>
            </a:r>
          </a:p>
          <a:p>
            <a:pPr marL="360045" lvl="1" indent="-184150"/>
            <a:r>
              <a:rPr lang="fr-FR" altLang="fr-FR" sz="1800" dirty="0"/>
              <a:t>Le besoin : une donnée unique accédée par tous.</a:t>
            </a:r>
            <a:endParaRPr lang="fr-FR" altLang="fr-FR" sz="1800" dirty="0">
              <a:cs typeface="Arial"/>
            </a:endParaRPr>
          </a:p>
          <a:p>
            <a:pPr marL="360045" lvl="1" indent="-184150"/>
            <a:r>
              <a:rPr lang="fr-FR" altLang="fr-FR" sz="1800" dirty="0"/>
              <a:t>Problématique : S'assurer qu'il existe une seule instance d'un objet donné pour toute l'application.</a:t>
            </a:r>
            <a:endParaRPr lang="fr-FR" altLang="fr-FR" sz="1800" dirty="0">
              <a:cs typeface="Arial"/>
            </a:endParaRPr>
          </a:p>
          <a:p>
            <a:pPr marL="360045" lvl="1" indent="-184150"/>
            <a:r>
              <a:rPr lang="fr-FR" altLang="fr-FR" sz="1800" dirty="0"/>
              <a:t>Solution en Java : Une méthode statique pour contrôler l'instanciation. Rendre ce  processus d'instanciation l'unique solution possible pour la classe en question en rendant privé l’unique constructeur</a:t>
            </a:r>
            <a:endParaRPr lang="fr-FR" altLang="fr-FR" sz="1800" dirty="0">
              <a:cs typeface="Arial"/>
            </a:endParaRPr>
          </a:p>
        </p:txBody>
      </p:sp>
      <p:sp>
        <p:nvSpPr>
          <p:cNvPr id="33798" name="Litebulb">
            <a:extLst>
              <a:ext uri="{FF2B5EF4-FFF2-40B4-BE49-F238E27FC236}">
                <a16:creationId xmlns:a16="http://schemas.microsoft.com/office/drawing/2014/main" id="{A06BBF3C-1F99-43AC-B801-7AB0A1F802B8}"/>
              </a:ext>
            </a:extLst>
          </p:cNvPr>
          <p:cNvSpPr>
            <a:spLocks noEditPoints="1" noChangeArrowheads="1"/>
          </p:cNvSpPr>
          <p:nvPr/>
        </p:nvSpPr>
        <p:spPr bwMode="auto">
          <a:xfrm>
            <a:off x="1334690" y="35522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33799" name="ZoneTexte 1">
            <a:extLst>
              <a:ext uri="{FF2B5EF4-FFF2-40B4-BE49-F238E27FC236}">
                <a16:creationId xmlns:a16="http://schemas.microsoft.com/office/drawing/2014/main" id="{D2422ACE-B10E-46BD-95D6-2454AC803562}"/>
              </a:ext>
            </a:extLst>
          </p:cNvPr>
          <p:cNvSpPr txBox="1">
            <a:spLocks noChangeArrowheads="1"/>
          </p:cNvSpPr>
          <p:nvPr/>
        </p:nvSpPr>
        <p:spPr bwMode="auto">
          <a:xfrm>
            <a:off x="957262" y="4424936"/>
            <a:ext cx="267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err="1"/>
              <a:t>demo.singleton.SampleSingletonTest</a:t>
            </a:r>
            <a:endParaRPr lang="fr-FR" altLang="fr-FR" sz="1200"/>
          </a:p>
        </p:txBody>
      </p:sp>
      <p:sp>
        <p:nvSpPr>
          <p:cNvPr id="8" name="Espace réservé du numéro de diapositive 21">
            <a:extLst>
              <a:ext uri="{FF2B5EF4-FFF2-40B4-BE49-F238E27FC236}">
                <a16:creationId xmlns:a16="http://schemas.microsoft.com/office/drawing/2014/main" id="{9D0B0CAB-0C7E-4A6F-981E-CE7D0DFAAFC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46</a:t>
            </a:fld>
            <a:endParaRPr lang="fr-FR"/>
          </a:p>
        </p:txBody>
      </p:sp>
      <p:sp>
        <p:nvSpPr>
          <p:cNvPr id="9" name="Espace réservé du pied de page 7">
            <a:extLst>
              <a:ext uri="{FF2B5EF4-FFF2-40B4-BE49-F238E27FC236}">
                <a16:creationId xmlns:a16="http://schemas.microsoft.com/office/drawing/2014/main" id="{B8916CD9-C3C6-46C9-9492-05C5BD9A449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FF24B0BA-CBE7-4D5F-B709-84152FC95D91}"/>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Découpage en couche</a:t>
            </a:r>
          </a:p>
        </p:txBody>
      </p:sp>
      <p:sp>
        <p:nvSpPr>
          <p:cNvPr id="34821" name="Rectangle 3">
            <a:extLst>
              <a:ext uri="{FF2B5EF4-FFF2-40B4-BE49-F238E27FC236}">
                <a16:creationId xmlns:a16="http://schemas.microsoft.com/office/drawing/2014/main" id="{49F6E696-8E0A-476F-ACFA-FA39882A51FF}"/>
              </a:ext>
            </a:extLst>
          </p:cNvPr>
          <p:cNvSpPr>
            <a:spLocks noGrp="1" noChangeArrowheads="1"/>
          </p:cNvSpPr>
          <p:nvPr>
            <p:ph type="body" idx="1"/>
          </p:nvPr>
        </p:nvSpPr>
        <p:spPr>
          <a:xfrm>
            <a:off x="395536" y="1353485"/>
            <a:ext cx="7992888" cy="2802731"/>
          </a:xfrm>
        </p:spPr>
        <p:txBody>
          <a:bodyPr/>
          <a:lstStyle/>
          <a:p>
            <a:pPr eaLnBrk="1" hangingPunct="1"/>
            <a:r>
              <a:rPr lang="fr-FR" altLang="fr-FR" sz="1800"/>
              <a:t>Construction de logiciel  = problème complexe</a:t>
            </a:r>
          </a:p>
          <a:p>
            <a:pPr eaLnBrk="1" hangingPunct="1"/>
            <a:endParaRPr lang="fr-FR" altLang="fr-FR" sz="1800"/>
          </a:p>
          <a:p>
            <a:pPr eaLnBrk="1" hangingPunct="1"/>
            <a:r>
              <a:rPr lang="fr-FR" altLang="fr-FR" sz="1800"/>
              <a:t>On divise pour simplifier = </a:t>
            </a:r>
            <a:r>
              <a:rPr lang="fr-FR" altLang="fr-FR" sz="1800" u="sng"/>
              <a:t>découpage en couches</a:t>
            </a:r>
            <a:r>
              <a:rPr lang="fr-FR" altLang="fr-FR" sz="1800"/>
              <a:t> </a:t>
            </a:r>
          </a:p>
          <a:p>
            <a:pPr eaLnBrk="1" hangingPunct="1"/>
            <a:r>
              <a:rPr lang="fr-FR" altLang="fr-FR" sz="1800"/>
              <a:t>en général au moins les trois couches suivantes : IHM, métier et physique (ou persistance ou données ou BDD) </a:t>
            </a:r>
          </a:p>
        </p:txBody>
      </p:sp>
      <p:sp>
        <p:nvSpPr>
          <p:cNvPr id="6" name="Espace réservé du numéro de diapositive 21">
            <a:extLst>
              <a:ext uri="{FF2B5EF4-FFF2-40B4-BE49-F238E27FC236}">
                <a16:creationId xmlns:a16="http://schemas.microsoft.com/office/drawing/2014/main" id="{8D2D6980-E036-4635-B072-BD35597BDBA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47</a:t>
            </a:fld>
            <a:endParaRPr lang="fr-FR"/>
          </a:p>
        </p:txBody>
      </p:sp>
      <p:sp>
        <p:nvSpPr>
          <p:cNvPr id="7" name="Espace réservé du pied de page 7">
            <a:extLst>
              <a:ext uri="{FF2B5EF4-FFF2-40B4-BE49-F238E27FC236}">
                <a16:creationId xmlns:a16="http://schemas.microsoft.com/office/drawing/2014/main" id="{17E75072-3F3E-4FDE-B19F-641CE6698D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70DC596E-1B57-4096-A910-8C078F4DB4F8}"/>
              </a:ext>
            </a:extLst>
          </p:cNvPr>
          <p:cNvSpPr>
            <a:spLocks noGrp="1" noChangeArrowheads="1"/>
          </p:cNvSpPr>
          <p:nvPr>
            <p:ph type="title"/>
          </p:nvPr>
        </p:nvSpPr>
        <p:spPr>
          <a:xfrm>
            <a:off x="1980010" y="250031"/>
            <a:ext cx="5844778" cy="434579"/>
          </a:xfrm>
        </p:spPr>
        <p:txBody>
          <a:bodyPr/>
          <a:lstStyle/>
          <a:p>
            <a:pPr eaLnBrk="1" hangingPunct="1"/>
            <a:r>
              <a:rPr lang="fr-FR" altLang="fr-FR"/>
              <a:t>Découpage en couche</a:t>
            </a:r>
          </a:p>
        </p:txBody>
      </p:sp>
      <p:pic>
        <p:nvPicPr>
          <p:cNvPr id="35845" name="Picture 4">
            <a:extLst>
              <a:ext uri="{FF2B5EF4-FFF2-40B4-BE49-F238E27FC236}">
                <a16:creationId xmlns:a16="http://schemas.microsoft.com/office/drawing/2014/main" id="{06EA11CF-A8FC-46ED-8738-F2000447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154" y="735806"/>
            <a:ext cx="5612606"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 name="Espace réservé du numéro de diapositive 21">
            <a:extLst>
              <a:ext uri="{FF2B5EF4-FFF2-40B4-BE49-F238E27FC236}">
                <a16:creationId xmlns:a16="http://schemas.microsoft.com/office/drawing/2014/main" id="{5BE688E1-F649-43A3-8B4F-60D2D689C0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48</a:t>
            </a:fld>
            <a:endParaRPr lang="fr-FR"/>
          </a:p>
        </p:txBody>
      </p:sp>
      <p:sp>
        <p:nvSpPr>
          <p:cNvPr id="7" name="Espace réservé du pied de page 7">
            <a:extLst>
              <a:ext uri="{FF2B5EF4-FFF2-40B4-BE49-F238E27FC236}">
                <a16:creationId xmlns:a16="http://schemas.microsoft.com/office/drawing/2014/main" id="{3A5E3962-AB5D-4F03-AF66-140555FD69C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ED1D7C36-A213-4659-B884-5AE740FBB25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a:t>
            </a:r>
          </a:p>
        </p:txBody>
      </p:sp>
      <p:sp>
        <p:nvSpPr>
          <p:cNvPr id="36869" name="Rectangle 3">
            <a:extLst>
              <a:ext uri="{FF2B5EF4-FFF2-40B4-BE49-F238E27FC236}">
                <a16:creationId xmlns:a16="http://schemas.microsoft.com/office/drawing/2014/main" id="{72809F3C-E41B-428B-931E-89048149CD2E}"/>
              </a:ext>
            </a:extLst>
          </p:cNvPr>
          <p:cNvSpPr>
            <a:spLocks noGrp="1" noChangeArrowheads="1"/>
          </p:cNvSpPr>
          <p:nvPr>
            <p:ph type="body" idx="1"/>
          </p:nvPr>
        </p:nvSpPr>
        <p:spPr>
          <a:xfrm>
            <a:off x="323528" y="983456"/>
            <a:ext cx="5829300" cy="1588294"/>
          </a:xfrm>
        </p:spPr>
        <p:txBody>
          <a:bodyPr/>
          <a:lstStyle/>
          <a:p>
            <a:pPr eaLnBrk="1" hangingPunct="1"/>
            <a:r>
              <a:rPr lang="fr-FR" altLang="fr-FR" sz="1800"/>
              <a:t>Avantages</a:t>
            </a:r>
          </a:p>
          <a:p>
            <a:pPr marL="360363" lvl="1" indent="-184150"/>
            <a:r>
              <a:rPr lang="fr-FR" altLang="fr-FR" sz="1800"/>
              <a:t>Isolation des parties « sensibles » </a:t>
            </a:r>
          </a:p>
          <a:p>
            <a:pPr marL="360363" lvl="1" indent="-184150"/>
            <a:r>
              <a:rPr lang="fr-FR" altLang="fr-FR" sz="1800"/>
              <a:t>Possibilité d’utilisation de Framework </a:t>
            </a:r>
          </a:p>
          <a:p>
            <a:pPr marL="360363" lvl="1" indent="-184150"/>
            <a:r>
              <a:rPr lang="fr-FR" altLang="fr-FR" sz="1800"/>
              <a:t>Distribution du travail à des spécialistes </a:t>
            </a:r>
          </a:p>
        </p:txBody>
      </p:sp>
      <p:sp>
        <p:nvSpPr>
          <p:cNvPr id="36870" name="Rectangle 3">
            <a:extLst>
              <a:ext uri="{FF2B5EF4-FFF2-40B4-BE49-F238E27FC236}">
                <a16:creationId xmlns:a16="http://schemas.microsoft.com/office/drawing/2014/main" id="{871EA4CF-B2DC-4D84-B891-746B8FE84E98}"/>
              </a:ext>
            </a:extLst>
          </p:cNvPr>
          <p:cNvSpPr>
            <a:spLocks noChangeArrowheads="1"/>
          </p:cNvSpPr>
          <p:nvPr/>
        </p:nvSpPr>
        <p:spPr bwMode="auto">
          <a:xfrm>
            <a:off x="2094310" y="2812256"/>
            <a:ext cx="5829300"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buClr>
                <a:srgbClr val="1C4B9C"/>
              </a:buClr>
            </a:pPr>
            <a:r>
              <a:rPr lang="fr-FR" altLang="fr-FR" sz="2400">
                <a:solidFill>
                  <a:srgbClr val="1C4B9C"/>
                </a:solidFill>
              </a:rPr>
              <a:t>Moyens</a:t>
            </a:r>
          </a:p>
          <a:p>
            <a:pPr lvl="1" eaLnBrk="1" hangingPunct="1">
              <a:buClr>
                <a:srgbClr val="1C4B9C"/>
              </a:buClr>
            </a:pPr>
            <a:r>
              <a:rPr lang="fr-FR" altLang="fr-FR" sz="2100">
                <a:solidFill>
                  <a:srgbClr val="1C4B9C"/>
                </a:solidFill>
              </a:rPr>
              <a:t>Package java </a:t>
            </a:r>
          </a:p>
          <a:p>
            <a:pPr lvl="1" eaLnBrk="1" hangingPunct="1">
              <a:buClr>
                <a:srgbClr val="1C4B9C"/>
              </a:buClr>
            </a:pPr>
            <a:r>
              <a:rPr lang="fr-FR" altLang="fr-FR" sz="2100">
                <a:solidFill>
                  <a:srgbClr val="1C4B9C"/>
                </a:solidFill>
              </a:rPr>
              <a:t>Projet Eclipse </a:t>
            </a:r>
          </a:p>
        </p:txBody>
      </p:sp>
      <p:sp>
        <p:nvSpPr>
          <p:cNvPr id="7" name="Espace réservé du numéro de diapositive 21">
            <a:extLst>
              <a:ext uri="{FF2B5EF4-FFF2-40B4-BE49-F238E27FC236}">
                <a16:creationId xmlns:a16="http://schemas.microsoft.com/office/drawing/2014/main" id="{941151FC-D5DC-46C9-8BA7-A8EA4F8E2CE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49</a:t>
            </a:fld>
            <a:endParaRPr lang="fr-FR"/>
          </a:p>
        </p:txBody>
      </p:sp>
      <p:sp>
        <p:nvSpPr>
          <p:cNvPr id="8" name="Espace réservé du pied de page 7">
            <a:extLst>
              <a:ext uri="{FF2B5EF4-FFF2-40B4-BE49-F238E27FC236}">
                <a16:creationId xmlns:a16="http://schemas.microsoft.com/office/drawing/2014/main" id="{AC778A55-5ED6-4EE0-8CBD-DA0E0B1374A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9551" y="691956"/>
            <a:ext cx="6318000" cy="540000"/>
          </a:xfrm>
        </p:spPr>
        <p:txBody>
          <a:bodyPr/>
          <a:lstStyle/>
          <a:p>
            <a:pPr algn="ctr"/>
            <a:r>
              <a:rPr lang="fr-FR">
                <a:solidFill>
                  <a:srgbClr val="002060"/>
                </a:solidFill>
              </a:rPr>
              <a:t>Le programme</a:t>
            </a:r>
          </a:p>
        </p:txBody>
      </p:sp>
      <p:sp>
        <p:nvSpPr>
          <p:cNvPr id="10" name="Espace réservé du texte 9"/>
          <p:cNvSpPr>
            <a:spLocks noGrp="1"/>
          </p:cNvSpPr>
          <p:nvPr>
            <p:ph type="body" sz="quarter" idx="13"/>
          </p:nvPr>
        </p:nvSpPr>
        <p:spPr>
          <a:xfrm>
            <a:off x="663092" y="1987707"/>
            <a:ext cx="2160240" cy="2310735"/>
          </a:xfrm>
        </p:spPr>
        <p:txBody>
          <a:bodyPr/>
          <a:lstStyle/>
          <a:p>
            <a:pPr marL="0" indent="0">
              <a:buNone/>
            </a:pPr>
            <a:r>
              <a:rPr lang="fr-FR" sz="1500" u="sng">
                <a:solidFill>
                  <a:srgbClr val="002060"/>
                </a:solidFill>
              </a:rPr>
              <a:t>1</a:t>
            </a:r>
            <a:r>
              <a:rPr lang="fr-FR" sz="1500" u="sng" baseline="30000">
                <a:solidFill>
                  <a:srgbClr val="002060"/>
                </a:solidFill>
              </a:rPr>
              <a:t>er</a:t>
            </a:r>
            <a:r>
              <a:rPr lang="fr-FR" sz="1500" u="sng">
                <a:solidFill>
                  <a:srgbClr val="002060"/>
                </a:solidFill>
              </a:rPr>
              <a:t> jour</a:t>
            </a:r>
          </a:p>
          <a:p>
            <a:pPr>
              <a:spcBef>
                <a:spcPct val="50000"/>
              </a:spcBef>
              <a:buFontTx/>
              <a:buChar char="•"/>
            </a:pPr>
            <a:r>
              <a:rPr lang="fr-FR" altLang="fr-FR" sz="1500" b="0">
                <a:solidFill>
                  <a:srgbClr val="002060"/>
                </a:solidFill>
                <a:latin typeface="Arial" panose="020B0604020202020204" pitchFamily="34" charset="0"/>
              </a:rPr>
              <a:t>Bonnes pratiques générales</a:t>
            </a:r>
          </a:p>
          <a:p>
            <a:pPr>
              <a:spcBef>
                <a:spcPct val="50000"/>
              </a:spcBef>
              <a:buFontTx/>
              <a:buChar char="•"/>
            </a:pPr>
            <a:r>
              <a:rPr lang="fr-FR" altLang="fr-FR" sz="1500" b="0">
                <a:solidFill>
                  <a:srgbClr val="002060"/>
                </a:solidFill>
                <a:latin typeface="Arial" panose="020B0604020202020204" pitchFamily="34" charset="0"/>
              </a:rPr>
              <a:t>Zoom sur le couplage faible</a:t>
            </a:r>
          </a:p>
          <a:p>
            <a:pPr marL="135000" lvl="1" indent="0">
              <a:buNone/>
            </a:pPr>
            <a:endParaRPr lang="fr-FR"/>
          </a:p>
        </p:txBody>
      </p:sp>
      <p:sp>
        <p:nvSpPr>
          <p:cNvPr id="11" name="Espace réservé du texte 10"/>
          <p:cNvSpPr>
            <a:spLocks noGrp="1"/>
          </p:cNvSpPr>
          <p:nvPr>
            <p:ph type="body" sz="quarter" idx="14"/>
          </p:nvPr>
        </p:nvSpPr>
        <p:spPr>
          <a:xfrm>
            <a:off x="3491900" y="1995686"/>
            <a:ext cx="2349100" cy="2008877"/>
          </a:xfrm>
        </p:spPr>
        <p:txBody>
          <a:bodyPr/>
          <a:lstStyle/>
          <a:p>
            <a:pPr marL="0" indent="0">
              <a:buNone/>
            </a:pPr>
            <a:r>
              <a:rPr lang="fr-FR" sz="1500" u="sng">
                <a:solidFill>
                  <a:srgbClr val="002060"/>
                </a:solidFill>
              </a:rPr>
              <a:t>2</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Organiser et rendre son code lisible</a:t>
            </a:r>
          </a:p>
          <a:p>
            <a:pPr>
              <a:spcBef>
                <a:spcPct val="50000"/>
              </a:spcBef>
              <a:buFontTx/>
              <a:buChar char="•"/>
            </a:pPr>
            <a:r>
              <a:rPr lang="fr-FR" altLang="fr-FR" sz="1500" b="0">
                <a:solidFill>
                  <a:srgbClr val="002060"/>
                </a:solidFill>
                <a:latin typeface="Arial" panose="020B0604020202020204" pitchFamily="34" charset="0"/>
              </a:rPr>
              <a:t>Bien choisir ses classes</a:t>
            </a:r>
          </a:p>
          <a:p>
            <a:pPr>
              <a:spcBef>
                <a:spcPct val="50000"/>
              </a:spcBef>
              <a:buFontTx/>
              <a:buChar char="•"/>
            </a:pPr>
            <a:r>
              <a:rPr lang="fr-FR" altLang="fr-FR" sz="1500" b="0">
                <a:solidFill>
                  <a:srgbClr val="002060"/>
                </a:solidFill>
                <a:latin typeface="Arial" panose="020B0604020202020204" pitchFamily="34" charset="0"/>
              </a:rPr>
              <a:t>Bien écrire ses méthodes</a:t>
            </a:r>
          </a:p>
          <a:p>
            <a:pPr>
              <a:spcBef>
                <a:spcPct val="50000"/>
              </a:spcBef>
              <a:buFontTx/>
              <a:buChar char="•"/>
            </a:pPr>
            <a:endParaRPr lang="fr-F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53" y="1554671"/>
            <a:ext cx="419606" cy="441015"/>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838" y="1534710"/>
            <a:ext cx="419606" cy="441015"/>
          </a:xfrm>
          <a:prstGeom prst="rect">
            <a:avLst/>
          </a:prstGeom>
        </p:spPr>
      </p:pic>
      <p:sp>
        <p:nvSpPr>
          <p:cNvPr id="13" name="Espace réservé du texte 10">
            <a:extLst>
              <a:ext uri="{FF2B5EF4-FFF2-40B4-BE49-F238E27FC236}">
                <a16:creationId xmlns:a16="http://schemas.microsoft.com/office/drawing/2014/main" id="{40F60149-EA56-4E39-ACEC-3C3D356E2ED1}"/>
              </a:ext>
            </a:extLst>
          </p:cNvPr>
          <p:cNvSpPr txBox="1">
            <a:spLocks/>
          </p:cNvSpPr>
          <p:nvPr/>
        </p:nvSpPr>
        <p:spPr bwMode="gray">
          <a:xfrm>
            <a:off x="6606583" y="1996741"/>
            <a:ext cx="2340072" cy="1898100"/>
          </a:xfrm>
          <a:prstGeom prst="rect">
            <a:avLst/>
          </a:prstGeom>
        </p:spPr>
        <p:txBody>
          <a:bodyPr vert="horz" lIns="0" tIns="0" rIns="0" bIns="0" rtlCol="0" anchor="t" anchorCtr="0">
            <a:noAutofit/>
          </a:bodyPr>
          <a:lstStyle>
            <a:lvl1pPr marL="144000" indent="-144000" algn="l" defTabSz="914400" rtl="0" eaLnBrk="1" latinLnBrk="0" hangingPunct="1">
              <a:lnSpc>
                <a:spcPct val="100000"/>
              </a:lnSpc>
              <a:spcBef>
                <a:spcPts val="400"/>
              </a:spcBef>
              <a:spcAft>
                <a:spcPts val="800"/>
              </a:spcAft>
              <a:buFont typeface="+mj-lt"/>
              <a:buAutoNum type="arabicPeriod"/>
              <a:defRPr sz="1050" b="1" kern="1200">
                <a:solidFill>
                  <a:schemeClr val="tx1"/>
                </a:solidFill>
                <a:latin typeface="+mn-lt"/>
                <a:ea typeface="+mn-ea"/>
                <a:cs typeface="+mn-cs"/>
              </a:defRPr>
            </a:lvl1pPr>
            <a:lvl2pPr marL="324000" indent="-144000" algn="l" defTabSz="914400" rtl="0" eaLnBrk="1" latinLnBrk="0" hangingPunct="1">
              <a:lnSpc>
                <a:spcPct val="100000"/>
              </a:lnSpc>
              <a:spcBef>
                <a:spcPts val="600"/>
              </a:spcBef>
              <a:spcAft>
                <a:spcPts val="800"/>
              </a:spcAft>
              <a:buFont typeface="+mj-lt"/>
              <a:buAutoNum type="alphaLcPeriod"/>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fr-FR" sz="1500" u="sng">
                <a:solidFill>
                  <a:srgbClr val="002060"/>
                </a:solidFill>
              </a:rPr>
              <a:t>3</a:t>
            </a:r>
            <a:r>
              <a:rPr lang="fr-FR" sz="1500" u="sng" baseline="30000">
                <a:solidFill>
                  <a:srgbClr val="002060"/>
                </a:solidFill>
              </a:rPr>
              <a:t>ème</a:t>
            </a:r>
            <a:r>
              <a:rPr lang="fr-FR" sz="1500" u="sng">
                <a:solidFill>
                  <a:srgbClr val="002060"/>
                </a:solidFill>
              </a:rPr>
              <a:t> </a:t>
            </a:r>
            <a:r>
              <a:rPr lang="fr-FR" altLang="fr-FR" sz="1500" u="sng">
                <a:solidFill>
                  <a:srgbClr val="002060"/>
                </a:solidFill>
              </a:rPr>
              <a:t>jour</a:t>
            </a:r>
          </a:p>
          <a:p>
            <a:pPr>
              <a:spcBef>
                <a:spcPct val="50000"/>
              </a:spcBef>
              <a:buFontTx/>
              <a:buChar char="•"/>
            </a:pPr>
            <a:r>
              <a:rPr lang="fr-FR" altLang="fr-FR" sz="1500" b="0">
                <a:solidFill>
                  <a:srgbClr val="002060"/>
                </a:solidFill>
                <a:latin typeface="Arial" panose="020B0604020202020204" pitchFamily="34" charset="0"/>
              </a:rPr>
              <a:t> Le </a:t>
            </a:r>
            <a:r>
              <a:rPr lang="fr-FR" altLang="fr-FR" sz="1500" b="0" err="1">
                <a:solidFill>
                  <a:srgbClr val="002060"/>
                </a:solidFill>
                <a:latin typeface="Arial" panose="020B0604020202020204" pitchFamily="34" charset="0"/>
              </a:rPr>
              <a:t>refactoring</a:t>
            </a:r>
            <a:endParaRPr lang="fr-FR" altLang="fr-FR" sz="1500" b="0">
              <a:solidFill>
                <a:srgbClr val="002060"/>
              </a:solidFill>
              <a:latin typeface="Arial" panose="020B0604020202020204" pitchFamily="34" charset="0"/>
            </a:endParaRPr>
          </a:p>
          <a:p>
            <a:pPr>
              <a:spcBef>
                <a:spcPct val="50000"/>
              </a:spcBef>
              <a:buFontTx/>
              <a:buChar char="•"/>
            </a:pPr>
            <a:r>
              <a:rPr lang="fr-FR" altLang="fr-FR" sz="1500" b="0">
                <a:solidFill>
                  <a:srgbClr val="002060"/>
                </a:solidFill>
                <a:latin typeface="Arial" panose="020B0604020202020204" pitchFamily="34" charset="0"/>
              </a:rPr>
              <a:t>Outils pour la </a:t>
            </a:r>
            <a:r>
              <a:rPr lang="fr-FR" altLang="fr-FR" sz="1500" b="0" err="1">
                <a:solidFill>
                  <a:srgbClr val="002060"/>
                </a:solidFill>
                <a:latin typeface="Arial" panose="020B0604020202020204" pitchFamily="34" charset="0"/>
              </a:rPr>
              <a:t>qualimétrie</a:t>
            </a:r>
            <a:r>
              <a:rPr lang="fr-FR" altLang="fr-FR" sz="1500" b="0">
                <a:solidFill>
                  <a:srgbClr val="002060"/>
                </a:solidFill>
                <a:latin typeface="Arial" panose="020B0604020202020204" pitchFamily="34" charset="0"/>
              </a:rPr>
              <a:t> logicielle</a:t>
            </a:r>
            <a:endParaRPr lang="fr-FR"/>
          </a:p>
        </p:txBody>
      </p:sp>
      <p:pic>
        <p:nvPicPr>
          <p:cNvPr id="14" name="Image 13">
            <a:extLst>
              <a:ext uri="{FF2B5EF4-FFF2-40B4-BE49-F238E27FC236}">
                <a16:creationId xmlns:a16="http://schemas.microsoft.com/office/drawing/2014/main" id="{DF715AB5-C06C-4B27-89D5-C1D1168E59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3640" y="1563705"/>
            <a:ext cx="419606" cy="441015"/>
          </a:xfrm>
          <a:prstGeom prst="rect">
            <a:avLst/>
          </a:prstGeom>
        </p:spPr>
      </p:pic>
      <p:sp>
        <p:nvSpPr>
          <p:cNvPr id="15" name="Espace réservé du numéro de diapositive 21">
            <a:extLst>
              <a:ext uri="{FF2B5EF4-FFF2-40B4-BE49-F238E27FC236}">
                <a16:creationId xmlns:a16="http://schemas.microsoft.com/office/drawing/2014/main" id="{C3941975-FDB3-4642-BFAD-B8E99BA1043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a:t>
            </a:fld>
            <a:endParaRPr lang="fr-FR"/>
          </a:p>
        </p:txBody>
      </p:sp>
      <p:sp>
        <p:nvSpPr>
          <p:cNvPr id="16" name="Espace réservé du pied de page 7">
            <a:extLst>
              <a:ext uri="{FF2B5EF4-FFF2-40B4-BE49-F238E27FC236}">
                <a16:creationId xmlns:a16="http://schemas.microsoft.com/office/drawing/2014/main" id="{67D7459D-CB6A-43A0-99C1-A8D6CAB17FF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extLst>
      <p:ext uri="{BB962C8B-B14F-4D97-AF65-F5344CB8AC3E}">
        <p14:creationId xmlns:p14="http://schemas.microsoft.com/office/powerpoint/2010/main" val="677932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3C161E7D-BB44-4F4D-8518-C29F81527D68}"/>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7893" name="Rectangle 3">
            <a:extLst>
              <a:ext uri="{FF2B5EF4-FFF2-40B4-BE49-F238E27FC236}">
                <a16:creationId xmlns:a16="http://schemas.microsoft.com/office/drawing/2014/main" id="{5E8312F0-B9CD-4059-908D-3AC610DDEDB0}"/>
              </a:ext>
            </a:extLst>
          </p:cNvPr>
          <p:cNvSpPr>
            <a:spLocks noGrp="1" noChangeArrowheads="1"/>
          </p:cNvSpPr>
          <p:nvPr>
            <p:ph type="body" idx="1"/>
          </p:nvPr>
        </p:nvSpPr>
        <p:spPr>
          <a:xfrm>
            <a:off x="347918" y="987574"/>
            <a:ext cx="7968497" cy="2918222"/>
          </a:xfrm>
        </p:spPr>
        <p:txBody>
          <a:bodyPr/>
          <a:lstStyle/>
          <a:p>
            <a:pPr eaLnBrk="1" hangingPunct="1"/>
            <a:r>
              <a:rPr lang="fr-FR" altLang="fr-FR" sz="1800"/>
              <a:t>Un projet </a:t>
            </a:r>
            <a:r>
              <a:rPr lang="fr-FR" altLang="fr-FR" sz="1800" err="1"/>
              <a:t>eclipse</a:t>
            </a:r>
            <a:r>
              <a:rPr lang="fr-FR" altLang="fr-FR" sz="1800"/>
              <a:t> IHM</a:t>
            </a:r>
          </a:p>
          <a:p>
            <a:pPr eaLnBrk="1" hangingPunct="1"/>
            <a:r>
              <a:rPr lang="fr-FR" altLang="fr-FR" sz="1800"/>
              <a:t>Un projet </a:t>
            </a:r>
            <a:r>
              <a:rPr lang="fr-FR" altLang="fr-FR" sz="1800" err="1"/>
              <a:t>eclipse</a:t>
            </a:r>
            <a:r>
              <a:rPr lang="fr-FR" altLang="fr-FR" sz="1800"/>
              <a:t> batch</a:t>
            </a:r>
          </a:p>
          <a:p>
            <a:pPr eaLnBrk="1" hangingPunct="1"/>
            <a:r>
              <a:rPr lang="fr-FR" altLang="fr-FR" sz="1800"/>
              <a:t>Un projet </a:t>
            </a:r>
            <a:r>
              <a:rPr lang="fr-FR" altLang="fr-FR" sz="1800" err="1"/>
              <a:t>eclipse</a:t>
            </a:r>
            <a:r>
              <a:rPr lang="fr-FR" altLang="fr-FR" sz="1800"/>
              <a:t> </a:t>
            </a:r>
            <a:r>
              <a:rPr lang="fr-FR" altLang="fr-FR" sz="1800" err="1"/>
              <a:t>core</a:t>
            </a:r>
            <a:r>
              <a:rPr lang="fr-FR" altLang="fr-FR" sz="1800"/>
              <a:t> (commun) appelé par les 2 précédents </a:t>
            </a:r>
          </a:p>
          <a:p>
            <a:pPr eaLnBrk="1" hangingPunct="1"/>
            <a:endParaRPr lang="fr-FR" altLang="fr-FR" sz="1800"/>
          </a:p>
          <a:p>
            <a:pPr eaLnBrk="1" hangingPunct="1"/>
            <a:r>
              <a:rPr lang="fr-FR" altLang="fr-FR" sz="1800"/>
              <a:t>IHM et Batch ne se connaissent pas (facile à vérifier) </a:t>
            </a:r>
          </a:p>
        </p:txBody>
      </p:sp>
      <p:sp>
        <p:nvSpPr>
          <p:cNvPr id="6" name="Espace réservé du numéro de diapositive 21">
            <a:extLst>
              <a:ext uri="{FF2B5EF4-FFF2-40B4-BE49-F238E27FC236}">
                <a16:creationId xmlns:a16="http://schemas.microsoft.com/office/drawing/2014/main" id="{648CE4C2-EC8B-4D2C-A115-2B46D3AB87A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50</a:t>
            </a:fld>
            <a:endParaRPr lang="fr-FR"/>
          </a:p>
        </p:txBody>
      </p:sp>
      <p:sp>
        <p:nvSpPr>
          <p:cNvPr id="7" name="Espace réservé du pied de page 7">
            <a:extLst>
              <a:ext uri="{FF2B5EF4-FFF2-40B4-BE49-F238E27FC236}">
                <a16:creationId xmlns:a16="http://schemas.microsoft.com/office/drawing/2014/main" id="{F6B70E84-E308-4C7A-B1E6-014F4BBD6EB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351B21DB-C052-437B-AAB9-2F28B7C50CC5}"/>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8917" name="Rectangle 3">
            <a:extLst>
              <a:ext uri="{FF2B5EF4-FFF2-40B4-BE49-F238E27FC236}">
                <a16:creationId xmlns:a16="http://schemas.microsoft.com/office/drawing/2014/main" id="{02CAD91D-00AD-4BED-98DD-A4B28EAEC584}"/>
              </a:ext>
            </a:extLst>
          </p:cNvPr>
          <p:cNvSpPr>
            <a:spLocks noGrp="1" noChangeArrowheads="1"/>
          </p:cNvSpPr>
          <p:nvPr>
            <p:ph type="body" idx="1"/>
          </p:nvPr>
        </p:nvSpPr>
        <p:spPr>
          <a:xfrm>
            <a:off x="323528" y="791766"/>
            <a:ext cx="8493408" cy="4004072"/>
          </a:xfrm>
        </p:spPr>
        <p:txBody>
          <a:bodyPr/>
          <a:lstStyle/>
          <a:p>
            <a:pPr eaLnBrk="1" hangingPunct="1"/>
            <a:r>
              <a:rPr lang="fr-FR" altLang="fr-FR" sz="1800" b="1"/>
              <a:t>Dans la partie </a:t>
            </a:r>
            <a:r>
              <a:rPr lang="fr-FR" altLang="fr-FR" sz="1800" b="1" err="1"/>
              <a:t>core</a:t>
            </a:r>
            <a:r>
              <a:rPr lang="fr-FR" altLang="fr-FR" sz="1800"/>
              <a:t>, le découpage par package peut être le suivant :</a:t>
            </a:r>
          </a:p>
          <a:p>
            <a:pPr marL="360045" lvl="1" indent="-184150"/>
            <a:r>
              <a:rPr lang="fr-FR" altLang="fr-FR" sz="1800"/>
              <a:t>Un niveau domaine (ou métier) avec sous niveaux (classe nombreuses porteuses d’informations) méthodes peu nombreuses hors </a:t>
            </a:r>
            <a:r>
              <a:rPr lang="fr-FR" altLang="fr-FR" sz="1800" err="1"/>
              <a:t>get</a:t>
            </a:r>
            <a:r>
              <a:rPr lang="fr-FR" altLang="fr-FR" sz="1800"/>
              <a:t> et set</a:t>
            </a:r>
            <a:endParaRPr lang="fr-FR" altLang="fr-FR" sz="1800">
              <a:cs typeface="Arial"/>
            </a:endParaRPr>
          </a:p>
          <a:p>
            <a:pPr marL="360045" lvl="1" indent="-184150"/>
            <a:r>
              <a:rPr lang="fr-FR" altLang="fr-FR" sz="1800"/>
              <a:t>Un niveau dao pour la persistance en BDD</a:t>
            </a:r>
            <a:endParaRPr lang="fr-FR" altLang="fr-FR" sz="1800">
              <a:cs typeface="Arial"/>
            </a:endParaRPr>
          </a:p>
          <a:p>
            <a:pPr marL="360045" lvl="1" indent="-184150"/>
            <a:r>
              <a:rPr lang="fr-FR" altLang="fr-FR" sz="1800">
                <a:cs typeface="Arial"/>
              </a:rPr>
              <a:t>Un niveau DTO (record en JAVA 14)</a:t>
            </a:r>
            <a:endParaRPr lang="fr-FR" altLang="fr-FR" sz="1800"/>
          </a:p>
          <a:p>
            <a:pPr marL="360045" lvl="1" indent="-184150"/>
            <a:r>
              <a:rPr lang="fr-FR" altLang="fr-FR" sz="1800"/>
              <a:t>Un niveau service</a:t>
            </a:r>
            <a:endParaRPr lang="fr-FR" altLang="fr-FR" sz="1800">
              <a:cs typeface="Arial"/>
            </a:endParaRPr>
          </a:p>
          <a:p>
            <a:pPr marL="360045" lvl="1" indent="-184150"/>
            <a:r>
              <a:rPr lang="fr-FR" altLang="fr-FR" sz="1800"/>
              <a:t>Un niveau </a:t>
            </a:r>
            <a:r>
              <a:rPr lang="fr-FR" altLang="fr-FR" sz="1800" err="1"/>
              <a:t>core</a:t>
            </a:r>
            <a:r>
              <a:rPr lang="fr-FR" altLang="fr-FR" sz="1800"/>
              <a:t> (factorisation métier)</a:t>
            </a:r>
            <a:endParaRPr lang="fr-FR" altLang="fr-FR" sz="1800">
              <a:cs typeface="Arial"/>
            </a:endParaRPr>
          </a:p>
          <a:p>
            <a:pPr marL="360045" lvl="1" indent="-184150"/>
            <a:r>
              <a:rPr lang="fr-FR" altLang="fr-FR" sz="1800"/>
              <a:t>Un niveau </a:t>
            </a:r>
            <a:r>
              <a:rPr lang="fr-FR" altLang="fr-FR" sz="1800" err="1"/>
              <a:t>util</a:t>
            </a:r>
            <a:r>
              <a:rPr lang="fr-FR" altLang="fr-FR" sz="1800"/>
              <a:t> (factorisation indépendant du métier)</a:t>
            </a:r>
            <a:endParaRPr lang="fr-FR" altLang="fr-FR" sz="1800">
              <a:cs typeface="Arial"/>
            </a:endParaRPr>
          </a:p>
        </p:txBody>
      </p:sp>
      <p:sp>
        <p:nvSpPr>
          <p:cNvPr id="6" name="Espace réservé du numéro de diapositive 21">
            <a:extLst>
              <a:ext uri="{FF2B5EF4-FFF2-40B4-BE49-F238E27FC236}">
                <a16:creationId xmlns:a16="http://schemas.microsoft.com/office/drawing/2014/main" id="{8C68CC5E-CF6E-4497-A37E-CB9749C581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51</a:t>
            </a:fld>
            <a:endParaRPr lang="fr-FR"/>
          </a:p>
        </p:txBody>
      </p:sp>
      <p:sp>
        <p:nvSpPr>
          <p:cNvPr id="7" name="Espace réservé du pied de page 7">
            <a:extLst>
              <a:ext uri="{FF2B5EF4-FFF2-40B4-BE49-F238E27FC236}">
                <a16:creationId xmlns:a16="http://schemas.microsoft.com/office/drawing/2014/main" id="{75D45B1A-C058-44B7-9465-ED2417618CC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1BB47D7-57EE-4EBF-B4AE-8A3575FF9FD6}"/>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39941" name="Rectangle 3">
            <a:extLst>
              <a:ext uri="{FF2B5EF4-FFF2-40B4-BE49-F238E27FC236}">
                <a16:creationId xmlns:a16="http://schemas.microsoft.com/office/drawing/2014/main" id="{4B2F8267-C90A-4662-9687-08FE9E12E3CA}"/>
              </a:ext>
            </a:extLst>
          </p:cNvPr>
          <p:cNvSpPr>
            <a:spLocks noGrp="1" noChangeArrowheads="1"/>
          </p:cNvSpPr>
          <p:nvPr>
            <p:ph type="body" idx="1"/>
          </p:nvPr>
        </p:nvSpPr>
        <p:spPr>
          <a:xfrm>
            <a:off x="362164" y="1032867"/>
            <a:ext cx="7485782" cy="3077765"/>
          </a:xfrm>
        </p:spPr>
        <p:txBody>
          <a:bodyPr/>
          <a:lstStyle/>
          <a:p>
            <a:pPr eaLnBrk="1" hangingPunct="1"/>
            <a:r>
              <a:rPr lang="fr-FR" altLang="fr-FR" sz="1800"/>
              <a:t>Dans la partie IHM, le découpage par package peut être le suivant :</a:t>
            </a:r>
          </a:p>
          <a:p>
            <a:pPr marL="360363" lvl="1" indent="-184150"/>
            <a:r>
              <a:rPr lang="fr-FR" altLang="fr-FR" sz="1800"/>
              <a:t>Les actions </a:t>
            </a:r>
            <a:r>
              <a:rPr lang="fr-FR" altLang="fr-FR" sz="1800" err="1"/>
              <a:t>struts</a:t>
            </a:r>
            <a:r>
              <a:rPr lang="fr-FR" altLang="fr-FR" sz="1800"/>
              <a:t> à ranger en sous niveaux</a:t>
            </a:r>
          </a:p>
          <a:p>
            <a:pPr marL="360363" lvl="1" indent="-184150"/>
            <a:r>
              <a:rPr lang="fr-FR" altLang="fr-FR" sz="1800"/>
              <a:t>Éventuellement un niveau service propre à l’IHM </a:t>
            </a:r>
          </a:p>
          <a:p>
            <a:pPr eaLnBrk="1" hangingPunct="1"/>
            <a:r>
              <a:rPr lang="fr-FR" altLang="fr-FR" sz="1800"/>
              <a:t>Dans la partie Batch, le découpage par package peut être le suivant :</a:t>
            </a:r>
          </a:p>
          <a:p>
            <a:pPr marL="360363" lvl="1" indent="-184150"/>
            <a:r>
              <a:rPr lang="fr-FR" altLang="fr-FR" sz="1800"/>
              <a:t>Les classes des main à ranger par batch</a:t>
            </a:r>
          </a:p>
        </p:txBody>
      </p:sp>
      <p:sp>
        <p:nvSpPr>
          <p:cNvPr id="6" name="Espace réservé du numéro de diapositive 21">
            <a:extLst>
              <a:ext uri="{FF2B5EF4-FFF2-40B4-BE49-F238E27FC236}">
                <a16:creationId xmlns:a16="http://schemas.microsoft.com/office/drawing/2014/main" id="{D11FFF5A-FBAD-47CC-A327-065914B4024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52</a:t>
            </a:fld>
            <a:endParaRPr lang="fr-FR"/>
          </a:p>
        </p:txBody>
      </p:sp>
      <p:sp>
        <p:nvSpPr>
          <p:cNvPr id="7" name="Espace réservé du pied de page 7">
            <a:extLst>
              <a:ext uri="{FF2B5EF4-FFF2-40B4-BE49-F238E27FC236}">
                <a16:creationId xmlns:a16="http://schemas.microsoft.com/office/drawing/2014/main" id="{A4F816C0-3E80-414C-BC67-2B5C5CD87CC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B50CF521-2B5D-4A23-8898-7B3C04F88EB1}"/>
              </a:ext>
            </a:extLst>
          </p:cNvPr>
          <p:cNvSpPr>
            <a:spLocks noGrp="1" noChangeArrowheads="1"/>
          </p:cNvSpPr>
          <p:nvPr>
            <p:ph type="title"/>
          </p:nvPr>
        </p:nvSpPr>
        <p:spPr>
          <a:xfrm>
            <a:off x="1968104" y="272654"/>
            <a:ext cx="5844778" cy="434578"/>
          </a:xfrm>
        </p:spPr>
        <p:txBody>
          <a:bodyPr/>
          <a:lstStyle/>
          <a:p>
            <a:pPr eaLnBrk="1" hangingPunct="1"/>
            <a:r>
              <a:rPr lang="fr-FR" altLang="fr-FR"/>
              <a:t>Découpage en couche avancé</a:t>
            </a:r>
          </a:p>
        </p:txBody>
      </p:sp>
      <p:sp>
        <p:nvSpPr>
          <p:cNvPr id="40965" name="Rectangle 3">
            <a:extLst>
              <a:ext uri="{FF2B5EF4-FFF2-40B4-BE49-F238E27FC236}">
                <a16:creationId xmlns:a16="http://schemas.microsoft.com/office/drawing/2014/main" id="{2746F7FB-DA29-45F7-ADA0-74F441C211DC}"/>
              </a:ext>
            </a:extLst>
          </p:cNvPr>
          <p:cNvSpPr>
            <a:spLocks noGrp="1" noChangeArrowheads="1"/>
          </p:cNvSpPr>
          <p:nvPr>
            <p:ph type="body" idx="1"/>
          </p:nvPr>
        </p:nvSpPr>
        <p:spPr>
          <a:xfrm>
            <a:off x="395536" y="791766"/>
            <a:ext cx="7413774" cy="3253978"/>
          </a:xfrm>
        </p:spPr>
        <p:txBody>
          <a:bodyPr/>
          <a:lstStyle/>
          <a:p>
            <a:pPr eaLnBrk="1" hangingPunct="1"/>
            <a:r>
              <a:rPr lang="fr-FR" altLang="fr-FR" sz="1800"/>
              <a:t>Vérification :</a:t>
            </a:r>
          </a:p>
          <a:p>
            <a:pPr marL="360363" lvl="1" indent="-184150"/>
            <a:r>
              <a:rPr lang="fr-FR" altLang="fr-FR" sz="1800"/>
              <a:t>Tout le code SQL,HQL est dans Dao et ses sous niveaux</a:t>
            </a:r>
          </a:p>
          <a:p>
            <a:pPr marL="360363" lvl="1" indent="-184150"/>
            <a:r>
              <a:rPr lang="fr-FR" altLang="fr-FR" sz="1800"/>
              <a:t>Dao n’est appelé que par service (éventuellement celui d’IHM)</a:t>
            </a:r>
          </a:p>
          <a:p>
            <a:pPr marL="360363" lvl="1" indent="-184150"/>
            <a:r>
              <a:rPr lang="fr-FR" altLang="fr-FR" sz="1800"/>
              <a:t>Les </a:t>
            </a:r>
            <a:r>
              <a:rPr lang="fr-FR" altLang="fr-FR" sz="1800" err="1"/>
              <a:t>batchs</a:t>
            </a:r>
            <a:r>
              <a:rPr lang="fr-FR" altLang="fr-FR" sz="1800"/>
              <a:t> et les actions n’appellent que le niveau service</a:t>
            </a:r>
          </a:p>
          <a:p>
            <a:pPr marL="360363" lvl="1" indent="-184150"/>
            <a:r>
              <a:rPr lang="fr-FR" altLang="fr-FR" sz="1800"/>
              <a:t>Tous les niveaux manipulent la couche domaine (sauf </a:t>
            </a:r>
            <a:r>
              <a:rPr lang="fr-FR" altLang="fr-FR" sz="1800" err="1"/>
              <a:t>util</a:t>
            </a:r>
            <a:r>
              <a:rPr lang="fr-FR" altLang="fr-FR" sz="1800"/>
              <a:t>)</a:t>
            </a:r>
          </a:p>
        </p:txBody>
      </p:sp>
      <p:sp>
        <p:nvSpPr>
          <p:cNvPr id="6" name="ZoneTexte 5">
            <a:extLst>
              <a:ext uri="{FF2B5EF4-FFF2-40B4-BE49-F238E27FC236}">
                <a16:creationId xmlns:a16="http://schemas.microsoft.com/office/drawing/2014/main" id="{09FF69C7-AB1E-4F0A-A82B-FE129BE68430}"/>
              </a:ext>
            </a:extLst>
          </p:cNvPr>
          <p:cNvSpPr txBox="1"/>
          <p:nvPr/>
        </p:nvSpPr>
        <p:spPr>
          <a:xfrm>
            <a:off x="1547813" y="4192191"/>
            <a:ext cx="6265069" cy="3000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fr-FR" sz="1350"/>
              <a:t>Moyen pour vérifier : on regarde les imports</a:t>
            </a:r>
          </a:p>
        </p:txBody>
      </p:sp>
      <p:sp>
        <p:nvSpPr>
          <p:cNvPr id="7" name="Espace réservé du numéro de diapositive 21">
            <a:extLst>
              <a:ext uri="{FF2B5EF4-FFF2-40B4-BE49-F238E27FC236}">
                <a16:creationId xmlns:a16="http://schemas.microsoft.com/office/drawing/2014/main" id="{B396BD45-B217-4DF1-A39C-E703F31FA52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53</a:t>
            </a:fld>
            <a:endParaRPr lang="fr-FR"/>
          </a:p>
        </p:txBody>
      </p:sp>
      <p:sp>
        <p:nvSpPr>
          <p:cNvPr id="8" name="Espace réservé du pied de page 7">
            <a:extLst>
              <a:ext uri="{FF2B5EF4-FFF2-40B4-BE49-F238E27FC236}">
                <a16:creationId xmlns:a16="http://schemas.microsoft.com/office/drawing/2014/main" id="{B7A681C3-4E15-4861-A4FB-B3699BCC25B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id="{7BC2BDB4-7DC0-47D1-9A18-180CA68D7F4C}"/>
              </a:ext>
            </a:extLst>
          </p:cNvPr>
          <p:cNvSpPr>
            <a:spLocks noGrp="1" noChangeArrowheads="1"/>
          </p:cNvSpPr>
          <p:nvPr>
            <p:ph type="title"/>
          </p:nvPr>
        </p:nvSpPr>
        <p:spPr>
          <a:xfrm>
            <a:off x="1968104" y="233240"/>
            <a:ext cx="5844778" cy="434578"/>
          </a:xfrm>
        </p:spPr>
        <p:txBody>
          <a:bodyPr/>
          <a:lstStyle/>
          <a:p>
            <a:pPr eaLnBrk="1" hangingPunct="1"/>
            <a:r>
              <a:rPr lang="fr-FR" altLang="fr-FR"/>
              <a:t>Découpage en couche</a:t>
            </a:r>
          </a:p>
        </p:txBody>
      </p:sp>
      <p:sp>
        <p:nvSpPr>
          <p:cNvPr id="41989" name="Rectangle 3">
            <a:extLst>
              <a:ext uri="{FF2B5EF4-FFF2-40B4-BE49-F238E27FC236}">
                <a16:creationId xmlns:a16="http://schemas.microsoft.com/office/drawing/2014/main" id="{B1D7FFEA-6E2B-40FE-87EF-7236C9E0EC14}"/>
              </a:ext>
            </a:extLst>
          </p:cNvPr>
          <p:cNvSpPr>
            <a:spLocks noGrp="1" noChangeArrowheads="1"/>
          </p:cNvSpPr>
          <p:nvPr>
            <p:ph type="body" idx="1"/>
          </p:nvPr>
        </p:nvSpPr>
        <p:spPr>
          <a:xfrm>
            <a:off x="325558" y="843558"/>
            <a:ext cx="7165354" cy="3567113"/>
          </a:xfrm>
        </p:spPr>
        <p:txBody>
          <a:bodyPr/>
          <a:lstStyle/>
          <a:p>
            <a:pPr eaLnBrk="1" hangingPunct="1"/>
            <a:r>
              <a:rPr lang="fr-FR" altLang="fr-FR" sz="2100"/>
              <a:t>Les avantages du découpage sont :</a:t>
            </a:r>
          </a:p>
          <a:p>
            <a:pPr marL="360363" lvl="1" indent="-184150"/>
            <a:r>
              <a:rPr lang="fr-FR" altLang="fr-FR" sz="1800"/>
              <a:t>C’est rangé (quand 500 classes cela importe)</a:t>
            </a:r>
          </a:p>
          <a:p>
            <a:pPr marL="360363" lvl="1" indent="-184150"/>
            <a:r>
              <a:rPr lang="fr-FR" altLang="fr-FR" sz="1800"/>
              <a:t>Cela s’explique plus facilement à d’autres</a:t>
            </a:r>
          </a:p>
          <a:p>
            <a:pPr marL="360363" lvl="1" indent="-184150"/>
            <a:r>
              <a:rPr lang="fr-FR" altLang="fr-FR" sz="1800"/>
              <a:t>Mieux pour les maintenances adaptatives</a:t>
            </a:r>
          </a:p>
          <a:p>
            <a:pPr marL="360363" lvl="1" indent="-184150"/>
            <a:r>
              <a:rPr lang="fr-FR" altLang="fr-FR" sz="1800"/>
              <a:t>un bon découpage facilite la réutilisation</a:t>
            </a:r>
          </a:p>
          <a:p>
            <a:pPr eaLnBrk="1" hangingPunct="1"/>
            <a:r>
              <a:rPr lang="fr-FR" altLang="fr-FR" sz="2100"/>
              <a:t>Les inconvénients du découpage sont : </a:t>
            </a:r>
          </a:p>
          <a:p>
            <a:pPr marL="360363" lvl="1" indent="-184150"/>
            <a:r>
              <a:rPr lang="fr-FR" altLang="fr-FR" sz="1800"/>
              <a:t>les règles sont à respecter …et  contrôler le respect des règles</a:t>
            </a:r>
          </a:p>
          <a:p>
            <a:pPr marL="360363" lvl="1" indent="-184150"/>
            <a:r>
              <a:rPr lang="fr-FR" altLang="fr-FR" sz="1800"/>
              <a:t>les Sous niveaux pas faciles à voir du 1er coup mais le </a:t>
            </a:r>
            <a:r>
              <a:rPr lang="fr-FR" altLang="fr-FR" sz="1800" err="1"/>
              <a:t>refactoring</a:t>
            </a:r>
            <a:r>
              <a:rPr lang="fr-FR" altLang="fr-FR" sz="1800"/>
              <a:t> proposé par les Edi aide à cela</a:t>
            </a:r>
          </a:p>
        </p:txBody>
      </p:sp>
      <p:sp>
        <p:nvSpPr>
          <p:cNvPr id="6" name="Espace réservé du numéro de diapositive 21">
            <a:extLst>
              <a:ext uri="{FF2B5EF4-FFF2-40B4-BE49-F238E27FC236}">
                <a16:creationId xmlns:a16="http://schemas.microsoft.com/office/drawing/2014/main" id="{F05FE80E-037F-428E-9067-DE533075BC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54</a:t>
            </a:fld>
            <a:endParaRPr lang="fr-FR"/>
          </a:p>
        </p:txBody>
      </p:sp>
      <p:sp>
        <p:nvSpPr>
          <p:cNvPr id="7" name="Espace réservé du pied de page 7">
            <a:extLst>
              <a:ext uri="{FF2B5EF4-FFF2-40B4-BE49-F238E27FC236}">
                <a16:creationId xmlns:a16="http://schemas.microsoft.com/office/drawing/2014/main" id="{10A4CA8D-BBB4-4716-B83C-C21A7F05400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A4F8AEC7-EC29-48EC-B850-A194876A8411}"/>
              </a:ext>
            </a:extLst>
          </p:cNvPr>
          <p:cNvSpPr>
            <a:spLocks noGrp="1" noChangeArrowheads="1"/>
          </p:cNvSpPr>
          <p:nvPr>
            <p:ph type="title"/>
          </p:nvPr>
        </p:nvSpPr>
        <p:spPr>
          <a:xfrm>
            <a:off x="1968104" y="272654"/>
            <a:ext cx="5844778" cy="434578"/>
          </a:xfrm>
        </p:spPr>
        <p:txBody>
          <a:bodyPr/>
          <a:lstStyle/>
          <a:p>
            <a:pPr eaLnBrk="1" hangingPunct="1"/>
            <a:r>
              <a:rPr lang="fr-FR" altLang="fr-FR"/>
              <a:t>TP « découpage »</a:t>
            </a:r>
          </a:p>
        </p:txBody>
      </p:sp>
      <p:sp>
        <p:nvSpPr>
          <p:cNvPr id="43013" name="Rectangle 3">
            <a:extLst>
              <a:ext uri="{FF2B5EF4-FFF2-40B4-BE49-F238E27FC236}">
                <a16:creationId xmlns:a16="http://schemas.microsoft.com/office/drawing/2014/main" id="{D297C861-2EF0-4FDB-89CC-7ED365BAC5D1}"/>
              </a:ext>
            </a:extLst>
          </p:cNvPr>
          <p:cNvSpPr>
            <a:spLocks noGrp="1" noChangeArrowheads="1"/>
          </p:cNvSpPr>
          <p:nvPr>
            <p:ph type="body" idx="1"/>
          </p:nvPr>
        </p:nvSpPr>
        <p:spPr>
          <a:xfrm>
            <a:off x="395536" y="1203598"/>
            <a:ext cx="7485782" cy="2350294"/>
          </a:xfrm>
        </p:spPr>
        <p:txBody>
          <a:bodyPr/>
          <a:lstStyle/>
          <a:p>
            <a:pPr eaLnBrk="1" hangingPunct="1"/>
            <a:r>
              <a:rPr lang="fr-FR" altLang="fr-FR" sz="1800">
                <a:solidFill>
                  <a:srgbClr val="1C4B9C"/>
                </a:solidFill>
              </a:rPr>
              <a:t>Effectuer les 13 étapes du TP couches en respectant les consignes</a:t>
            </a:r>
          </a:p>
          <a:p>
            <a:pPr eaLnBrk="1" hangingPunct="1"/>
            <a:r>
              <a:rPr lang="fr-FR" altLang="fr-FR" sz="1800">
                <a:solidFill>
                  <a:srgbClr val="1C4B9C"/>
                </a:solidFill>
              </a:rPr>
              <a:t>On a besoin de :</a:t>
            </a:r>
          </a:p>
          <a:p>
            <a:pPr lvl="1" eaLnBrk="1" hangingPunct="1"/>
            <a:r>
              <a:rPr lang="fr-FR" altLang="fr-FR" sz="1800">
                <a:solidFill>
                  <a:srgbClr val="1C4B9C"/>
                </a:solidFill>
                <a:cs typeface="Times New Roman" panose="02020603050405020304" pitchFamily="18" charset="0"/>
              </a:rPr>
              <a:t> fichier hsqldb.jar </a:t>
            </a:r>
          </a:p>
          <a:p>
            <a:pPr lvl="1" eaLnBrk="1" hangingPunct="1"/>
            <a:r>
              <a:rPr lang="fr-FR" altLang="fr-FR" sz="1800">
                <a:solidFill>
                  <a:srgbClr val="1C4B9C"/>
                </a:solidFill>
                <a:cs typeface="Times New Roman" panose="02020603050405020304" pitchFamily="18" charset="0"/>
              </a:rPr>
              <a:t> 3 fichiers java (</a:t>
            </a:r>
            <a:r>
              <a:rPr lang="fr-FR" altLang="fr-FR" sz="1800">
                <a:solidFill>
                  <a:srgbClr val="1C4B9C"/>
                </a:solidFill>
              </a:rPr>
              <a:t>Application, Connexion et Note</a:t>
            </a:r>
            <a:r>
              <a:rPr lang="fr-FR" altLang="fr-FR" sz="1800">
                <a:solidFill>
                  <a:srgbClr val="1C4B9C"/>
                </a:solidFill>
                <a:cs typeface="Times New Roman" panose="02020603050405020304" pitchFamily="18" charset="0"/>
              </a:rPr>
              <a:t>) </a:t>
            </a:r>
          </a:p>
        </p:txBody>
      </p:sp>
      <p:sp>
        <p:nvSpPr>
          <p:cNvPr id="6" name="Espace réservé du numéro de diapositive 21">
            <a:extLst>
              <a:ext uri="{FF2B5EF4-FFF2-40B4-BE49-F238E27FC236}">
                <a16:creationId xmlns:a16="http://schemas.microsoft.com/office/drawing/2014/main" id="{E1E1B31C-FFD8-49FF-A800-2B7FF59E530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55</a:t>
            </a:fld>
            <a:endParaRPr lang="fr-FR"/>
          </a:p>
        </p:txBody>
      </p:sp>
      <p:sp>
        <p:nvSpPr>
          <p:cNvPr id="7" name="Espace réservé du pied de page 7">
            <a:extLst>
              <a:ext uri="{FF2B5EF4-FFF2-40B4-BE49-F238E27FC236}">
                <a16:creationId xmlns:a16="http://schemas.microsoft.com/office/drawing/2014/main" id="{0C8CC457-E386-4D73-9395-7163EEFEC05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16299DE7-05B0-59A5-3B2E-9548A1815274}"/>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a:extLst>
              <a:ext uri="{FF2B5EF4-FFF2-40B4-BE49-F238E27FC236}">
                <a16:creationId xmlns:a16="http://schemas.microsoft.com/office/drawing/2014/main" id="{84483A42-1EE3-4450-8F8A-73A51BAE0B16}"/>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sp>
        <p:nvSpPr>
          <p:cNvPr id="44037" name="Rectangle 3">
            <a:extLst>
              <a:ext uri="{FF2B5EF4-FFF2-40B4-BE49-F238E27FC236}">
                <a16:creationId xmlns:a16="http://schemas.microsoft.com/office/drawing/2014/main" id="{B8758FA4-0C64-4EF6-81D7-03A932447454}"/>
              </a:ext>
            </a:extLst>
          </p:cNvPr>
          <p:cNvSpPr>
            <a:spLocks noGrp="1" noChangeArrowheads="1"/>
          </p:cNvSpPr>
          <p:nvPr>
            <p:ph type="body" idx="1"/>
          </p:nvPr>
        </p:nvSpPr>
        <p:spPr>
          <a:xfrm>
            <a:off x="251520" y="791767"/>
            <a:ext cx="8565416" cy="4039790"/>
          </a:xfrm>
        </p:spPr>
        <p:txBody>
          <a:bodyPr/>
          <a:lstStyle/>
          <a:p>
            <a:r>
              <a:rPr lang="fr-FR" sz="1800">
                <a:solidFill>
                  <a:srgbClr val="000000"/>
                </a:solidFill>
                <a:latin typeface="Arial"/>
                <a:cs typeface="Arial"/>
              </a:rPr>
              <a:t>Le pattern MVC (Model–View–Controller) est un pattern architectural</a:t>
            </a:r>
            <a:endParaRPr lang="en-US" sz="1800">
              <a:cs typeface="Arial"/>
            </a:endParaRPr>
          </a:p>
          <a:p>
            <a:endParaRPr lang="fr-FR" sz="1800" dirty="0">
              <a:solidFill>
                <a:srgbClr val="000000"/>
              </a:solidFill>
              <a:latin typeface="Arial"/>
              <a:cs typeface="Arial"/>
            </a:endParaRPr>
          </a:p>
          <a:p>
            <a:r>
              <a:rPr lang="fr-FR" sz="1800" dirty="0">
                <a:solidFill>
                  <a:srgbClr val="000000"/>
                </a:solidFill>
                <a:latin typeface="Arial"/>
                <a:cs typeface="Arial"/>
              </a:rPr>
              <a:t>Le Controller du MVC peut utiliser le pattern comportemental «Command»</a:t>
            </a:r>
          </a:p>
          <a:p>
            <a:r>
              <a:rPr lang="fr-FR" sz="1800" dirty="0">
                <a:solidFill>
                  <a:srgbClr val="000000"/>
                </a:solidFill>
                <a:latin typeface="Arial"/>
                <a:cs typeface="Arial"/>
              </a:rPr>
              <a:t> pour gérer les actions utilisateur</a:t>
            </a:r>
            <a:endParaRPr lang="fr-FR" dirty="0">
              <a:cs typeface="Arial"/>
            </a:endParaRPr>
          </a:p>
          <a:p>
            <a:endParaRPr lang="fr-FR" altLang="fr-FR" sz="1800" dirty="0">
              <a:cs typeface="Arial"/>
            </a:endParaRPr>
          </a:p>
          <a:p>
            <a:r>
              <a:rPr lang="fr-FR" altLang="fr-FR" sz="1800" dirty="0"/>
              <a:t>la séparation entre :</a:t>
            </a:r>
            <a:endParaRPr lang="fr-FR" altLang="fr-FR" sz="1800" dirty="0">
              <a:cs typeface="Arial"/>
            </a:endParaRPr>
          </a:p>
          <a:p>
            <a:pPr marL="251460" lvl="1" indent="-71755" eaLnBrk="1" hangingPunct="1"/>
            <a:r>
              <a:rPr lang="fr-FR" altLang="fr-FR" sz="1800" dirty="0"/>
              <a:t> Les données, </a:t>
            </a:r>
            <a:endParaRPr lang="fr-FR" altLang="fr-FR" sz="1800" dirty="0">
              <a:cs typeface="Arial"/>
            </a:endParaRPr>
          </a:p>
          <a:p>
            <a:pPr marL="251460" lvl="1" indent="-71755" eaLnBrk="1" hangingPunct="1"/>
            <a:r>
              <a:rPr lang="fr-FR" altLang="fr-FR" sz="1800" dirty="0"/>
              <a:t> La présentation </a:t>
            </a:r>
            <a:endParaRPr lang="fr-FR" altLang="fr-FR" sz="1800" dirty="0">
              <a:cs typeface="Arial"/>
            </a:endParaRPr>
          </a:p>
          <a:p>
            <a:pPr marL="251460" lvl="1" indent="-71755" eaLnBrk="1" hangingPunct="1"/>
            <a:r>
              <a:rPr lang="fr-FR" altLang="fr-FR" sz="1800" dirty="0"/>
              <a:t> Les traitements</a:t>
            </a:r>
            <a:endParaRPr lang="fr-FR" altLang="fr-FR" sz="1800" dirty="0">
              <a:cs typeface="Arial"/>
            </a:endParaRPr>
          </a:p>
          <a:p>
            <a:pPr eaLnBrk="1" hangingPunct="1"/>
            <a:r>
              <a:rPr lang="fr-FR" altLang="fr-FR" sz="1800" dirty="0">
                <a:sym typeface="Wingdings" panose="05000000000000000000" pitchFamily="2" charset="2"/>
              </a:rPr>
              <a:t></a:t>
            </a:r>
            <a:r>
              <a:rPr lang="fr-FR" altLang="fr-FR" sz="1800" dirty="0"/>
              <a:t> ce qui donne trois parties fondamentales dans l'application finale : le modèle, la vue et le contrôleur</a:t>
            </a:r>
            <a:endParaRPr lang="fr-FR" altLang="fr-FR" sz="1800" dirty="0">
              <a:cs typeface="Arial"/>
            </a:endParaRPr>
          </a:p>
        </p:txBody>
      </p:sp>
      <p:sp>
        <p:nvSpPr>
          <p:cNvPr id="6" name="Espace réservé du numéro de diapositive 21">
            <a:extLst>
              <a:ext uri="{FF2B5EF4-FFF2-40B4-BE49-F238E27FC236}">
                <a16:creationId xmlns:a16="http://schemas.microsoft.com/office/drawing/2014/main" id="{74C333C5-A4F0-48FB-8859-6AF0CCE0C14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56</a:t>
            </a:fld>
            <a:endParaRPr lang="fr-FR"/>
          </a:p>
        </p:txBody>
      </p:sp>
      <p:sp>
        <p:nvSpPr>
          <p:cNvPr id="7" name="Espace réservé du pied de page 7">
            <a:extLst>
              <a:ext uri="{FF2B5EF4-FFF2-40B4-BE49-F238E27FC236}">
                <a16:creationId xmlns:a16="http://schemas.microsoft.com/office/drawing/2014/main" id="{3ECB79A3-B631-4CBB-9A43-E329FDC8994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70CB67B3-DDD6-4261-A2F7-7D8C251AFC7B}"/>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le modèle MVC</a:t>
            </a:r>
          </a:p>
        </p:txBody>
      </p:sp>
      <p:pic>
        <p:nvPicPr>
          <p:cNvPr id="45061" name="Picture 2">
            <a:extLst>
              <a:ext uri="{FF2B5EF4-FFF2-40B4-BE49-F238E27FC236}">
                <a16:creationId xmlns:a16="http://schemas.microsoft.com/office/drawing/2014/main" id="{A8B710EA-51D1-423D-BB0A-01130D7F3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329929"/>
            <a:ext cx="4476750" cy="281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88D5B539-FEDF-4EE2-8DF0-0729F7601066}"/>
              </a:ext>
            </a:extLst>
          </p:cNvPr>
          <p:cNvSpPr txBox="1"/>
          <p:nvPr/>
        </p:nvSpPr>
        <p:spPr>
          <a:xfrm>
            <a:off x="323528" y="733565"/>
            <a:ext cx="6665543" cy="954107"/>
          </a:xfrm>
          <a:prstGeom prst="rect">
            <a:avLst/>
          </a:prstGeom>
          <a:noFill/>
        </p:spPr>
        <p:txBody>
          <a:bodyPr wrap="none">
            <a:spAutoFit/>
          </a:bodyPr>
          <a:lstStyle/>
          <a:p>
            <a:pPr>
              <a:defRPr/>
            </a:pPr>
            <a:r>
              <a:rPr lang="fr-FR" sz="1400"/>
              <a:t>Le processus est donc le suivant :</a:t>
            </a:r>
          </a:p>
          <a:p>
            <a:pPr marL="257175" indent="-257175">
              <a:buFont typeface="+mj-lt"/>
              <a:buAutoNum type="arabicPeriod"/>
              <a:defRPr/>
            </a:pPr>
            <a:r>
              <a:rPr lang="fr-FR" sz="1400"/>
              <a:t>	la requête est analysée par le contrôleur</a:t>
            </a:r>
          </a:p>
          <a:p>
            <a:pPr marL="257175" indent="-257175">
              <a:buFont typeface="+mj-lt"/>
              <a:buAutoNum type="arabicPeriod"/>
              <a:defRPr/>
            </a:pPr>
            <a:r>
              <a:rPr lang="fr-FR" sz="1400"/>
              <a:t>	le contrôleur demande au modèle approprié d'effectuer les traitements</a:t>
            </a:r>
          </a:p>
          <a:p>
            <a:pPr marL="257175" indent="-257175">
              <a:buFont typeface="+mj-lt"/>
              <a:buAutoNum type="arabicPeriod"/>
              <a:defRPr/>
            </a:pPr>
            <a:r>
              <a:rPr lang="fr-FR" sz="1400"/>
              <a:t>	le contrôleur renvoie la vue adaptée.</a:t>
            </a:r>
          </a:p>
        </p:txBody>
      </p:sp>
      <p:sp>
        <p:nvSpPr>
          <p:cNvPr id="45063" name="ZoneTexte 8">
            <a:extLst>
              <a:ext uri="{FF2B5EF4-FFF2-40B4-BE49-F238E27FC236}">
                <a16:creationId xmlns:a16="http://schemas.microsoft.com/office/drawing/2014/main" id="{F30C6901-582D-4887-8F4C-D69A05A56DAF}"/>
              </a:ext>
            </a:extLst>
          </p:cNvPr>
          <p:cNvSpPr txBox="1">
            <a:spLocks noChangeArrowheads="1"/>
          </p:cNvSpPr>
          <p:nvPr/>
        </p:nvSpPr>
        <p:spPr bwMode="auto">
          <a:xfrm>
            <a:off x="1382911" y="3971473"/>
            <a:ext cx="61019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1C4B9C"/>
                </a:solidFill>
              </a:rPr>
              <a:t>STRUTS et JSF = implémentation de MVC la plus courante …mais également Swing</a:t>
            </a:r>
          </a:p>
        </p:txBody>
      </p:sp>
      <p:sp>
        <p:nvSpPr>
          <p:cNvPr id="9" name="Espace réservé du numéro de diapositive 21">
            <a:extLst>
              <a:ext uri="{FF2B5EF4-FFF2-40B4-BE49-F238E27FC236}">
                <a16:creationId xmlns:a16="http://schemas.microsoft.com/office/drawing/2014/main" id="{27DCA756-318E-4E60-90B7-AD39243768A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57</a:t>
            </a:fld>
            <a:endParaRPr lang="fr-FR"/>
          </a:p>
        </p:txBody>
      </p:sp>
      <p:sp>
        <p:nvSpPr>
          <p:cNvPr id="10" name="Espace réservé du pied de page 7">
            <a:extLst>
              <a:ext uri="{FF2B5EF4-FFF2-40B4-BE49-F238E27FC236}">
                <a16:creationId xmlns:a16="http://schemas.microsoft.com/office/drawing/2014/main" id="{235AA216-44F1-4197-A936-C8F0FDF2C69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F04958DE-6400-49D0-8B37-33661EF95B8B}"/>
              </a:ext>
            </a:extLst>
          </p:cNvPr>
          <p:cNvSpPr>
            <a:spLocks noGrp="1" noChangeArrowheads="1"/>
          </p:cNvSpPr>
          <p:nvPr>
            <p:ph type="title"/>
          </p:nvPr>
        </p:nvSpPr>
        <p:spPr>
          <a:xfrm>
            <a:off x="1968104" y="272654"/>
            <a:ext cx="6564336" cy="434578"/>
          </a:xfrm>
        </p:spPr>
        <p:txBody>
          <a:bodyPr/>
          <a:lstStyle/>
          <a:p>
            <a:pPr eaLnBrk="1" hangingPunct="1"/>
            <a:r>
              <a:rPr lang="fr-FR" altLang="fr-FR"/>
              <a:t>Couplage faible : : Utilisation d'interfaces </a:t>
            </a:r>
          </a:p>
        </p:txBody>
      </p:sp>
      <p:sp>
        <p:nvSpPr>
          <p:cNvPr id="46085" name="Rectangle 3">
            <a:extLst>
              <a:ext uri="{FF2B5EF4-FFF2-40B4-BE49-F238E27FC236}">
                <a16:creationId xmlns:a16="http://schemas.microsoft.com/office/drawing/2014/main" id="{5C937D45-AB3F-43D0-8C54-2B64CA4FDCE5}"/>
              </a:ext>
            </a:extLst>
          </p:cNvPr>
          <p:cNvSpPr>
            <a:spLocks noGrp="1" noChangeArrowheads="1"/>
          </p:cNvSpPr>
          <p:nvPr>
            <p:ph type="body" idx="1"/>
          </p:nvPr>
        </p:nvSpPr>
        <p:spPr>
          <a:xfrm>
            <a:off x="323528" y="987574"/>
            <a:ext cx="8280920" cy="2395538"/>
          </a:xfrm>
        </p:spPr>
        <p:txBody>
          <a:bodyPr/>
          <a:lstStyle/>
          <a:p>
            <a:pPr eaLnBrk="1" hangingPunct="1"/>
            <a:r>
              <a:rPr lang="fr-FR" altLang="fr-FR" sz="2400"/>
              <a:t>Certaines classes et donc certaines méthodes sont adhérentes à un contexte particulier Ex : BDD et ses </a:t>
            </a:r>
            <a:r>
              <a:rPr lang="fr-FR" altLang="fr-FR" sz="2400">
                <a:solidFill>
                  <a:schemeClr val="hlink"/>
                </a:solidFill>
              </a:rPr>
              <a:t>DAO</a:t>
            </a:r>
            <a:r>
              <a:rPr lang="fr-FR" altLang="fr-FR" sz="2400">
                <a:sym typeface="Wingdings" panose="05000000000000000000" pitchFamily="2" charset="2"/>
              </a:rPr>
              <a:t> </a:t>
            </a:r>
          </a:p>
          <a:p>
            <a:pPr eaLnBrk="1" hangingPunct="1"/>
            <a:r>
              <a:rPr lang="fr-FR" altLang="fr-FR" sz="2400"/>
              <a:t>C’est gênant pour :</a:t>
            </a:r>
          </a:p>
          <a:p>
            <a:pPr marL="360363" lvl="1" indent="-184150"/>
            <a:r>
              <a:rPr lang="fr-FR" altLang="fr-FR" sz="1800">
                <a:sym typeface="Wingdings" panose="05000000000000000000" pitchFamily="2" charset="2"/>
              </a:rPr>
              <a:t>Les tests</a:t>
            </a:r>
          </a:p>
          <a:p>
            <a:pPr marL="360363" lvl="1" indent="-184150"/>
            <a:r>
              <a:rPr lang="fr-FR" altLang="fr-FR" sz="1800">
                <a:sym typeface="Wingdings" panose="05000000000000000000" pitchFamily="2" charset="2"/>
              </a:rPr>
              <a:t>Travail en équipe (pas de bouchonnage)</a:t>
            </a:r>
          </a:p>
        </p:txBody>
      </p:sp>
      <p:sp>
        <p:nvSpPr>
          <p:cNvPr id="6" name="Espace réservé du numéro de diapositive 21">
            <a:extLst>
              <a:ext uri="{FF2B5EF4-FFF2-40B4-BE49-F238E27FC236}">
                <a16:creationId xmlns:a16="http://schemas.microsoft.com/office/drawing/2014/main" id="{400648DB-EC30-44B0-BB5C-10C6B0C620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58</a:t>
            </a:fld>
            <a:endParaRPr lang="fr-FR"/>
          </a:p>
        </p:txBody>
      </p:sp>
      <p:sp>
        <p:nvSpPr>
          <p:cNvPr id="7" name="Espace réservé du pied de page 7">
            <a:extLst>
              <a:ext uri="{FF2B5EF4-FFF2-40B4-BE49-F238E27FC236}">
                <a16:creationId xmlns:a16="http://schemas.microsoft.com/office/drawing/2014/main" id="{46EAA7BD-B576-4282-9192-500C8A37CBD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F20B816B-A33E-4E41-AF59-60D66C1F61E9}"/>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Utilisation d'interfaces</a:t>
            </a:r>
          </a:p>
        </p:txBody>
      </p:sp>
      <p:sp>
        <p:nvSpPr>
          <p:cNvPr id="47109" name="Rectangle 3">
            <a:extLst>
              <a:ext uri="{FF2B5EF4-FFF2-40B4-BE49-F238E27FC236}">
                <a16:creationId xmlns:a16="http://schemas.microsoft.com/office/drawing/2014/main" id="{53D2702A-871B-4E2B-8523-4D1C5ADC5A31}"/>
              </a:ext>
            </a:extLst>
          </p:cNvPr>
          <p:cNvSpPr>
            <a:spLocks noGrp="1" noChangeArrowheads="1"/>
          </p:cNvSpPr>
          <p:nvPr>
            <p:ph type="body" idx="1"/>
          </p:nvPr>
        </p:nvSpPr>
        <p:spPr>
          <a:xfrm>
            <a:off x="323528" y="1009394"/>
            <a:ext cx="7485782" cy="3490913"/>
          </a:xfrm>
        </p:spPr>
        <p:txBody>
          <a:bodyPr/>
          <a:lstStyle/>
          <a:p>
            <a:pPr eaLnBrk="1" hangingPunct="1"/>
            <a:r>
              <a:rPr lang="fr-FR" altLang="fr-FR" sz="1800"/>
              <a:t>La solution est alors d’utiliser des interfaces pour les DAO </a:t>
            </a:r>
          </a:p>
          <a:p>
            <a:pPr marL="360363" lvl="1" indent="-184150"/>
            <a:r>
              <a:rPr lang="fr-FR" altLang="fr-FR" sz="1800"/>
              <a:t>L’application appellera l’implémentation de production de l’interface (le SGBD de l’entreprise)</a:t>
            </a:r>
          </a:p>
          <a:p>
            <a:pPr marL="360363" lvl="1" indent="-184150"/>
            <a:r>
              <a:rPr lang="fr-FR" altLang="fr-FR" sz="1800"/>
              <a:t>Une version « de test » appellera une autre version implémentée qui peut se contenter de renvoyer un résultat (sans faire l’interrogation de la BDD) ou d’interroger une base locale plus légère </a:t>
            </a:r>
          </a:p>
        </p:txBody>
      </p:sp>
      <p:sp>
        <p:nvSpPr>
          <p:cNvPr id="6" name="Espace réservé du numéro de diapositive 21">
            <a:extLst>
              <a:ext uri="{FF2B5EF4-FFF2-40B4-BE49-F238E27FC236}">
                <a16:creationId xmlns:a16="http://schemas.microsoft.com/office/drawing/2014/main" id="{B52A1E80-7F1A-4B44-B26F-237640542FE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59</a:t>
            </a:fld>
            <a:endParaRPr lang="fr-FR"/>
          </a:p>
        </p:txBody>
      </p:sp>
      <p:sp>
        <p:nvSpPr>
          <p:cNvPr id="7" name="Espace réservé du pied de page 7">
            <a:extLst>
              <a:ext uri="{FF2B5EF4-FFF2-40B4-BE49-F238E27FC236}">
                <a16:creationId xmlns:a16="http://schemas.microsoft.com/office/drawing/2014/main" id="{AC83A974-065F-416B-ACC0-2877ECD928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FA91C-DB34-CD1F-F705-65E7FBD4EAA7}"/>
            </a:ext>
          </a:extLst>
        </p:cNvPr>
        <p:cNvGrpSpPr/>
        <p:nvPr/>
      </p:nvGrpSpPr>
      <p:grpSpPr>
        <a:xfrm>
          <a:off x="0" y="0"/>
          <a:ext cx="0" cy="0"/>
          <a:chOff x="0" y="0"/>
          <a:chExt cx="0" cy="0"/>
        </a:xfrm>
      </p:grpSpPr>
      <p:sp>
        <p:nvSpPr>
          <p:cNvPr id="16386" name="Titre 8">
            <a:extLst>
              <a:ext uri="{FF2B5EF4-FFF2-40B4-BE49-F238E27FC236}">
                <a16:creationId xmlns:a16="http://schemas.microsoft.com/office/drawing/2014/main" id="{154A11F3-FB2E-E6C5-F3AE-A7E30BDCE941}"/>
              </a:ext>
            </a:extLst>
          </p:cNvPr>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2A8A1113-4233-70D9-58CB-DA53DBE3819F}"/>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98EF63E1-B412-A11B-0702-E3E63167170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a:t>
            </a:fld>
            <a:endParaRPr lang="fr-FR"/>
          </a:p>
        </p:txBody>
      </p:sp>
      <p:sp>
        <p:nvSpPr>
          <p:cNvPr id="6" name="Espace réservé du pied de page 7">
            <a:extLst>
              <a:ext uri="{FF2B5EF4-FFF2-40B4-BE49-F238E27FC236}">
                <a16:creationId xmlns:a16="http://schemas.microsoft.com/office/drawing/2014/main" id="{11C18DE2-AD9C-7218-5EAD-4C5E0C346F6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A8A4679-0485-70EC-AA66-50AF11BD0FDF}"/>
              </a:ext>
            </a:extLst>
          </p:cNvPr>
          <p:cNvSpPr txBox="1"/>
          <p:nvPr/>
        </p:nvSpPr>
        <p:spPr>
          <a:xfrm>
            <a:off x="3419872" y="1491630"/>
            <a:ext cx="4591454" cy="369332"/>
          </a:xfrm>
          <a:prstGeom prst="rect">
            <a:avLst/>
          </a:prstGeom>
          <a:noFill/>
        </p:spPr>
        <p:txBody>
          <a:bodyPr wrap="square" lIns="91440" tIns="45720" rIns="91440" bIns="45720" anchor="t">
            <a:spAutoFit/>
          </a:bodyPr>
          <a:lstStyle/>
          <a:p>
            <a:r>
              <a:rPr lang="fr-FR" dirty="0">
                <a:solidFill>
                  <a:srgbClr val="002060"/>
                </a:solidFill>
              </a:rPr>
              <a:t>Généralités</a:t>
            </a:r>
            <a:endParaRPr lang="fr-FR" altLang="fr-FR" dirty="0"/>
          </a:p>
        </p:txBody>
      </p:sp>
      <p:sp>
        <p:nvSpPr>
          <p:cNvPr id="8" name="Rectangle 2">
            <a:extLst>
              <a:ext uri="{FF2B5EF4-FFF2-40B4-BE49-F238E27FC236}">
                <a16:creationId xmlns:a16="http://schemas.microsoft.com/office/drawing/2014/main" id="{D3253FC9-84E7-9799-0079-1DBBCB14AFA2}"/>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F85F9099-D41F-B385-DE4D-C945DD6B0BD4}"/>
              </a:ext>
            </a:extLst>
          </p:cNvPr>
          <p:cNvSpPr txBox="1">
            <a:spLocks noChangeArrowheads="1"/>
          </p:cNvSpPr>
          <p:nvPr/>
        </p:nvSpPr>
        <p:spPr>
          <a:xfrm>
            <a:off x="611559" y="2762838"/>
            <a:ext cx="5829300" cy="2029774"/>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200" dirty="0"/>
              <a:t>Java c’est quoi ?</a:t>
            </a:r>
            <a:endParaRPr lang="en-US" dirty="0"/>
          </a:p>
          <a:p>
            <a:r>
              <a:rPr lang="fr-FR" sz="1200" dirty="0"/>
              <a:t>Evolution de Java</a:t>
            </a:r>
          </a:p>
          <a:p>
            <a:r>
              <a:rPr lang="fr-FR" sz="1200" err="1"/>
              <a:t>EcoCode</a:t>
            </a:r>
            <a:r>
              <a:rPr lang="fr-FR" sz="1200" dirty="0"/>
              <a:t> et Java</a:t>
            </a:r>
          </a:p>
          <a:p>
            <a:r>
              <a:rPr lang="fr-FR" sz="1200"/>
              <a:t>Classement de Java</a:t>
            </a:r>
          </a:p>
          <a:p>
            <a:endParaRPr lang="fr-FR" altLang="fr-FR" sz="1200" dirty="0"/>
          </a:p>
        </p:txBody>
      </p:sp>
    </p:spTree>
    <p:extLst>
      <p:ext uri="{BB962C8B-B14F-4D97-AF65-F5344CB8AC3E}">
        <p14:creationId xmlns:p14="http://schemas.microsoft.com/office/powerpoint/2010/main" val="264469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72712615-A655-42D8-80C9-B50F0CFEEB75}"/>
              </a:ext>
            </a:extLst>
          </p:cNvPr>
          <p:cNvSpPr>
            <a:spLocks noGrp="1" noChangeArrowheads="1"/>
          </p:cNvSpPr>
          <p:nvPr>
            <p:ph type="title"/>
          </p:nvPr>
        </p:nvSpPr>
        <p:spPr>
          <a:xfrm>
            <a:off x="1968104" y="272654"/>
            <a:ext cx="6708352" cy="434578"/>
          </a:xfrm>
        </p:spPr>
        <p:txBody>
          <a:bodyPr/>
          <a:lstStyle/>
          <a:p>
            <a:pPr eaLnBrk="1" hangingPunct="1"/>
            <a:r>
              <a:rPr lang="fr-FR" altLang="fr-FR"/>
              <a:t>Couplage faible : : Utilisation d'interfaces</a:t>
            </a:r>
          </a:p>
        </p:txBody>
      </p:sp>
      <p:sp>
        <p:nvSpPr>
          <p:cNvPr id="48133" name="Rectangle 3">
            <a:extLst>
              <a:ext uri="{FF2B5EF4-FFF2-40B4-BE49-F238E27FC236}">
                <a16:creationId xmlns:a16="http://schemas.microsoft.com/office/drawing/2014/main" id="{182C0EA9-6244-47F9-AE08-5DAA5BD06B2B}"/>
              </a:ext>
            </a:extLst>
          </p:cNvPr>
          <p:cNvSpPr>
            <a:spLocks noGrp="1" noChangeArrowheads="1"/>
          </p:cNvSpPr>
          <p:nvPr>
            <p:ph type="body" idx="1"/>
          </p:nvPr>
        </p:nvSpPr>
        <p:spPr>
          <a:xfrm>
            <a:off x="1983582" y="779579"/>
            <a:ext cx="5829300" cy="800100"/>
          </a:xfrm>
        </p:spPr>
        <p:txBody>
          <a:bodyPr/>
          <a:lstStyle/>
          <a:p>
            <a:pPr eaLnBrk="1" hangingPunct="1"/>
            <a:r>
              <a:rPr lang="fr-FR" altLang="fr-FR" sz="1800"/>
              <a:t>Écrire pour chaque classe DAO une interface</a:t>
            </a:r>
          </a:p>
        </p:txBody>
      </p:sp>
      <p:pic>
        <p:nvPicPr>
          <p:cNvPr id="48134" name="Picture 4">
            <a:extLst>
              <a:ext uri="{FF2B5EF4-FFF2-40B4-BE49-F238E27FC236}">
                <a16:creationId xmlns:a16="http://schemas.microsoft.com/office/drawing/2014/main" id="{E21430DE-F3D7-4CCF-A52F-F8258FB2A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881" y="1275606"/>
            <a:ext cx="6318647" cy="33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1A1C27BB-B6AA-42A9-98CA-3CADD8808A6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60</a:t>
            </a:fld>
            <a:endParaRPr lang="fr-FR"/>
          </a:p>
        </p:txBody>
      </p:sp>
      <p:sp>
        <p:nvSpPr>
          <p:cNvPr id="8" name="Espace réservé du pied de page 7">
            <a:extLst>
              <a:ext uri="{FF2B5EF4-FFF2-40B4-BE49-F238E27FC236}">
                <a16:creationId xmlns:a16="http://schemas.microsoft.com/office/drawing/2014/main" id="{5D630572-8644-413F-ACF1-1A2004A172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295AA6E4-B92E-4A89-BF45-D7A7083C011B}"/>
              </a:ext>
            </a:extLst>
          </p:cNvPr>
          <p:cNvSpPr>
            <a:spLocks noGrp="1" noChangeArrowheads="1"/>
          </p:cNvSpPr>
          <p:nvPr>
            <p:ph type="title"/>
          </p:nvPr>
        </p:nvSpPr>
        <p:spPr>
          <a:xfrm>
            <a:off x="1968104" y="272654"/>
            <a:ext cx="7175896" cy="434578"/>
          </a:xfrm>
        </p:spPr>
        <p:txBody>
          <a:bodyPr/>
          <a:lstStyle/>
          <a:p>
            <a:pPr eaLnBrk="1" hangingPunct="1"/>
            <a:r>
              <a:rPr lang="fr-FR" altLang="fr-FR"/>
              <a:t>Couplage faible : : Utilisation d'interfaces</a:t>
            </a:r>
          </a:p>
        </p:txBody>
      </p:sp>
      <p:sp>
        <p:nvSpPr>
          <p:cNvPr id="49157" name="Rectangle 3">
            <a:extLst>
              <a:ext uri="{FF2B5EF4-FFF2-40B4-BE49-F238E27FC236}">
                <a16:creationId xmlns:a16="http://schemas.microsoft.com/office/drawing/2014/main" id="{76CA0DAD-5A2B-4951-B286-364DA0E8A76A}"/>
              </a:ext>
            </a:extLst>
          </p:cNvPr>
          <p:cNvSpPr>
            <a:spLocks noGrp="1" noChangeArrowheads="1"/>
          </p:cNvSpPr>
          <p:nvPr>
            <p:ph type="body" idx="1"/>
          </p:nvPr>
        </p:nvSpPr>
        <p:spPr>
          <a:xfrm>
            <a:off x="358427" y="743345"/>
            <a:ext cx="8568952" cy="800100"/>
          </a:xfrm>
        </p:spPr>
        <p:txBody>
          <a:bodyPr/>
          <a:lstStyle/>
          <a:p>
            <a:pPr eaLnBrk="1" hangingPunct="1"/>
            <a:r>
              <a:rPr lang="fr-FR" altLang="fr-FR" sz="1800"/>
              <a:t>Chaque DAO implémente l’interface correspondante créée précédemment</a:t>
            </a:r>
          </a:p>
        </p:txBody>
      </p:sp>
      <p:pic>
        <p:nvPicPr>
          <p:cNvPr id="49158" name="Picture 4">
            <a:extLst>
              <a:ext uri="{FF2B5EF4-FFF2-40B4-BE49-F238E27FC236}">
                <a16:creationId xmlns:a16="http://schemas.microsoft.com/office/drawing/2014/main" id="{ADC6BDCE-09FC-421C-A647-BC5502A6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3" y="1116331"/>
            <a:ext cx="5319713" cy="356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59ADC01C-2239-4FB4-B12F-068A2A4F448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61</a:t>
            </a:fld>
            <a:endParaRPr lang="fr-FR"/>
          </a:p>
        </p:txBody>
      </p:sp>
      <p:sp>
        <p:nvSpPr>
          <p:cNvPr id="8" name="Espace réservé du pied de page 7">
            <a:extLst>
              <a:ext uri="{FF2B5EF4-FFF2-40B4-BE49-F238E27FC236}">
                <a16:creationId xmlns:a16="http://schemas.microsoft.com/office/drawing/2014/main" id="{6C47FD0B-42F9-4484-8C13-10662E403E7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900681DE-FDE3-46F6-8023-45A99B8043DE}"/>
              </a:ext>
            </a:extLst>
          </p:cNvPr>
          <p:cNvSpPr>
            <a:spLocks noGrp="1" noChangeArrowheads="1"/>
          </p:cNvSpPr>
          <p:nvPr>
            <p:ph type="title"/>
          </p:nvPr>
        </p:nvSpPr>
        <p:spPr>
          <a:xfrm>
            <a:off x="1968104" y="272654"/>
            <a:ext cx="5844778" cy="434578"/>
          </a:xfrm>
        </p:spPr>
        <p:txBody>
          <a:bodyPr/>
          <a:lstStyle/>
          <a:p>
            <a:pPr eaLnBrk="1" hangingPunct="1"/>
            <a:r>
              <a:rPr lang="fr-FR" altLang="fr-FR"/>
              <a:t>TP : interface</a:t>
            </a:r>
          </a:p>
        </p:txBody>
      </p:sp>
      <p:sp>
        <p:nvSpPr>
          <p:cNvPr id="50181" name="Rectangle 3">
            <a:extLst>
              <a:ext uri="{FF2B5EF4-FFF2-40B4-BE49-F238E27FC236}">
                <a16:creationId xmlns:a16="http://schemas.microsoft.com/office/drawing/2014/main" id="{E6A6459B-4788-4549-BDF1-9B328A0A4A9A}"/>
              </a:ext>
            </a:extLst>
          </p:cNvPr>
          <p:cNvSpPr>
            <a:spLocks noGrp="1" noChangeArrowheads="1"/>
          </p:cNvSpPr>
          <p:nvPr>
            <p:ph type="body" idx="1"/>
          </p:nvPr>
        </p:nvSpPr>
        <p:spPr>
          <a:xfrm>
            <a:off x="323528" y="987574"/>
            <a:ext cx="8136904" cy="1459706"/>
          </a:xfrm>
        </p:spPr>
        <p:txBody>
          <a:bodyPr/>
          <a:lstStyle/>
          <a:p>
            <a:pPr eaLnBrk="1" hangingPunct="1"/>
            <a:r>
              <a:rPr lang="fr-FR" altLang="fr-FR" sz="1800">
                <a:solidFill>
                  <a:srgbClr val="1C4B9C"/>
                </a:solidFill>
              </a:rPr>
              <a:t>Effectuer les 6 étapes du </a:t>
            </a:r>
            <a:r>
              <a:rPr lang="fr-FR" altLang="fr-FR" sz="1800" err="1">
                <a:solidFill>
                  <a:srgbClr val="1C4B9C"/>
                </a:solidFill>
              </a:rPr>
              <a:t>Tp</a:t>
            </a:r>
            <a:r>
              <a:rPr lang="fr-FR" altLang="fr-FR" sz="1800">
                <a:solidFill>
                  <a:srgbClr val="1C4B9C"/>
                </a:solidFill>
              </a:rPr>
              <a:t> interface</a:t>
            </a:r>
          </a:p>
          <a:p>
            <a:pPr marL="360363" lvl="1" indent="-180975" eaLnBrk="1" hangingPunct="1"/>
            <a:r>
              <a:rPr lang="fr-FR" altLang="fr-FR" sz="1800">
                <a:solidFill>
                  <a:srgbClr val="1C4B9C"/>
                </a:solidFill>
              </a:rPr>
              <a:t>On travaille  à partir de notre application issue du TP découpage: la version découpée en couches</a:t>
            </a:r>
          </a:p>
        </p:txBody>
      </p:sp>
      <p:sp>
        <p:nvSpPr>
          <p:cNvPr id="6" name="Espace réservé du numéro de diapositive 21">
            <a:extLst>
              <a:ext uri="{FF2B5EF4-FFF2-40B4-BE49-F238E27FC236}">
                <a16:creationId xmlns:a16="http://schemas.microsoft.com/office/drawing/2014/main" id="{287B4A1A-576D-44ED-A43C-9ED93A6C27D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62</a:t>
            </a:fld>
            <a:endParaRPr lang="fr-FR"/>
          </a:p>
        </p:txBody>
      </p:sp>
      <p:sp>
        <p:nvSpPr>
          <p:cNvPr id="7" name="Espace réservé du pied de page 7">
            <a:extLst>
              <a:ext uri="{FF2B5EF4-FFF2-40B4-BE49-F238E27FC236}">
                <a16:creationId xmlns:a16="http://schemas.microsoft.com/office/drawing/2014/main" id="{752E4B30-30B8-49B8-8F74-4A3EAADD5F48}"/>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D8D9449-F4A7-5387-F2DE-D44B570986D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5D7C4D51-8A52-4854-BFB6-12C1C7FE8DDA}"/>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 </a:t>
            </a:r>
          </a:p>
        </p:txBody>
      </p:sp>
      <p:sp>
        <p:nvSpPr>
          <p:cNvPr id="51205" name="Rectangle 3">
            <a:extLst>
              <a:ext uri="{FF2B5EF4-FFF2-40B4-BE49-F238E27FC236}">
                <a16:creationId xmlns:a16="http://schemas.microsoft.com/office/drawing/2014/main" id="{D032D980-8A3F-4319-A816-48C34902923F}"/>
              </a:ext>
            </a:extLst>
          </p:cNvPr>
          <p:cNvSpPr>
            <a:spLocks noGrp="1" noChangeArrowheads="1"/>
          </p:cNvSpPr>
          <p:nvPr>
            <p:ph type="body" idx="1"/>
          </p:nvPr>
        </p:nvSpPr>
        <p:spPr>
          <a:xfrm>
            <a:off x="323528" y="791766"/>
            <a:ext cx="7485782" cy="2921794"/>
          </a:xfrm>
        </p:spPr>
        <p:txBody>
          <a:bodyPr/>
          <a:lstStyle/>
          <a:p>
            <a:pPr eaLnBrk="1" hangingPunct="1"/>
            <a:r>
              <a:rPr lang="fr-FR" altLang="fr-FR" sz="1800"/>
              <a:t>Beaucoup de développeurs utilisent l’héritage comme moyen de factoriser du code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l’héritage est beaucoup plus fort car couplage fort entre les classes filles et la classe mère </a:t>
            </a:r>
          </a:p>
          <a:p>
            <a:pPr marL="444500" lvl="1" indent="-268288" eaLnBrk="1" hangingPunct="1">
              <a:buFont typeface="Wingdings" panose="05000000000000000000" pitchFamily="2" charset="2"/>
              <a:buChar char="à"/>
            </a:pPr>
            <a:r>
              <a:rPr lang="fr-FR" altLang="fr-FR" sz="1800">
                <a:sym typeface="Wingdings" panose="05000000000000000000" pitchFamily="2" charset="2"/>
              </a:rPr>
              <a:t>Problème pour les test unitaires des classes fille</a:t>
            </a:r>
          </a:p>
        </p:txBody>
      </p:sp>
      <p:sp>
        <p:nvSpPr>
          <p:cNvPr id="6" name="Espace réservé du numéro de diapositive 21">
            <a:extLst>
              <a:ext uri="{FF2B5EF4-FFF2-40B4-BE49-F238E27FC236}">
                <a16:creationId xmlns:a16="http://schemas.microsoft.com/office/drawing/2014/main" id="{6850B4CE-C6F7-4CA0-8AC3-0D313C8C893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63</a:t>
            </a:fld>
            <a:endParaRPr lang="fr-FR"/>
          </a:p>
        </p:txBody>
      </p:sp>
      <p:sp>
        <p:nvSpPr>
          <p:cNvPr id="7" name="Espace réservé du pied de page 7">
            <a:extLst>
              <a:ext uri="{FF2B5EF4-FFF2-40B4-BE49-F238E27FC236}">
                <a16:creationId xmlns:a16="http://schemas.microsoft.com/office/drawing/2014/main" id="{EE6735CE-7091-49E5-BE4C-AA82D2BDB92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40B21785-080B-4B47-8D61-FE9D9A4FB26E}"/>
              </a:ext>
            </a:extLst>
          </p:cNvPr>
          <p:cNvSpPr>
            <a:spLocks noGrp="1" noChangeArrowheads="1"/>
          </p:cNvSpPr>
          <p:nvPr>
            <p:ph type="title"/>
          </p:nvPr>
        </p:nvSpPr>
        <p:spPr>
          <a:xfrm>
            <a:off x="1968104" y="269081"/>
            <a:ext cx="5844778" cy="438150"/>
          </a:xfrm>
        </p:spPr>
        <p:txBody>
          <a:bodyPr/>
          <a:lstStyle/>
          <a:p>
            <a:pPr eaLnBrk="1" hangingPunct="1"/>
            <a:r>
              <a:rPr lang="fr-FR" altLang="fr-FR"/>
              <a:t>Couplage faible : : Casser l’héritage</a:t>
            </a:r>
          </a:p>
        </p:txBody>
      </p:sp>
      <p:sp>
        <p:nvSpPr>
          <p:cNvPr id="52229" name="Rectangle 3">
            <a:extLst>
              <a:ext uri="{FF2B5EF4-FFF2-40B4-BE49-F238E27FC236}">
                <a16:creationId xmlns:a16="http://schemas.microsoft.com/office/drawing/2014/main" id="{F3D355E6-96F0-4AF8-B29E-D96ECBE1BE2A}"/>
              </a:ext>
            </a:extLst>
          </p:cNvPr>
          <p:cNvSpPr>
            <a:spLocks noGrp="1" noChangeArrowheads="1"/>
          </p:cNvSpPr>
          <p:nvPr>
            <p:ph type="body" idx="1"/>
          </p:nvPr>
        </p:nvSpPr>
        <p:spPr>
          <a:xfrm>
            <a:off x="327100" y="1168938"/>
            <a:ext cx="7485782" cy="3171825"/>
          </a:xfrm>
        </p:spPr>
        <p:txBody>
          <a:bodyPr/>
          <a:lstStyle/>
          <a:p>
            <a:pPr eaLnBrk="1" hangingPunct="1"/>
            <a:r>
              <a:rPr lang="fr-FR" altLang="fr-FR" sz="1800"/>
              <a:t>Solution consiste à remplacer la dépendance hiérarchique des classes </a:t>
            </a:r>
          </a:p>
          <a:p>
            <a:pPr marL="444500" lvl="1" indent="-268288">
              <a:buFont typeface="Wingdings" panose="05000000000000000000" pitchFamily="2" charset="2"/>
              <a:buChar char="à"/>
            </a:pPr>
            <a:r>
              <a:rPr lang="fr-FR" altLang="fr-FR" sz="1800"/>
              <a:t>composition c'est-à-dire une relation qui prendra la forme d’un attribut d’un type spécial </a:t>
            </a:r>
          </a:p>
          <a:p>
            <a:pPr eaLnBrk="1" hangingPunct="1"/>
            <a:r>
              <a:rPr lang="fr-FR" altLang="fr-FR" sz="1800"/>
              <a:t>Avantage : on pourra changer la valeur de cet attribut dans notre version pour les tests par exemple</a:t>
            </a:r>
          </a:p>
        </p:txBody>
      </p:sp>
      <p:sp>
        <p:nvSpPr>
          <p:cNvPr id="6" name="Espace réservé du numéro de diapositive 21">
            <a:extLst>
              <a:ext uri="{FF2B5EF4-FFF2-40B4-BE49-F238E27FC236}">
                <a16:creationId xmlns:a16="http://schemas.microsoft.com/office/drawing/2014/main" id="{B350A7D3-C759-4EDB-AE5D-EE104C48BBF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64</a:t>
            </a:fld>
            <a:endParaRPr lang="fr-FR"/>
          </a:p>
        </p:txBody>
      </p:sp>
      <p:sp>
        <p:nvSpPr>
          <p:cNvPr id="7" name="Espace réservé du pied de page 7">
            <a:extLst>
              <a:ext uri="{FF2B5EF4-FFF2-40B4-BE49-F238E27FC236}">
                <a16:creationId xmlns:a16="http://schemas.microsoft.com/office/drawing/2014/main" id="{CCCF6A48-60C8-48EC-A929-70772623AFC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28947B10-5F02-461C-9CA8-31CB6B395939}"/>
              </a:ext>
            </a:extLst>
          </p:cNvPr>
          <p:cNvSpPr>
            <a:spLocks noGrp="1" noChangeArrowheads="1"/>
          </p:cNvSpPr>
          <p:nvPr>
            <p:ph type="title"/>
          </p:nvPr>
        </p:nvSpPr>
        <p:spPr>
          <a:xfrm>
            <a:off x="1968104" y="272654"/>
            <a:ext cx="5844778" cy="434578"/>
          </a:xfrm>
        </p:spPr>
        <p:txBody>
          <a:bodyPr/>
          <a:lstStyle/>
          <a:p>
            <a:pPr eaLnBrk="1" hangingPunct="1"/>
            <a:r>
              <a:rPr lang="fr-FR" altLang="fr-FR"/>
              <a:t>Couplage faible : : Casser l’héritage</a:t>
            </a:r>
          </a:p>
        </p:txBody>
      </p:sp>
      <p:sp>
        <p:nvSpPr>
          <p:cNvPr id="53253" name="Rectangle 3">
            <a:extLst>
              <a:ext uri="{FF2B5EF4-FFF2-40B4-BE49-F238E27FC236}">
                <a16:creationId xmlns:a16="http://schemas.microsoft.com/office/drawing/2014/main" id="{C1D0061E-AF82-4F83-925B-517CD3FCA281}"/>
              </a:ext>
            </a:extLst>
          </p:cNvPr>
          <p:cNvSpPr>
            <a:spLocks noGrp="1" noChangeArrowheads="1"/>
          </p:cNvSpPr>
          <p:nvPr>
            <p:ph type="body" idx="1"/>
          </p:nvPr>
        </p:nvSpPr>
        <p:spPr>
          <a:xfrm>
            <a:off x="327003" y="809889"/>
            <a:ext cx="7286997" cy="3559969"/>
          </a:xfrm>
        </p:spPr>
        <p:txBody>
          <a:bodyPr/>
          <a:lstStyle/>
          <a:p>
            <a:pPr eaLnBrk="1" hangingPunct="1"/>
            <a:r>
              <a:rPr lang="fr-FR" altLang="fr-FR" sz="2100"/>
              <a:t>Ex :  trajets donc le cout dépend du mode de transport et de la distance </a:t>
            </a:r>
          </a:p>
          <a:p>
            <a:pPr eaLnBrk="1" hangingPunct="1"/>
            <a:r>
              <a:rPr lang="fr-FR" altLang="fr-FR" sz="2100"/>
              <a:t>Solution héritage: </a:t>
            </a:r>
            <a:r>
              <a:rPr lang="fr-FR" altLang="fr-FR" sz="2100" err="1"/>
              <a:t>TrajetType</a:t>
            </a:r>
            <a:r>
              <a:rPr lang="fr-FR" altLang="fr-FR" sz="2100"/>
              <a:t>, ….</a:t>
            </a:r>
          </a:p>
          <a:p>
            <a:pPr eaLnBrk="1" hangingPunct="1"/>
            <a:r>
              <a:rPr lang="fr-FR" altLang="fr-FR" sz="2100"/>
              <a:t>Solution association  : une seule classe qu’on appelle Trajet</a:t>
            </a:r>
          </a:p>
          <a:p>
            <a:pPr eaLnBrk="1" hangingPunct="1"/>
            <a:r>
              <a:rPr lang="fr-FR" altLang="fr-FR" sz="2100"/>
              <a:t>Et L’interface liée au mode transport et ses deux implémentations</a:t>
            </a:r>
          </a:p>
          <a:p>
            <a:pPr eaLnBrk="1" hangingPunct="1"/>
            <a:r>
              <a:rPr lang="fr-FR" altLang="fr-FR" sz="2100"/>
              <a:t>implémentations qui seront à </a:t>
            </a:r>
            <a:r>
              <a:rPr lang="fr-FR" altLang="fr-FR" sz="2100" b="1"/>
              <a:t>préciser explicitement dans le constructeur </a:t>
            </a:r>
            <a:r>
              <a:rPr lang="fr-FR" altLang="fr-FR" sz="2100"/>
              <a:t>et qu’on peut changer pour les tests </a:t>
            </a:r>
          </a:p>
        </p:txBody>
      </p:sp>
      <p:sp>
        <p:nvSpPr>
          <p:cNvPr id="53254" name="Litebulb">
            <a:extLst>
              <a:ext uri="{FF2B5EF4-FFF2-40B4-BE49-F238E27FC236}">
                <a16:creationId xmlns:a16="http://schemas.microsoft.com/office/drawing/2014/main" id="{833AB6D3-CEC8-4F34-9129-6D8C0742DE70}"/>
              </a:ext>
            </a:extLst>
          </p:cNvPr>
          <p:cNvSpPr>
            <a:spLocks noEditPoints="1" noChangeArrowheads="1"/>
          </p:cNvSpPr>
          <p:nvPr/>
        </p:nvSpPr>
        <p:spPr bwMode="auto">
          <a:xfrm>
            <a:off x="7657033" y="3474508"/>
            <a:ext cx="809625" cy="87272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pic>
        <p:nvPicPr>
          <p:cNvPr id="53255" name="Picture 3">
            <a:extLst>
              <a:ext uri="{FF2B5EF4-FFF2-40B4-BE49-F238E27FC236}">
                <a16:creationId xmlns:a16="http://schemas.microsoft.com/office/drawing/2014/main" id="{05CFABF3-681D-44A6-8A6F-026523B2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04" y="857975"/>
            <a:ext cx="3326606"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a:extLst>
              <a:ext uri="{FF2B5EF4-FFF2-40B4-BE49-F238E27FC236}">
                <a16:creationId xmlns:a16="http://schemas.microsoft.com/office/drawing/2014/main" id="{911E68DA-F5A6-493B-BC52-C065ABFA6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9731" y="946014"/>
            <a:ext cx="7698581" cy="27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ZoneTexte 1">
            <a:extLst>
              <a:ext uri="{FF2B5EF4-FFF2-40B4-BE49-F238E27FC236}">
                <a16:creationId xmlns:a16="http://schemas.microsoft.com/office/drawing/2014/main" id="{CD312822-6D15-4C3B-97DD-ABC4D8A289D2}"/>
              </a:ext>
            </a:extLst>
          </p:cNvPr>
          <p:cNvSpPr txBox="1">
            <a:spLocks noChangeArrowheads="1"/>
          </p:cNvSpPr>
          <p:nvPr/>
        </p:nvSpPr>
        <p:spPr bwMode="auto">
          <a:xfrm>
            <a:off x="5940152" y="4369858"/>
            <a:ext cx="2564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democompositionheritage.domaine</a:t>
            </a:r>
          </a:p>
        </p:txBody>
      </p:sp>
      <p:sp>
        <p:nvSpPr>
          <p:cNvPr id="10" name="Espace réservé du numéro de diapositive 21">
            <a:extLst>
              <a:ext uri="{FF2B5EF4-FFF2-40B4-BE49-F238E27FC236}">
                <a16:creationId xmlns:a16="http://schemas.microsoft.com/office/drawing/2014/main" id="{C6E82485-63A9-45A5-A407-7410D8C0BD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65</a:t>
            </a:fld>
            <a:endParaRPr lang="fr-FR"/>
          </a:p>
        </p:txBody>
      </p:sp>
      <p:sp>
        <p:nvSpPr>
          <p:cNvPr id="11" name="Espace réservé du pied de page 7">
            <a:extLst>
              <a:ext uri="{FF2B5EF4-FFF2-40B4-BE49-F238E27FC236}">
                <a16:creationId xmlns:a16="http://schemas.microsoft.com/office/drawing/2014/main" id="{8B70AC36-E434-4E53-842D-F14AB756E5A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137228" y="1522918"/>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66</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419872" y="1491630"/>
            <a:ext cx="4591454" cy="369332"/>
          </a:xfrm>
          <a:prstGeom prst="rect">
            <a:avLst/>
          </a:prstGeom>
          <a:noFill/>
        </p:spPr>
        <p:txBody>
          <a:bodyPr wrap="square">
            <a:spAutoFit/>
          </a:bodyPr>
          <a:lstStyle/>
          <a:p>
            <a:pPr eaLnBrk="1" hangingPunct="1"/>
            <a:r>
              <a:rPr lang="fr-FR" altLang="fr-FR"/>
              <a:t>Bien choisir ses classes</a:t>
            </a:r>
          </a:p>
        </p:txBody>
      </p:sp>
      <p:sp>
        <p:nvSpPr>
          <p:cNvPr id="8" name="Rectangle 2">
            <a:extLst>
              <a:ext uri="{FF2B5EF4-FFF2-40B4-BE49-F238E27FC236}">
                <a16:creationId xmlns:a16="http://schemas.microsoft.com/office/drawing/2014/main" id="{8603B525-320E-49BB-8EBB-934405A5A1A6}"/>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B9B28A78-7D06-4E9C-9AE9-AC66AF25D9C7}"/>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200"/>
              <a:t>Principes généraux</a:t>
            </a:r>
          </a:p>
          <a:p>
            <a:r>
              <a:rPr lang="fr-FR" altLang="fr-FR" sz="1200"/>
              <a:t>Les énumérations</a:t>
            </a:r>
          </a:p>
          <a:p>
            <a:r>
              <a:rPr lang="fr-FR" altLang="fr-FR" sz="1200"/>
              <a:t>Zoom sur la classe String</a:t>
            </a:r>
          </a:p>
          <a:p>
            <a:r>
              <a:rPr lang="fr-FR" altLang="fr-FR" sz="1200"/>
              <a:t>Les collections</a:t>
            </a:r>
          </a:p>
          <a:p>
            <a:r>
              <a:rPr lang="fr-FR" altLang="fr-FR" sz="1200" err="1"/>
              <a:t>Equals</a:t>
            </a:r>
            <a:r>
              <a:rPr lang="fr-FR" altLang="fr-FR" sz="1200"/>
              <a:t> et </a:t>
            </a:r>
            <a:r>
              <a:rPr lang="fr-FR" altLang="fr-FR" sz="1200" err="1"/>
              <a:t>Hashcode</a:t>
            </a:r>
            <a:endParaRPr lang="fr-FR" altLang="fr-FR" sz="1200"/>
          </a:p>
        </p:txBody>
      </p:sp>
    </p:spTree>
    <p:extLst>
      <p:ext uri="{BB962C8B-B14F-4D97-AF65-F5344CB8AC3E}">
        <p14:creationId xmlns:p14="http://schemas.microsoft.com/office/powerpoint/2010/main" val="3863661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a:extLst>
              <a:ext uri="{FF2B5EF4-FFF2-40B4-BE49-F238E27FC236}">
                <a16:creationId xmlns:a16="http://schemas.microsoft.com/office/drawing/2014/main" id="{4B1813B1-D84D-4597-BE77-4471E9ECEB7C}"/>
              </a:ext>
            </a:extLst>
          </p:cNvPr>
          <p:cNvSpPr>
            <a:spLocks noGrp="1" noChangeArrowheads="1"/>
          </p:cNvSpPr>
          <p:nvPr>
            <p:ph type="title"/>
          </p:nvPr>
        </p:nvSpPr>
        <p:spPr>
          <a:xfrm>
            <a:off x="1968104" y="272654"/>
            <a:ext cx="5844778" cy="434578"/>
          </a:xfrm>
        </p:spPr>
        <p:txBody>
          <a:bodyPr/>
          <a:lstStyle/>
          <a:p>
            <a:pPr eaLnBrk="1" hangingPunct="1"/>
            <a:r>
              <a:rPr lang="fr-FR" altLang="fr-FR"/>
              <a:t>Principes généraux</a:t>
            </a:r>
          </a:p>
        </p:txBody>
      </p:sp>
      <p:sp>
        <p:nvSpPr>
          <p:cNvPr id="77829" name="Rectangle 3">
            <a:extLst>
              <a:ext uri="{FF2B5EF4-FFF2-40B4-BE49-F238E27FC236}">
                <a16:creationId xmlns:a16="http://schemas.microsoft.com/office/drawing/2014/main" id="{E7053998-0AA2-4127-AF38-36BA4A982D75}"/>
              </a:ext>
            </a:extLst>
          </p:cNvPr>
          <p:cNvSpPr>
            <a:spLocks noGrp="1" noChangeArrowheads="1"/>
          </p:cNvSpPr>
          <p:nvPr>
            <p:ph type="body" idx="1"/>
          </p:nvPr>
        </p:nvSpPr>
        <p:spPr>
          <a:xfrm>
            <a:off x="395536" y="935211"/>
            <a:ext cx="7417346" cy="3661172"/>
          </a:xfrm>
        </p:spPr>
        <p:txBody>
          <a:bodyPr/>
          <a:lstStyle/>
          <a:p>
            <a:pPr eaLnBrk="1" hangingPunct="1"/>
            <a:r>
              <a:rPr lang="fr-FR" altLang="fr-FR" sz="1800"/>
              <a:t>Liés aux principes objets</a:t>
            </a:r>
          </a:p>
          <a:p>
            <a:pPr marL="444500" lvl="1" indent="-265113" eaLnBrk="1" hangingPunct="1"/>
            <a:r>
              <a:rPr lang="fr-FR" altLang="fr-FR" sz="1800" b="1"/>
              <a:t>L'encapsulation </a:t>
            </a:r>
            <a:r>
              <a:rPr lang="fr-FR" altLang="fr-FR" sz="1800"/>
              <a:t>(rassemblement données et méthodes) </a:t>
            </a:r>
            <a:r>
              <a:rPr lang="fr-FR" altLang="fr-FR" sz="1800">
                <a:sym typeface="Wingdings" panose="05000000000000000000" pitchFamily="2" charset="2"/>
              </a:rPr>
              <a:t> doit masquer la complexité interne pour exposer le minimum</a:t>
            </a:r>
          </a:p>
          <a:p>
            <a:pPr marL="444500" lvl="1" indent="-265113" eaLnBrk="1" hangingPunct="1"/>
            <a:r>
              <a:rPr lang="fr-FR" altLang="fr-FR" sz="1800" b="1">
                <a:sym typeface="Wingdings" panose="05000000000000000000" pitchFamily="2" charset="2"/>
              </a:rPr>
              <a:t>Cohésion</a:t>
            </a:r>
            <a:r>
              <a:rPr lang="fr-FR" altLang="fr-FR" sz="1800">
                <a:sym typeface="Wingdings" panose="05000000000000000000" pitchFamily="2" charset="2"/>
              </a:rPr>
              <a:t>  	malgré tous les liens potentiels centré sur un seul objectif</a:t>
            </a:r>
          </a:p>
          <a:p>
            <a:pPr marL="444500" lvl="1" indent="-265113" eaLnBrk="1" hangingPunct="1"/>
            <a:r>
              <a:rPr lang="fr-FR" altLang="fr-FR" sz="1800">
                <a:sym typeface="Wingdings" panose="05000000000000000000" pitchFamily="2" charset="2"/>
              </a:rPr>
              <a:t>Couplage faible malgré tous les liens (à appliquer le plus possible)</a:t>
            </a:r>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C1D0E9A-B2AC-402F-81A3-A3BB35C57C3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67</a:t>
            </a:fld>
            <a:endParaRPr lang="fr-FR"/>
          </a:p>
        </p:txBody>
      </p:sp>
      <p:sp>
        <p:nvSpPr>
          <p:cNvPr id="7" name="Espace réservé du pied de page 7">
            <a:extLst>
              <a:ext uri="{FF2B5EF4-FFF2-40B4-BE49-F238E27FC236}">
                <a16:creationId xmlns:a16="http://schemas.microsoft.com/office/drawing/2014/main" id="{38658E16-2903-4CA7-AB25-0DB11D6E959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4FC5FB68-3F30-4281-9AEB-65834B77E3F1}"/>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8853" name="Rectangle 3">
            <a:extLst>
              <a:ext uri="{FF2B5EF4-FFF2-40B4-BE49-F238E27FC236}">
                <a16:creationId xmlns:a16="http://schemas.microsoft.com/office/drawing/2014/main" id="{E3967FA4-E195-441D-927C-7DEE5D217123}"/>
              </a:ext>
            </a:extLst>
          </p:cNvPr>
          <p:cNvSpPr>
            <a:spLocks noGrp="1" noChangeArrowheads="1"/>
          </p:cNvSpPr>
          <p:nvPr>
            <p:ph type="body" idx="1"/>
          </p:nvPr>
        </p:nvSpPr>
        <p:spPr>
          <a:xfrm>
            <a:off x="395536" y="781658"/>
            <a:ext cx="7992888" cy="3580183"/>
          </a:xfrm>
        </p:spPr>
        <p:txBody>
          <a:bodyPr/>
          <a:lstStyle/>
          <a:p>
            <a:pPr eaLnBrk="1" hangingPunct="1"/>
            <a:r>
              <a:rPr lang="fr-FR" altLang="fr-FR" sz="2400"/>
              <a:t>Problématique suivante : comment stocker et manipuler facilement une (petite) liste </a:t>
            </a:r>
            <a:r>
              <a:rPr lang="fr-FR" altLang="fr-FR" sz="2400" b="1"/>
              <a:t>stable</a:t>
            </a:r>
            <a:r>
              <a:rPr lang="fr-FR" altLang="fr-FR" sz="2400"/>
              <a:t> et </a:t>
            </a:r>
            <a:r>
              <a:rPr lang="fr-FR" altLang="fr-FR" sz="2400" b="1"/>
              <a:t>finie</a:t>
            </a:r>
            <a:r>
              <a:rPr lang="fr-FR" altLang="fr-FR" sz="2400"/>
              <a:t> d’éléments </a:t>
            </a:r>
          </a:p>
          <a:p>
            <a:pPr marL="444500" lvl="1" indent="-268288" eaLnBrk="1" hangingPunct="1"/>
            <a:r>
              <a:rPr lang="fr-FR" altLang="fr-FR" sz="1800"/>
              <a:t>Exemple des couples codes- libellés</a:t>
            </a:r>
          </a:p>
          <a:p>
            <a:pPr eaLnBrk="1" hangingPunct="1"/>
            <a:r>
              <a:rPr lang="fr-FR" altLang="fr-FR" sz="2400"/>
              <a:t>Solutions java</a:t>
            </a:r>
          </a:p>
          <a:p>
            <a:pPr marL="444500" lvl="1" indent="-268288"/>
            <a:r>
              <a:rPr lang="fr-FR" altLang="fr-FR" sz="1800"/>
              <a:t>Classes java dédiées avec les dao (lourd)</a:t>
            </a:r>
          </a:p>
          <a:p>
            <a:pPr marL="444500" lvl="1" indent="-268288"/>
            <a:r>
              <a:rPr lang="fr-FR" altLang="fr-FR" sz="1800"/>
              <a:t>Dans des </a:t>
            </a:r>
            <a:r>
              <a:rPr lang="fr-FR" altLang="fr-FR" sz="1800" err="1"/>
              <a:t>properties</a:t>
            </a:r>
            <a:r>
              <a:rPr lang="fr-FR" altLang="fr-FR" sz="1800"/>
              <a:t> (pas d’association)</a:t>
            </a:r>
          </a:p>
          <a:p>
            <a:pPr marL="444500" lvl="1" indent="-268288"/>
            <a:r>
              <a:rPr lang="fr-FR" altLang="fr-FR" sz="1800"/>
              <a:t>Dans des variables  statiques (pas d’association)</a:t>
            </a:r>
          </a:p>
          <a:p>
            <a:pPr eaLnBrk="1" hangingPunct="1"/>
            <a:r>
              <a:rPr lang="fr-FR" altLang="fr-FR" sz="2400"/>
              <a:t>Aucune solution n’est complètement satisfaisant</a:t>
            </a:r>
          </a:p>
        </p:txBody>
      </p:sp>
      <p:sp>
        <p:nvSpPr>
          <p:cNvPr id="6" name="Espace réservé du numéro de diapositive 21">
            <a:extLst>
              <a:ext uri="{FF2B5EF4-FFF2-40B4-BE49-F238E27FC236}">
                <a16:creationId xmlns:a16="http://schemas.microsoft.com/office/drawing/2014/main" id="{83C523C8-E54D-4523-91FA-FEC4EEA97A9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68</a:t>
            </a:fld>
            <a:endParaRPr lang="fr-FR"/>
          </a:p>
        </p:txBody>
      </p:sp>
      <p:sp>
        <p:nvSpPr>
          <p:cNvPr id="7" name="Espace réservé du pied de page 7">
            <a:extLst>
              <a:ext uri="{FF2B5EF4-FFF2-40B4-BE49-F238E27FC236}">
                <a16:creationId xmlns:a16="http://schemas.microsoft.com/office/drawing/2014/main" id="{BB9A5B36-A151-4A57-AF61-D39DE5EEF7FC}"/>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a:extLst>
              <a:ext uri="{FF2B5EF4-FFF2-40B4-BE49-F238E27FC236}">
                <a16:creationId xmlns:a16="http://schemas.microsoft.com/office/drawing/2014/main" id="{0DACEED8-EAF6-4796-B013-8363A3A8461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79877" name="Rectangle 3">
            <a:extLst>
              <a:ext uri="{FF2B5EF4-FFF2-40B4-BE49-F238E27FC236}">
                <a16:creationId xmlns:a16="http://schemas.microsoft.com/office/drawing/2014/main" id="{20705CD2-0A46-4CE4-B146-94B8C2452491}"/>
              </a:ext>
            </a:extLst>
          </p:cNvPr>
          <p:cNvSpPr>
            <a:spLocks noGrp="1" noChangeArrowheads="1"/>
          </p:cNvSpPr>
          <p:nvPr>
            <p:ph type="body" idx="1"/>
          </p:nvPr>
        </p:nvSpPr>
        <p:spPr>
          <a:xfrm>
            <a:off x="323528" y="1131590"/>
            <a:ext cx="7835813" cy="3414573"/>
          </a:xfrm>
        </p:spPr>
        <p:txBody>
          <a:bodyPr/>
          <a:lstStyle/>
          <a:p>
            <a:pPr eaLnBrk="1" hangingPunct="1"/>
            <a:r>
              <a:rPr lang="fr-FR" altLang="fr-FR" sz="1800"/>
              <a:t>Solution depuis </a:t>
            </a:r>
            <a:r>
              <a:rPr lang="fr-FR" altLang="fr-FR" sz="1800" err="1"/>
              <a:t>jdk</a:t>
            </a:r>
            <a:r>
              <a:rPr lang="fr-FR" altLang="fr-FR" sz="1800"/>
              <a:t> 5 : les </a:t>
            </a:r>
            <a:r>
              <a:rPr lang="fr-FR" altLang="fr-FR" sz="1800" err="1"/>
              <a:t>enum</a:t>
            </a:r>
            <a:endParaRPr lang="fr-FR" altLang="fr-FR" sz="1800"/>
          </a:p>
          <a:p>
            <a:pPr eaLnBrk="1" hangingPunct="1"/>
            <a:r>
              <a:rPr lang="fr-FR" altLang="fr-FR" sz="1800" b="1"/>
              <a:t>classe Java</a:t>
            </a:r>
            <a:r>
              <a:rPr lang="fr-FR" altLang="fr-FR" sz="1800"/>
              <a:t> avec tous les avantages  des classes mais elle est </a:t>
            </a:r>
            <a:r>
              <a:rPr lang="fr-FR" altLang="fr-FR" sz="1800" b="1"/>
              <a:t>spéciale</a:t>
            </a:r>
            <a:r>
              <a:rPr lang="fr-FR" altLang="fr-FR" sz="1800"/>
              <a:t> …. car </a:t>
            </a:r>
            <a:r>
              <a:rPr lang="fr-FR" altLang="fr-FR" sz="1800" u="sng"/>
              <a:t>contient les instances</a:t>
            </a:r>
            <a:r>
              <a:rPr lang="fr-FR" altLang="fr-FR" sz="1800"/>
              <a:t> des objets</a:t>
            </a:r>
          </a:p>
          <a:p>
            <a:pPr>
              <a:buFont typeface="Wingdings" panose="05000000000000000000" pitchFamily="2" charset="2"/>
              <a:buNone/>
            </a:pPr>
            <a:endParaRPr lang="fr-FR" altLang="fr-FR" sz="1800"/>
          </a:p>
          <a:p>
            <a:pPr>
              <a:buFont typeface="Wingdings" panose="05000000000000000000" pitchFamily="2" charset="2"/>
              <a:buNone/>
            </a:pPr>
            <a:r>
              <a:rPr lang="fr-FR" altLang="fr-FR" sz="1800"/>
              <a:t>public </a:t>
            </a:r>
            <a:r>
              <a:rPr lang="fr-FR" altLang="fr-FR" sz="1800" b="1" err="1"/>
              <a:t>enum</a:t>
            </a:r>
            <a:r>
              <a:rPr lang="fr-FR" altLang="fr-FR" sz="1800"/>
              <a:t> Saison {</a:t>
            </a:r>
          </a:p>
          <a:p>
            <a:pPr>
              <a:buFont typeface="Wingdings" panose="05000000000000000000" pitchFamily="2" charset="2"/>
              <a:buNone/>
            </a:pPr>
            <a:r>
              <a:rPr lang="fr-FR" altLang="fr-FR" sz="1800"/>
              <a:t>   printemps, </a:t>
            </a:r>
            <a:r>
              <a:rPr lang="fr-FR" altLang="fr-FR" sz="1800" err="1"/>
              <a:t>ete</a:t>
            </a:r>
            <a:r>
              <a:rPr lang="fr-FR" altLang="fr-FR" sz="1800"/>
              <a:t>, automne, hiver;</a:t>
            </a:r>
          </a:p>
          <a:p>
            <a:pPr>
              <a:buFont typeface="Wingdings" panose="05000000000000000000" pitchFamily="2" charset="2"/>
              <a:buNone/>
            </a:pPr>
            <a:r>
              <a:rPr lang="fr-FR" altLang="fr-FR" sz="1800"/>
              <a:t>}</a:t>
            </a:r>
          </a:p>
          <a:p>
            <a:pPr eaLnBrk="1" hangingPunct="1"/>
            <a:endParaRPr lang="fr-FR" altLang="fr-FR" sz="1800"/>
          </a:p>
        </p:txBody>
      </p:sp>
      <p:sp>
        <p:nvSpPr>
          <p:cNvPr id="6" name="Espace réservé du numéro de diapositive 21">
            <a:extLst>
              <a:ext uri="{FF2B5EF4-FFF2-40B4-BE49-F238E27FC236}">
                <a16:creationId xmlns:a16="http://schemas.microsoft.com/office/drawing/2014/main" id="{33556BC7-8AA7-47CA-A929-069D30FB34B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69</a:t>
            </a:fld>
            <a:endParaRPr lang="fr-FR"/>
          </a:p>
        </p:txBody>
      </p:sp>
      <p:sp>
        <p:nvSpPr>
          <p:cNvPr id="7" name="Espace réservé du pied de page 7">
            <a:extLst>
              <a:ext uri="{FF2B5EF4-FFF2-40B4-BE49-F238E27FC236}">
                <a16:creationId xmlns:a16="http://schemas.microsoft.com/office/drawing/2014/main" id="{FAA64595-F4E0-4A84-8360-CD34D2CC894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CA2D-C90F-DE9F-77D6-FEE3FDEDA9A0}"/>
            </a:ext>
          </a:extLst>
        </p:cNvPr>
        <p:cNvGrpSpPr/>
        <p:nvPr/>
      </p:nvGrpSpPr>
      <p:grpSpPr>
        <a:xfrm>
          <a:off x="0" y="0"/>
          <a:ext cx="0" cy="0"/>
          <a:chOff x="0" y="0"/>
          <a:chExt cx="0" cy="0"/>
        </a:xfrm>
      </p:grpSpPr>
      <p:sp>
        <p:nvSpPr>
          <p:cNvPr id="7172" name="Rectangle 2">
            <a:extLst>
              <a:ext uri="{FF2B5EF4-FFF2-40B4-BE49-F238E27FC236}">
                <a16:creationId xmlns:a16="http://schemas.microsoft.com/office/drawing/2014/main" id="{DFD5D58B-986C-FF29-D5BF-186C8DDF409F}"/>
              </a:ext>
            </a:extLst>
          </p:cNvPr>
          <p:cNvSpPr>
            <a:spLocks noGrp="1" noChangeArrowheads="1"/>
          </p:cNvSpPr>
          <p:nvPr>
            <p:ph type="title"/>
          </p:nvPr>
        </p:nvSpPr>
        <p:spPr/>
        <p:txBody>
          <a:bodyPr/>
          <a:lstStyle/>
          <a:p>
            <a:r>
              <a:rPr lang="fr-FR" altLang="fr-FR" dirty="0"/>
              <a:t>Java c'est quoi ?</a:t>
            </a:r>
          </a:p>
        </p:txBody>
      </p:sp>
      <p:sp>
        <p:nvSpPr>
          <p:cNvPr id="7" name="Espace réservé du pied de page 7">
            <a:extLst>
              <a:ext uri="{FF2B5EF4-FFF2-40B4-BE49-F238E27FC236}">
                <a16:creationId xmlns:a16="http://schemas.microsoft.com/office/drawing/2014/main" id="{6B94D080-8137-D205-3847-8EB887B15D17}"/>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58B534A4-E631-573B-947E-F59CFDDB0154}"/>
              </a:ext>
            </a:extLst>
          </p:cNvPr>
          <p:cNvSpPr>
            <a:spLocks noGrp="1"/>
          </p:cNvSpPr>
          <p:nvPr>
            <p:ph type="sldNum" sz="quarter" idx="12"/>
          </p:nvPr>
        </p:nvSpPr>
        <p:spPr/>
        <p:txBody>
          <a:bodyPr/>
          <a:lstStyle/>
          <a:p>
            <a:fld id="{733122C9-A0B9-462F-8757-0847AD287B63}" type="slidenum">
              <a:rPr lang="fr-FR" smtClean="0"/>
              <a:pPr/>
              <a:t>7</a:t>
            </a:fld>
            <a:endParaRPr lang="fr-FR"/>
          </a:p>
        </p:txBody>
      </p:sp>
      <p:sp>
        <p:nvSpPr>
          <p:cNvPr id="7173" name="Rectangle 3">
            <a:extLst>
              <a:ext uri="{FF2B5EF4-FFF2-40B4-BE49-F238E27FC236}">
                <a16:creationId xmlns:a16="http://schemas.microsoft.com/office/drawing/2014/main" id="{48B91BC9-1624-0CF7-6575-443A02A143D0}"/>
              </a:ext>
            </a:extLst>
          </p:cNvPr>
          <p:cNvSpPr>
            <a:spLocks noGrp="1" noChangeArrowheads="1"/>
          </p:cNvSpPr>
          <p:nvPr>
            <p:ph idx="4294967295"/>
          </p:nvPr>
        </p:nvSpPr>
        <p:spPr>
          <a:xfrm>
            <a:off x="360000" y="997993"/>
            <a:ext cx="7387112" cy="3781177"/>
          </a:xfrm>
        </p:spPr>
        <p:txBody>
          <a:bodyPr/>
          <a:lstStyle/>
          <a:p>
            <a:pPr marL="285750" indent="-285750">
              <a:buFont typeface="Arial" panose="020B0604020202020204" pitchFamily="34" charset="0"/>
              <a:buChar char="•"/>
            </a:pPr>
            <a:r>
              <a:rPr lang="fr-FR" sz="1800" dirty="0">
                <a:ea typeface="+mn-lt"/>
                <a:cs typeface="+mn-lt"/>
              </a:rPr>
              <a:t>Le langage Java est né d'une synthèse</a:t>
            </a:r>
            <a:endParaRPr lang="en-US" sz="1800" dirty="0">
              <a:ea typeface="+mn-lt"/>
              <a:cs typeface="+mn-lt"/>
            </a:endParaRPr>
          </a:p>
          <a:p>
            <a:pPr marL="537210" lvl="1" indent="-71755">
              <a:buFont typeface="Courier New" panose="020B0604020202020204" pitchFamily="34" charset="0"/>
              <a:buChar char="o"/>
            </a:pPr>
            <a:r>
              <a:rPr lang="fr-FR" sz="1600" dirty="0">
                <a:ea typeface="+mn-lt"/>
                <a:cs typeface="+mn-lt"/>
              </a:rPr>
              <a:t> </a:t>
            </a:r>
            <a:r>
              <a:rPr lang="fr-FR" sz="1400" dirty="0">
                <a:ea typeface="+mn-lt"/>
                <a:cs typeface="+mn-lt"/>
              </a:rPr>
              <a:t>Né au milieu des années 1990 au sein de Sun Microsystems, </a:t>
            </a:r>
            <a:r>
              <a:rPr lang="fr-FR" sz="1400" b="1" dirty="0">
                <a:ea typeface="+mn-lt"/>
                <a:cs typeface="+mn-lt"/>
              </a:rPr>
              <a:t>Java</a:t>
            </a:r>
            <a:r>
              <a:rPr lang="fr-FR" sz="1400" dirty="0">
                <a:ea typeface="+mn-lt"/>
                <a:cs typeface="+mn-lt"/>
              </a:rPr>
              <a:t> est conçu comme une réponse aux limites du C++ : un langage plus simple, plus sûr et moins sujet aux erreurs. </a:t>
            </a:r>
            <a:endParaRPr lang="en-US" sz="1400">
              <a:ea typeface="+mn-lt"/>
              <a:cs typeface="+mn-lt"/>
            </a:endParaRPr>
          </a:p>
          <a:p>
            <a:pPr marL="537210" lvl="1" indent="-71755">
              <a:buFont typeface="Courier New" panose="020B0604020202020204" pitchFamily="34" charset="0"/>
              <a:buChar char="o"/>
            </a:pPr>
            <a:r>
              <a:rPr lang="fr-FR" sz="1400" dirty="0">
                <a:ea typeface="+mn-lt"/>
                <a:cs typeface="+mn-lt"/>
              </a:rPr>
              <a:t> Il en reprend la syntaxe tout en éliminant de nombreuses sources de complexité (pointeurs explicites, héritage multiple…), offrant ainsi une </a:t>
            </a:r>
            <a:r>
              <a:rPr lang="fr-FR" sz="1400" b="1" dirty="0">
                <a:ea typeface="+mn-lt"/>
                <a:cs typeface="+mn-lt"/>
              </a:rPr>
              <a:t>synthèse pragmatique du C++</a:t>
            </a:r>
            <a:r>
              <a:rPr lang="fr-FR" sz="1400" dirty="0">
                <a:ea typeface="+mn-lt"/>
                <a:cs typeface="+mn-lt"/>
              </a:rPr>
              <a:t>. </a:t>
            </a:r>
            <a:endParaRPr lang="en-US" sz="1400">
              <a:ea typeface="+mn-lt"/>
              <a:cs typeface="+mn-lt"/>
            </a:endParaRPr>
          </a:p>
          <a:p>
            <a:pPr marL="285750" indent="-285750">
              <a:buFont typeface="Arial" panose="020B0604020202020204" pitchFamily="34" charset="0"/>
              <a:buChar char="•"/>
            </a:pPr>
            <a:r>
              <a:rPr lang="fr-FR" sz="1700" dirty="0">
                <a:ea typeface="+mn-lt"/>
                <a:cs typeface="+mn-lt"/>
              </a:rPr>
              <a:t>Java est multi-plateforme </a:t>
            </a:r>
            <a:endParaRPr lang="en-US" sz="1700" dirty="0">
              <a:ea typeface="+mn-lt"/>
              <a:cs typeface="+mn-lt"/>
            </a:endParaRPr>
          </a:p>
          <a:p>
            <a:pPr marL="537210" lvl="1" indent="-71755">
              <a:buFont typeface="Courier New" panose="020B0604020202020204" pitchFamily="34" charset="0"/>
              <a:buChar char="o"/>
            </a:pPr>
            <a:r>
              <a:rPr lang="fr-FR" sz="1600" dirty="0">
                <a:ea typeface="+mn-lt"/>
                <a:cs typeface="+mn-lt"/>
              </a:rPr>
              <a:t> </a:t>
            </a:r>
            <a:r>
              <a:rPr lang="fr-FR" sz="1400" dirty="0">
                <a:ea typeface="+mn-lt"/>
                <a:cs typeface="+mn-lt"/>
              </a:rPr>
              <a:t>Pensé dès l’origine pour tourner dans des environnements variés, Java introduit la </a:t>
            </a:r>
            <a:r>
              <a:rPr lang="fr-FR" sz="1400" b="1" dirty="0">
                <a:ea typeface="+mn-lt"/>
                <a:cs typeface="+mn-lt"/>
              </a:rPr>
              <a:t>machine virtuelle (JVM)</a:t>
            </a:r>
            <a:r>
              <a:rPr lang="fr-FR" sz="1400" dirty="0">
                <a:ea typeface="+mn-lt"/>
                <a:cs typeface="+mn-lt"/>
              </a:rPr>
              <a:t> et son célèbre principe </a:t>
            </a:r>
            <a:r>
              <a:rPr lang="fr-FR" sz="1400" i="1" dirty="0">
                <a:ea typeface="+mn-lt"/>
                <a:cs typeface="+mn-lt"/>
              </a:rPr>
              <a:t>“Write Once, Run </a:t>
            </a:r>
            <a:r>
              <a:rPr lang="fr-FR" sz="1400" i="1" err="1">
                <a:ea typeface="+mn-lt"/>
                <a:cs typeface="+mn-lt"/>
              </a:rPr>
              <a:t>Anywhere</a:t>
            </a:r>
            <a:r>
              <a:rPr lang="fr-FR" sz="1400" i="1" dirty="0">
                <a:ea typeface="+mn-lt"/>
                <a:cs typeface="+mn-lt"/>
              </a:rPr>
              <a:t>”</a:t>
            </a:r>
            <a:endParaRPr lang="en-US" sz="1400" dirty="0">
              <a:ea typeface="+mn-lt"/>
              <a:cs typeface="+mn-lt"/>
            </a:endParaRPr>
          </a:p>
          <a:p>
            <a:pPr marL="537210" lvl="1" indent="-71755">
              <a:buFont typeface="Courier New" panose="020B0604020202020204" pitchFamily="34" charset="0"/>
              <a:buChar char="o"/>
            </a:pPr>
            <a:r>
              <a:rPr lang="fr-FR" sz="1400" dirty="0">
                <a:ea typeface="+mn-lt"/>
                <a:cs typeface="+mn-lt"/>
              </a:rPr>
              <a:t> L’exécution devient </a:t>
            </a:r>
            <a:r>
              <a:rPr lang="fr-FR" sz="1400" b="1" dirty="0">
                <a:ea typeface="+mn-lt"/>
                <a:cs typeface="+mn-lt"/>
              </a:rPr>
              <a:t>fiable, contrôlée et “</a:t>
            </a:r>
            <a:r>
              <a:rPr lang="fr-FR" sz="1400" b="1" err="1">
                <a:ea typeface="+mn-lt"/>
                <a:cs typeface="+mn-lt"/>
              </a:rPr>
              <a:t>trusted</a:t>
            </a:r>
            <a:r>
              <a:rPr lang="fr-FR" sz="1400" b="1" dirty="0">
                <a:ea typeface="+mn-lt"/>
                <a:cs typeface="+mn-lt"/>
              </a:rPr>
              <a:t>”</a:t>
            </a:r>
            <a:r>
              <a:rPr lang="fr-FR" sz="1400" dirty="0">
                <a:ea typeface="+mn-lt"/>
                <a:cs typeface="+mn-lt"/>
              </a:rPr>
              <a:t>, indépendamment de la plateforme matérielle ou logicielle.</a:t>
            </a:r>
            <a:endParaRPr lang="en-US" sz="1400">
              <a:cs typeface="Arial"/>
            </a:endParaRPr>
          </a:p>
        </p:txBody>
      </p:sp>
    </p:spTree>
    <p:extLst>
      <p:ext uri="{BB962C8B-B14F-4D97-AF65-F5344CB8AC3E}">
        <p14:creationId xmlns:p14="http://schemas.microsoft.com/office/powerpoint/2010/main" val="1352420884"/>
      </p:ext>
    </p:extLst>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236027CD-331F-465C-9DB6-81F6AC320D8A}"/>
              </a:ext>
            </a:extLst>
          </p:cNvPr>
          <p:cNvSpPr>
            <a:spLocks noGrp="1" noChangeArrowheads="1"/>
          </p:cNvSpPr>
          <p:nvPr>
            <p:ph type="title"/>
          </p:nvPr>
        </p:nvSpPr>
        <p:spPr>
          <a:xfrm>
            <a:off x="1968104" y="272654"/>
            <a:ext cx="5844778" cy="434578"/>
          </a:xfrm>
        </p:spPr>
        <p:txBody>
          <a:bodyPr/>
          <a:lstStyle/>
          <a:p>
            <a:pPr eaLnBrk="1" hangingPunct="1"/>
            <a:r>
              <a:rPr lang="fr-FR" altLang="fr-FR"/>
              <a:t>Les énumérations</a:t>
            </a:r>
          </a:p>
        </p:txBody>
      </p:sp>
      <p:sp>
        <p:nvSpPr>
          <p:cNvPr id="80901" name="Rectangle 3">
            <a:extLst>
              <a:ext uri="{FF2B5EF4-FFF2-40B4-BE49-F238E27FC236}">
                <a16:creationId xmlns:a16="http://schemas.microsoft.com/office/drawing/2014/main" id="{918BC73D-8510-482E-8E22-2B4D8E1F1E2A}"/>
              </a:ext>
            </a:extLst>
          </p:cNvPr>
          <p:cNvSpPr>
            <a:spLocks noGrp="1" noChangeArrowheads="1"/>
          </p:cNvSpPr>
          <p:nvPr>
            <p:ph type="body" idx="1"/>
          </p:nvPr>
        </p:nvSpPr>
        <p:spPr>
          <a:xfrm>
            <a:off x="327100" y="1059582"/>
            <a:ext cx="7485782" cy="3576638"/>
          </a:xfrm>
        </p:spPr>
        <p:txBody>
          <a:bodyPr/>
          <a:lstStyle/>
          <a:p>
            <a:r>
              <a:rPr lang="fr-FR" altLang="fr-FR" sz="1800" b="1"/>
              <a:t>values()</a:t>
            </a:r>
            <a:r>
              <a:rPr lang="fr-FR" altLang="fr-FR" sz="1800"/>
              <a:t> retourne un tableau avec toutes les valeurs possibles</a:t>
            </a:r>
          </a:p>
          <a:p>
            <a:r>
              <a:rPr lang="fr-FR" altLang="fr-FR" sz="1800" b="1" err="1"/>
              <a:t>valueOf</a:t>
            </a:r>
            <a:r>
              <a:rPr lang="fr-FR" altLang="fr-FR" sz="1800" b="1"/>
              <a:t>(String)</a:t>
            </a:r>
            <a:r>
              <a:rPr lang="fr-FR" altLang="fr-FR" sz="1800"/>
              <a:t> retourne la valeur de l’</a:t>
            </a:r>
            <a:r>
              <a:rPr lang="fr-FR" altLang="fr-FR" sz="1800" err="1"/>
              <a:t>enum</a:t>
            </a:r>
            <a:r>
              <a:rPr lang="fr-FR" altLang="fr-FR" sz="1800"/>
              <a:t> dont le nom est en paramètre</a:t>
            </a:r>
          </a:p>
          <a:p>
            <a:r>
              <a:rPr lang="fr-FR" altLang="fr-FR" sz="1800"/>
              <a:t>Une </a:t>
            </a:r>
            <a:r>
              <a:rPr lang="fr-FR" altLang="fr-FR" sz="1800" err="1"/>
              <a:t>enum</a:t>
            </a:r>
            <a:r>
              <a:rPr lang="fr-FR" altLang="fr-FR" sz="1800"/>
              <a:t> peut être dans un switch </a:t>
            </a:r>
          </a:p>
          <a:p>
            <a:r>
              <a:rPr lang="fr-FR" altLang="fr-FR" sz="1800" err="1"/>
              <a:t>Enum</a:t>
            </a:r>
            <a:r>
              <a:rPr lang="fr-FR" altLang="fr-FR" sz="1800"/>
              <a:t> est « </a:t>
            </a:r>
            <a:r>
              <a:rPr lang="fr-FR" altLang="fr-FR" sz="1800" b="1"/>
              <a:t>type-</a:t>
            </a:r>
            <a:r>
              <a:rPr lang="fr-FR" altLang="fr-FR" sz="1800" b="1" err="1"/>
              <a:t>safe</a:t>
            </a:r>
            <a:r>
              <a:rPr lang="fr-FR" altLang="fr-FR" sz="1800"/>
              <a:t> » : sa valeur est celle donnée </a:t>
            </a:r>
            <a:r>
              <a:rPr lang="fr-FR" altLang="fr-FR" sz="1800" b="1"/>
              <a:t>à la déclaration</a:t>
            </a:r>
            <a:r>
              <a:rPr lang="fr-FR" altLang="fr-FR" sz="1800"/>
              <a:t>. c'est à dire qu'une </a:t>
            </a:r>
            <a:r>
              <a:rPr lang="fr-FR" altLang="fr-FR" sz="1800" err="1"/>
              <a:t>enum</a:t>
            </a:r>
            <a:r>
              <a:rPr lang="fr-FR" altLang="fr-FR" sz="1800"/>
              <a:t> </a:t>
            </a:r>
            <a:r>
              <a:rPr lang="fr-FR" altLang="fr-FR" sz="1800" u="sng"/>
              <a:t>ne peut en aucun cas prendre une autre valeur</a:t>
            </a:r>
            <a:endParaRPr lang="fr-FR" altLang="fr-FR" sz="1800"/>
          </a:p>
        </p:txBody>
      </p:sp>
      <p:sp>
        <p:nvSpPr>
          <p:cNvPr id="6" name="Espace réservé du numéro de diapositive 21">
            <a:extLst>
              <a:ext uri="{FF2B5EF4-FFF2-40B4-BE49-F238E27FC236}">
                <a16:creationId xmlns:a16="http://schemas.microsoft.com/office/drawing/2014/main" id="{E65D4A97-57C6-48A2-9570-BC12B2CE1B5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70</a:t>
            </a:fld>
            <a:endParaRPr lang="fr-FR"/>
          </a:p>
        </p:txBody>
      </p:sp>
      <p:sp>
        <p:nvSpPr>
          <p:cNvPr id="7" name="Espace réservé du pied de page 7">
            <a:extLst>
              <a:ext uri="{FF2B5EF4-FFF2-40B4-BE49-F238E27FC236}">
                <a16:creationId xmlns:a16="http://schemas.microsoft.com/office/drawing/2014/main" id="{F66F6366-CB6C-43E1-9703-3469E2F16B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a:extLst>
              <a:ext uri="{FF2B5EF4-FFF2-40B4-BE49-F238E27FC236}">
                <a16:creationId xmlns:a16="http://schemas.microsoft.com/office/drawing/2014/main" id="{FED649DB-6EE0-465C-B914-A0F33C34F0D2}"/>
              </a:ext>
            </a:extLst>
          </p:cNvPr>
          <p:cNvSpPr>
            <a:spLocks noGrp="1" noChangeArrowheads="1"/>
          </p:cNvSpPr>
          <p:nvPr>
            <p:ph type="title"/>
          </p:nvPr>
        </p:nvSpPr>
        <p:spPr>
          <a:xfrm>
            <a:off x="1968104" y="272654"/>
            <a:ext cx="5844778" cy="434578"/>
          </a:xfrm>
        </p:spPr>
        <p:txBody>
          <a:bodyPr/>
          <a:lstStyle/>
          <a:p>
            <a:pPr eaLnBrk="1" hangingPunct="1"/>
            <a:r>
              <a:rPr lang="fr-FR" altLang="fr-FR"/>
              <a:t>TP « Enum »</a:t>
            </a:r>
          </a:p>
        </p:txBody>
      </p:sp>
      <p:sp>
        <p:nvSpPr>
          <p:cNvPr id="81925" name="Rectangle 3">
            <a:extLst>
              <a:ext uri="{FF2B5EF4-FFF2-40B4-BE49-F238E27FC236}">
                <a16:creationId xmlns:a16="http://schemas.microsoft.com/office/drawing/2014/main" id="{6F896134-C042-4988-9706-F33E259F5D46}"/>
              </a:ext>
            </a:extLst>
          </p:cNvPr>
          <p:cNvSpPr>
            <a:spLocks noGrp="1" noChangeArrowheads="1"/>
          </p:cNvSpPr>
          <p:nvPr>
            <p:ph type="body" idx="1"/>
          </p:nvPr>
        </p:nvSpPr>
        <p:spPr>
          <a:xfrm>
            <a:off x="1836878" y="1275606"/>
            <a:ext cx="5829300" cy="872728"/>
          </a:xfrm>
        </p:spPr>
        <p:txBody>
          <a:bodyPr/>
          <a:lstStyle/>
          <a:p>
            <a:pPr eaLnBrk="1" hangingPunct="1"/>
            <a:r>
              <a:rPr lang="fr-FR" altLang="fr-FR" sz="1800">
                <a:solidFill>
                  <a:srgbClr val="1C4B9C"/>
                </a:solidFill>
              </a:rPr>
              <a:t>Effectuer les 4 étapes du TP</a:t>
            </a:r>
          </a:p>
          <a:p>
            <a:pPr eaLnBrk="1" hangingPunct="1"/>
            <a:r>
              <a:rPr lang="fr-FR" altLang="fr-FR" sz="1800">
                <a:solidFill>
                  <a:srgbClr val="1C4B9C"/>
                </a:solidFill>
              </a:rPr>
              <a:t>On travaille avec la classe </a:t>
            </a:r>
            <a:r>
              <a:rPr lang="fr-FR" altLang="fr-FR" sz="1800" err="1">
                <a:solidFill>
                  <a:srgbClr val="1C4B9C"/>
                </a:solidFill>
              </a:rPr>
              <a:t>NoteDao</a:t>
            </a:r>
            <a:endParaRPr lang="fr-FR" altLang="fr-FR" sz="1800">
              <a:solidFill>
                <a:srgbClr val="1C4B9C"/>
              </a:solidFill>
            </a:endParaRPr>
          </a:p>
        </p:txBody>
      </p:sp>
      <p:sp>
        <p:nvSpPr>
          <p:cNvPr id="6" name="Espace réservé du numéro de diapositive 21">
            <a:extLst>
              <a:ext uri="{FF2B5EF4-FFF2-40B4-BE49-F238E27FC236}">
                <a16:creationId xmlns:a16="http://schemas.microsoft.com/office/drawing/2014/main" id="{A72D5C63-0EF0-46BF-BA6A-D0EEF2CAF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71</a:t>
            </a:fld>
            <a:endParaRPr lang="fr-FR"/>
          </a:p>
        </p:txBody>
      </p:sp>
      <p:sp>
        <p:nvSpPr>
          <p:cNvPr id="7" name="Espace réservé du pied de page 7">
            <a:extLst>
              <a:ext uri="{FF2B5EF4-FFF2-40B4-BE49-F238E27FC236}">
                <a16:creationId xmlns:a16="http://schemas.microsoft.com/office/drawing/2014/main" id="{687B2491-78A8-4859-834E-37F7BA439BA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B636E182-75BD-2A11-EC7C-9B013646493D}"/>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7E45-9A96-14B6-BFFB-CCDF0C8574E3}"/>
            </a:ext>
          </a:extLst>
        </p:cNvPr>
        <p:cNvGrpSpPr/>
        <p:nvPr/>
      </p:nvGrpSpPr>
      <p:grpSpPr>
        <a:xfrm>
          <a:off x="0" y="0"/>
          <a:ext cx="0" cy="0"/>
          <a:chOff x="0" y="0"/>
          <a:chExt cx="0" cy="0"/>
        </a:xfrm>
      </p:grpSpPr>
      <p:sp>
        <p:nvSpPr>
          <p:cNvPr id="30724" name="Rectangle 2">
            <a:extLst>
              <a:ext uri="{FF2B5EF4-FFF2-40B4-BE49-F238E27FC236}">
                <a16:creationId xmlns:a16="http://schemas.microsoft.com/office/drawing/2014/main" id="{553F0642-3001-C389-3FB4-5E35459A2C03}"/>
              </a:ext>
            </a:extLst>
          </p:cNvPr>
          <p:cNvSpPr>
            <a:spLocks noGrp="1" noChangeArrowheads="1"/>
          </p:cNvSpPr>
          <p:nvPr>
            <p:ph type="title"/>
          </p:nvPr>
        </p:nvSpPr>
        <p:spPr>
          <a:xfrm>
            <a:off x="1925241" y="245269"/>
            <a:ext cx="5844778" cy="439341"/>
          </a:xfrm>
        </p:spPr>
        <p:txBody>
          <a:bodyPr/>
          <a:lstStyle/>
          <a:p>
            <a:r>
              <a:rPr lang="fr-FR" altLang="fr-FR" err="1"/>
              <a:t>WooClap</a:t>
            </a:r>
            <a:endParaRPr lang="en-US" err="1"/>
          </a:p>
        </p:txBody>
      </p:sp>
      <p:sp>
        <p:nvSpPr>
          <p:cNvPr id="30725" name="Rectangle 3">
            <a:extLst>
              <a:ext uri="{FF2B5EF4-FFF2-40B4-BE49-F238E27FC236}">
                <a16:creationId xmlns:a16="http://schemas.microsoft.com/office/drawing/2014/main" id="{046C3581-5104-744F-609E-EAEDE0A758DC}"/>
              </a:ext>
            </a:extLst>
          </p:cNvPr>
          <p:cNvSpPr>
            <a:spLocks noGrp="1" noChangeArrowheads="1"/>
          </p:cNvSpPr>
          <p:nvPr>
            <p:ph type="body" idx="1"/>
          </p:nvPr>
        </p:nvSpPr>
        <p:spPr>
          <a:xfrm>
            <a:off x="323528" y="915566"/>
            <a:ext cx="8352928" cy="3115866"/>
          </a:xfrm>
        </p:spPr>
        <p:txBody>
          <a:bodyPr/>
          <a:lstStyle/>
          <a:p>
            <a:endParaRPr lang="fr-FR" sz="2000" dirty="0">
              <a:ea typeface="+mn-lt"/>
              <a:cs typeface="+mn-lt"/>
            </a:endParaRPr>
          </a:p>
          <a:p>
            <a:r>
              <a:rPr lang="fr-FR" sz="2000" dirty="0">
                <a:ea typeface="+mn-lt"/>
                <a:cs typeface="+mn-lt"/>
              </a:rPr>
              <a:t>https://app.wooclap.com/DDPRRQ</a:t>
            </a:r>
            <a:endParaRPr lang="en-US">
              <a:cs typeface="Arial"/>
            </a:endParaRPr>
          </a:p>
        </p:txBody>
      </p:sp>
      <p:sp>
        <p:nvSpPr>
          <p:cNvPr id="6" name="Espace réservé du numéro de diapositive 21">
            <a:extLst>
              <a:ext uri="{FF2B5EF4-FFF2-40B4-BE49-F238E27FC236}">
                <a16:creationId xmlns:a16="http://schemas.microsoft.com/office/drawing/2014/main" id="{883F32E4-D0E0-FEB5-8EF5-2A578697A6F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72</a:t>
            </a:fld>
            <a:endParaRPr lang="fr-FR"/>
          </a:p>
        </p:txBody>
      </p:sp>
      <p:sp>
        <p:nvSpPr>
          <p:cNvPr id="7" name="Espace réservé du pied de page 7">
            <a:extLst>
              <a:ext uri="{FF2B5EF4-FFF2-40B4-BE49-F238E27FC236}">
                <a16:creationId xmlns:a16="http://schemas.microsoft.com/office/drawing/2014/main" id="{21B5BDA7-61C3-78EA-A7F8-C9271B5637F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2" name="Picture 1">
            <a:extLst>
              <a:ext uri="{FF2B5EF4-FFF2-40B4-BE49-F238E27FC236}">
                <a16:creationId xmlns:a16="http://schemas.microsoft.com/office/drawing/2014/main" id="{F3668473-019D-5023-839D-08C7EF2BDC56}"/>
              </a:ext>
            </a:extLst>
          </p:cNvPr>
          <p:cNvPicPr>
            <a:picLocks noChangeAspect="1"/>
          </p:cNvPicPr>
          <p:nvPr/>
        </p:nvPicPr>
        <p:blipFill>
          <a:blip r:embed="rId3"/>
          <a:stretch>
            <a:fillRect/>
          </a:stretch>
        </p:blipFill>
        <p:spPr>
          <a:xfrm>
            <a:off x="5417820" y="1956435"/>
            <a:ext cx="3261360" cy="2335530"/>
          </a:xfrm>
          <a:prstGeom prst="rect">
            <a:avLst/>
          </a:prstGeom>
        </p:spPr>
      </p:pic>
    </p:spTree>
    <p:extLst>
      <p:ext uri="{BB962C8B-B14F-4D97-AF65-F5344CB8AC3E}">
        <p14:creationId xmlns:p14="http://schemas.microsoft.com/office/powerpoint/2010/main" val="3367497815"/>
      </p:ext>
    </p:extLst>
  </p:cSld>
  <p:clrMapOvr>
    <a:masterClrMapping/>
  </p:clrMapOvr>
  <p:transition>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33ABC26E-4438-4E31-BA16-258FFC4BED6C}"/>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2949" name="Rectangle 3">
            <a:extLst>
              <a:ext uri="{FF2B5EF4-FFF2-40B4-BE49-F238E27FC236}">
                <a16:creationId xmlns:a16="http://schemas.microsoft.com/office/drawing/2014/main" id="{6537414D-373D-4FC1-B4A4-4DDCB0DACA58}"/>
              </a:ext>
            </a:extLst>
          </p:cNvPr>
          <p:cNvSpPr>
            <a:spLocks noGrp="1" noChangeArrowheads="1"/>
          </p:cNvSpPr>
          <p:nvPr>
            <p:ph type="body" idx="1"/>
          </p:nvPr>
        </p:nvSpPr>
        <p:spPr>
          <a:xfrm>
            <a:off x="323528" y="791767"/>
            <a:ext cx="7485782" cy="3679031"/>
          </a:xfrm>
        </p:spPr>
        <p:txBody>
          <a:bodyPr/>
          <a:lstStyle/>
          <a:p>
            <a:r>
              <a:rPr lang="fr-FR" altLang="fr-FR" sz="1800"/>
              <a:t>Classe la plus utilisée (confirmé par les résultats de tests de charge)</a:t>
            </a:r>
          </a:p>
          <a:p>
            <a:r>
              <a:rPr lang="fr-FR" altLang="fr-FR" sz="1800"/>
              <a:t>Classe « spéciale »</a:t>
            </a:r>
          </a:p>
          <a:p>
            <a:pPr marL="444500" lvl="1" indent="-268288"/>
            <a:r>
              <a:rPr lang="fr-FR" altLang="fr-FR" sz="1800"/>
              <a:t>String chaine2= "pratique"  </a:t>
            </a:r>
          </a:p>
          <a:p>
            <a:pPr marL="444500" lvl="1" indent="-268288"/>
            <a:r>
              <a:rPr lang="fr-FR" altLang="fr-FR" sz="1800"/>
              <a:t>S’apparente à un new et pourtant</a:t>
            </a:r>
          </a:p>
          <a:p>
            <a:pPr marL="624500" lvl="2" indent="-268288"/>
            <a:r>
              <a:rPr lang="fr-FR" altLang="fr-FR" sz="1700"/>
              <a:t>String s1 = "bonne pratique" et String s2 = "bonne pratique"  </a:t>
            </a:r>
          </a:p>
          <a:p>
            <a:pPr marL="624500" lvl="2" indent="-268288"/>
            <a:r>
              <a:rPr lang="fr-FR" altLang="fr-FR" sz="1700"/>
              <a:t>Alors s1==s2 est </a:t>
            </a:r>
            <a:r>
              <a:rPr lang="fr-FR" altLang="fr-FR" sz="1700" err="1"/>
              <a:t>true</a:t>
            </a:r>
            <a:endParaRPr lang="fr-FR" altLang="fr-FR" sz="1700"/>
          </a:p>
          <a:p>
            <a:pPr marL="624500" lvl="2" indent="-268288"/>
            <a:endParaRPr lang="fr-FR" altLang="fr-FR" sz="1700"/>
          </a:p>
          <a:p>
            <a:pPr marL="444500" lvl="1" indent="-268288"/>
            <a:r>
              <a:rPr lang="fr-FR" altLang="fr-FR" sz="1800"/>
              <a:t>En fait c’est une optimisation donc pas un new</a:t>
            </a:r>
          </a:p>
        </p:txBody>
      </p:sp>
      <p:sp>
        <p:nvSpPr>
          <p:cNvPr id="6" name="Espace réservé du numéro de diapositive 21">
            <a:extLst>
              <a:ext uri="{FF2B5EF4-FFF2-40B4-BE49-F238E27FC236}">
                <a16:creationId xmlns:a16="http://schemas.microsoft.com/office/drawing/2014/main" id="{115DA94D-321B-46E9-B914-0CBCFD1F1413}"/>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73</a:t>
            </a:fld>
            <a:endParaRPr lang="fr-FR"/>
          </a:p>
        </p:txBody>
      </p:sp>
      <p:sp>
        <p:nvSpPr>
          <p:cNvPr id="7" name="Espace réservé du pied de page 7">
            <a:extLst>
              <a:ext uri="{FF2B5EF4-FFF2-40B4-BE49-F238E27FC236}">
                <a16:creationId xmlns:a16="http://schemas.microsoft.com/office/drawing/2014/main" id="{F3876E03-F4C8-4FDA-8F71-06556589600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a:extLst>
              <a:ext uri="{FF2B5EF4-FFF2-40B4-BE49-F238E27FC236}">
                <a16:creationId xmlns:a16="http://schemas.microsoft.com/office/drawing/2014/main" id="{6F48B209-0C3A-4D33-ACBA-C0695DC209F4}"/>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3973" name="Rectangle 3">
            <a:extLst>
              <a:ext uri="{FF2B5EF4-FFF2-40B4-BE49-F238E27FC236}">
                <a16:creationId xmlns:a16="http://schemas.microsoft.com/office/drawing/2014/main" id="{2E110822-D0E1-4B57-A764-14236A4506CE}"/>
              </a:ext>
            </a:extLst>
          </p:cNvPr>
          <p:cNvSpPr>
            <a:spLocks noGrp="1" noChangeArrowheads="1"/>
          </p:cNvSpPr>
          <p:nvPr>
            <p:ph type="body" idx="1"/>
          </p:nvPr>
        </p:nvSpPr>
        <p:spPr>
          <a:xfrm>
            <a:off x="395536" y="722708"/>
            <a:ext cx="7776864" cy="4148138"/>
          </a:xfrm>
        </p:spPr>
        <p:txBody>
          <a:bodyPr/>
          <a:lstStyle/>
          <a:p>
            <a:r>
              <a:rPr lang="fr-FR" altLang="fr-FR" sz="2000"/>
              <a:t>La classe String est  </a:t>
            </a:r>
            <a:r>
              <a:rPr lang="fr-FR" altLang="fr-FR" sz="2000" b="1"/>
              <a:t>Immuable</a:t>
            </a:r>
            <a:r>
              <a:rPr lang="fr-FR" altLang="fr-FR" sz="2000"/>
              <a:t> = on ne peut plus modifier son état une fois l'instance créée</a:t>
            </a:r>
          </a:p>
          <a:p>
            <a:r>
              <a:rPr lang="fr-FR" altLang="fr-FR" sz="2000"/>
              <a:t>Les objets immuables possèdent plusieurs avantages :</a:t>
            </a:r>
          </a:p>
          <a:p>
            <a:pPr marL="444500" lvl="1" indent="-268288"/>
            <a:r>
              <a:rPr lang="fr-FR" altLang="fr-FR" sz="1800"/>
              <a:t>Ils ne peuvent avoir qu'un seul état</a:t>
            </a:r>
          </a:p>
          <a:p>
            <a:pPr marL="444500" lvl="1" indent="-268288"/>
            <a:r>
              <a:rPr lang="fr-FR" altLang="fr-FR" sz="1800"/>
              <a:t>Ils sont faciles à créer, à tester et à utiliser</a:t>
            </a:r>
          </a:p>
          <a:p>
            <a:pPr marL="444500" lvl="1" indent="-268288"/>
            <a:r>
              <a:rPr lang="en-US" altLang="fr-FR" sz="1800" err="1"/>
              <a:t>Ils</a:t>
            </a:r>
            <a:r>
              <a:rPr lang="en-US" altLang="fr-FR" sz="1800"/>
              <a:t> </a:t>
            </a:r>
            <a:r>
              <a:rPr lang="en-US" altLang="fr-FR" sz="1800" err="1"/>
              <a:t>sont</a:t>
            </a:r>
            <a:r>
              <a:rPr lang="en-US" altLang="fr-FR" sz="1800"/>
              <a:t> thread-safe</a:t>
            </a:r>
            <a:endParaRPr lang="fr-FR" altLang="fr-FR" sz="1800"/>
          </a:p>
          <a:p>
            <a:pPr marL="444500" lvl="1" indent="-268288"/>
            <a:r>
              <a:rPr lang="fr-FR" altLang="fr-FR" sz="1800"/>
              <a:t>Leur valeur de hash (voir partie </a:t>
            </a:r>
            <a:r>
              <a:rPr lang="fr-FR" altLang="fr-FR" sz="1800" err="1"/>
              <a:t>equals</a:t>
            </a:r>
            <a:r>
              <a:rPr lang="fr-FR" altLang="fr-FR" sz="1800"/>
              <a:t> et </a:t>
            </a:r>
            <a:r>
              <a:rPr lang="fr-FR" altLang="fr-FR" sz="1800" err="1"/>
              <a:t>hashcode</a:t>
            </a:r>
            <a:r>
              <a:rPr lang="fr-FR" altLang="fr-FR" sz="1800"/>
              <a:t>) reste fixe donc à privilégier dans les collections de type </a:t>
            </a:r>
            <a:r>
              <a:rPr lang="fr-FR" altLang="fr-FR" sz="1800" err="1"/>
              <a:t>Map</a:t>
            </a:r>
            <a:r>
              <a:rPr lang="fr-FR" altLang="fr-FR" sz="1800"/>
              <a:t> et Set</a:t>
            </a:r>
          </a:p>
        </p:txBody>
      </p:sp>
      <p:sp>
        <p:nvSpPr>
          <p:cNvPr id="8" name="Espace réservé du numéro de diapositive 21">
            <a:extLst>
              <a:ext uri="{FF2B5EF4-FFF2-40B4-BE49-F238E27FC236}">
                <a16:creationId xmlns:a16="http://schemas.microsoft.com/office/drawing/2014/main" id="{7CB67096-E321-4DE9-9D58-7DED56202BDC}"/>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74</a:t>
            </a:fld>
            <a:endParaRPr lang="fr-FR"/>
          </a:p>
        </p:txBody>
      </p:sp>
      <p:sp>
        <p:nvSpPr>
          <p:cNvPr id="9" name="Espace réservé du pied de page 7">
            <a:extLst>
              <a:ext uri="{FF2B5EF4-FFF2-40B4-BE49-F238E27FC236}">
                <a16:creationId xmlns:a16="http://schemas.microsoft.com/office/drawing/2014/main" id="{639258DA-613B-417C-BCEA-E6F72331B46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420DE46D-43CA-4FEB-BEAC-97DF619BEB85}"/>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84997" name="Rectangle 3">
            <a:extLst>
              <a:ext uri="{FF2B5EF4-FFF2-40B4-BE49-F238E27FC236}">
                <a16:creationId xmlns:a16="http://schemas.microsoft.com/office/drawing/2014/main" id="{F1AAA20C-1D6E-4D99-ABDB-93DFAFF4316A}"/>
              </a:ext>
            </a:extLst>
          </p:cNvPr>
          <p:cNvSpPr>
            <a:spLocks noGrp="1" noChangeArrowheads="1"/>
          </p:cNvSpPr>
          <p:nvPr>
            <p:ph type="body" idx="1"/>
          </p:nvPr>
        </p:nvSpPr>
        <p:spPr>
          <a:xfrm>
            <a:off x="332800" y="781658"/>
            <a:ext cx="8271648" cy="3580184"/>
          </a:xfrm>
        </p:spPr>
        <p:txBody>
          <a:bodyPr/>
          <a:lstStyle/>
          <a:p>
            <a:r>
              <a:rPr lang="fr-FR" altLang="fr-FR" sz="1800"/>
              <a:t>On ne peut pas changer un String sans refaire un new = opération qui coute cher en java</a:t>
            </a:r>
          </a:p>
          <a:p>
            <a:r>
              <a:rPr lang="fr-FR" altLang="fr-FR" sz="1800"/>
              <a:t>Avant Java 5 : Privilégier </a:t>
            </a:r>
            <a:r>
              <a:rPr lang="fr-FR" altLang="fr-FR" sz="1800" err="1"/>
              <a:t>StringBuffer</a:t>
            </a:r>
            <a:r>
              <a:rPr lang="fr-FR" altLang="fr-FR" sz="1800"/>
              <a:t> (ou </a:t>
            </a:r>
            <a:r>
              <a:rPr lang="fr-FR" altLang="fr-FR" sz="1800" err="1"/>
              <a:t>StringBuilder</a:t>
            </a:r>
            <a:r>
              <a:rPr lang="fr-FR" altLang="fr-FR" sz="1800"/>
              <a:t>) pour les chaines « changeantes »</a:t>
            </a:r>
          </a:p>
          <a:p>
            <a:endParaRPr lang="fr-FR" altLang="fr-FR" sz="1800"/>
          </a:p>
          <a:p>
            <a:pPr>
              <a:buFont typeface="Wingdings" panose="05000000000000000000" pitchFamily="2" charset="2"/>
              <a:buNone/>
            </a:pPr>
            <a:r>
              <a:rPr lang="fr-FR" altLang="fr-FR" sz="1800"/>
              <a:t>Exemple : </a:t>
            </a:r>
          </a:p>
          <a:p>
            <a:pPr>
              <a:buFont typeface="Wingdings" panose="05000000000000000000" pitchFamily="2" charset="2"/>
              <a:buNone/>
            </a:pPr>
            <a:r>
              <a:rPr lang="fr-FR" altLang="fr-FR" sz="2100" err="1"/>
              <a:t>StringBuffer</a:t>
            </a:r>
            <a:r>
              <a:rPr lang="fr-FR" altLang="fr-FR" sz="2100"/>
              <a:t> sb= new </a:t>
            </a:r>
            <a:r>
              <a:rPr lang="fr-FR" altLang="fr-FR" sz="2100" err="1"/>
              <a:t>StringBuffer</a:t>
            </a:r>
            <a:r>
              <a:rPr lang="fr-FR" altLang="fr-FR" sz="2100"/>
              <a:t>("bonnes");</a:t>
            </a:r>
          </a:p>
          <a:p>
            <a:pPr>
              <a:buFont typeface="Wingdings" panose="05000000000000000000" pitchFamily="2" charset="2"/>
              <a:buNone/>
            </a:pPr>
            <a:r>
              <a:rPr lang="fr-FR" altLang="fr-FR" sz="2100" err="1"/>
              <a:t>sb.append</a:t>
            </a:r>
            <a:r>
              <a:rPr lang="fr-FR" altLang="fr-FR" sz="2100"/>
              <a:t>(" pratiques");</a:t>
            </a:r>
          </a:p>
          <a:p>
            <a:pPr>
              <a:buFont typeface="Wingdings" panose="05000000000000000000" pitchFamily="2" charset="2"/>
              <a:buNone/>
            </a:pPr>
            <a:r>
              <a:rPr lang="fr-FR" altLang="fr-FR" sz="2100" err="1"/>
              <a:t>sb.append</a:t>
            </a:r>
            <a:r>
              <a:rPr lang="fr-FR" altLang="fr-FR" sz="2100"/>
              <a:t>(" java");</a:t>
            </a:r>
          </a:p>
          <a:p>
            <a:pPr lvl="1"/>
            <a:endParaRPr lang="fr-FR" altLang="fr-FR"/>
          </a:p>
        </p:txBody>
      </p:sp>
      <p:sp>
        <p:nvSpPr>
          <p:cNvPr id="6" name="Espace réservé du numéro de diapositive 21">
            <a:extLst>
              <a:ext uri="{FF2B5EF4-FFF2-40B4-BE49-F238E27FC236}">
                <a16:creationId xmlns:a16="http://schemas.microsoft.com/office/drawing/2014/main" id="{1D478E00-CE80-454D-A9CD-5B0D5EA89FE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75</a:t>
            </a:fld>
            <a:endParaRPr lang="fr-FR"/>
          </a:p>
        </p:txBody>
      </p:sp>
      <p:sp>
        <p:nvSpPr>
          <p:cNvPr id="7" name="Espace réservé du pied de page 7">
            <a:extLst>
              <a:ext uri="{FF2B5EF4-FFF2-40B4-BE49-F238E27FC236}">
                <a16:creationId xmlns:a16="http://schemas.microsoft.com/office/drawing/2014/main" id="{5C43D45B-3B18-4AB8-9733-7A7CEF98013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a:extLst>
              <a:ext uri="{FF2B5EF4-FFF2-40B4-BE49-F238E27FC236}">
                <a16:creationId xmlns:a16="http://schemas.microsoft.com/office/drawing/2014/main" id="{6AA9B352-F8C3-4C10-AF46-8B5F261E067B}"/>
              </a:ext>
            </a:extLst>
          </p:cNvPr>
          <p:cNvSpPr>
            <a:spLocks noGrp="1" noChangeArrowheads="1"/>
          </p:cNvSpPr>
          <p:nvPr>
            <p:ph type="title"/>
          </p:nvPr>
        </p:nvSpPr>
        <p:spPr>
          <a:xfrm>
            <a:off x="1968104" y="269081"/>
            <a:ext cx="7175896" cy="438150"/>
          </a:xfrm>
        </p:spPr>
        <p:txBody>
          <a:bodyPr/>
          <a:lstStyle/>
          <a:p>
            <a:pPr eaLnBrk="1" hangingPunct="1"/>
            <a:r>
              <a:rPr lang="fr-FR" altLang="fr-FR"/>
              <a:t>Zoom sur la classe String - concaténation</a:t>
            </a:r>
          </a:p>
        </p:txBody>
      </p:sp>
      <p:sp>
        <p:nvSpPr>
          <p:cNvPr id="86021" name="Rectangle 3">
            <a:extLst>
              <a:ext uri="{FF2B5EF4-FFF2-40B4-BE49-F238E27FC236}">
                <a16:creationId xmlns:a16="http://schemas.microsoft.com/office/drawing/2014/main" id="{E9C188C5-1EE8-4DBC-BA51-A10F60C17650}"/>
              </a:ext>
            </a:extLst>
          </p:cNvPr>
          <p:cNvSpPr>
            <a:spLocks noGrp="1" noChangeArrowheads="1"/>
          </p:cNvSpPr>
          <p:nvPr>
            <p:ph type="body" idx="1"/>
          </p:nvPr>
        </p:nvSpPr>
        <p:spPr>
          <a:xfrm>
            <a:off x="395536" y="818554"/>
            <a:ext cx="7524368" cy="1777603"/>
          </a:xfrm>
        </p:spPr>
        <p:txBody>
          <a:bodyPr/>
          <a:lstStyle/>
          <a:p>
            <a:r>
              <a:rPr lang="fr-FR" altLang="fr-FR" sz="1500" u="sng"/>
              <a:t>Rappel :</a:t>
            </a:r>
            <a:r>
              <a:rPr lang="fr-FR" altLang="fr-FR" sz="1500"/>
              <a:t> il faut </a:t>
            </a:r>
            <a:r>
              <a:rPr lang="fr-FR" altLang="fr-FR" sz="1500" b="1"/>
              <a:t>minimiser les instances </a:t>
            </a:r>
            <a:r>
              <a:rPr lang="fr-FR" altLang="fr-FR" sz="1500"/>
              <a:t>pour </a:t>
            </a:r>
            <a:r>
              <a:rPr lang="fr-FR" altLang="fr-FR" sz="1500" b="1"/>
              <a:t>minimiser le temps d’exécution du Garbage Collector</a:t>
            </a:r>
          </a:p>
          <a:p>
            <a:r>
              <a:rPr lang="fr-FR" altLang="fr-FR" sz="1500"/>
              <a:t>Avant Java 5, il était conseillé de passer par </a:t>
            </a:r>
            <a:r>
              <a:rPr lang="fr-FR" altLang="fr-FR" sz="1500" b="1" err="1"/>
              <a:t>StringBuffer</a:t>
            </a:r>
            <a:r>
              <a:rPr lang="fr-FR" altLang="fr-FR" sz="1500"/>
              <a:t> ou </a:t>
            </a:r>
            <a:r>
              <a:rPr lang="fr-FR" altLang="fr-FR" sz="1500" b="1" err="1"/>
              <a:t>StringBuilder</a:t>
            </a:r>
            <a:r>
              <a:rPr lang="fr-FR" altLang="fr-FR" sz="1500"/>
              <a:t> plutôt que par l’opérateur « + » entre 2 </a:t>
            </a:r>
            <a:r>
              <a:rPr lang="fr-FR" altLang="fr-FR" sz="1500" b="1"/>
              <a:t>String</a:t>
            </a:r>
          </a:p>
          <a:p>
            <a:r>
              <a:rPr lang="fr-FR" altLang="fr-FR" sz="1500"/>
              <a:t>Mais depuis le JDK 1.6, une concaténation de « </a:t>
            </a:r>
            <a:r>
              <a:rPr lang="fr-FR" altLang="fr-FR" sz="1500" b="1"/>
              <a:t>String</a:t>
            </a:r>
            <a:r>
              <a:rPr lang="fr-FR" altLang="fr-FR" sz="1500"/>
              <a:t> » est automatiquement traduite en « </a:t>
            </a:r>
            <a:r>
              <a:rPr lang="fr-FR" altLang="fr-FR" sz="1500" b="1" err="1"/>
              <a:t>StringBuilder</a:t>
            </a:r>
            <a:r>
              <a:rPr lang="fr-FR" altLang="fr-FR" sz="1500"/>
              <a:t> » dans le code compilé.</a:t>
            </a:r>
          </a:p>
        </p:txBody>
      </p:sp>
      <p:sp>
        <p:nvSpPr>
          <p:cNvPr id="86022" name="Litebulb">
            <a:extLst>
              <a:ext uri="{FF2B5EF4-FFF2-40B4-BE49-F238E27FC236}">
                <a16:creationId xmlns:a16="http://schemas.microsoft.com/office/drawing/2014/main" id="{FB1BAE93-1A4D-49B4-8436-305165B56EF0}"/>
              </a:ext>
            </a:extLst>
          </p:cNvPr>
          <p:cNvSpPr>
            <a:spLocks noEditPoints="1" noChangeArrowheads="1"/>
          </p:cNvSpPr>
          <p:nvPr/>
        </p:nvSpPr>
        <p:spPr bwMode="auto">
          <a:xfrm>
            <a:off x="1958579" y="3436144"/>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86023" name="ZoneTexte 1">
            <a:extLst>
              <a:ext uri="{FF2B5EF4-FFF2-40B4-BE49-F238E27FC236}">
                <a16:creationId xmlns:a16="http://schemas.microsoft.com/office/drawing/2014/main" id="{E658B933-F530-4B65-88D3-E6E767723FAC}"/>
              </a:ext>
            </a:extLst>
          </p:cNvPr>
          <p:cNvSpPr txBox="1">
            <a:spLocks noChangeArrowheads="1"/>
          </p:cNvSpPr>
          <p:nvPr/>
        </p:nvSpPr>
        <p:spPr bwMode="auto">
          <a:xfrm>
            <a:off x="1145381" y="4308873"/>
            <a:ext cx="2928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demo.concatstring.ExempleString</a:t>
            </a:r>
          </a:p>
          <a:p>
            <a:pPr eaLnBrk="1" hangingPunct="1">
              <a:spcBef>
                <a:spcPct val="0"/>
              </a:spcBef>
              <a:buClrTx/>
              <a:buSzTx/>
              <a:buFontTx/>
              <a:buNone/>
            </a:pPr>
            <a:r>
              <a:rPr lang="fr-FR" altLang="fr-FR" sz="1200"/>
              <a:t>demo.concatstring.ExempleStringBuilder</a:t>
            </a:r>
          </a:p>
        </p:txBody>
      </p:sp>
      <p:graphicFrame>
        <p:nvGraphicFramePr>
          <p:cNvPr id="86024" name="Objet 2">
            <a:extLst>
              <a:ext uri="{FF2B5EF4-FFF2-40B4-BE49-F238E27FC236}">
                <a16:creationId xmlns:a16="http://schemas.microsoft.com/office/drawing/2014/main" id="{6BDF1BE9-F872-492B-BE3E-7740DEB70BC0}"/>
              </a:ext>
            </a:extLst>
          </p:cNvPr>
          <p:cNvGraphicFramePr>
            <a:graphicFrameLocks noChangeAspect="1"/>
          </p:cNvGraphicFramePr>
          <p:nvPr>
            <p:extLst>
              <p:ext uri="{D42A27DB-BD31-4B8C-83A1-F6EECF244321}">
                <p14:modId xmlns:p14="http://schemas.microsoft.com/office/powerpoint/2010/main" val="4089705481"/>
              </p:ext>
            </p:extLst>
          </p:nvPr>
        </p:nvGraphicFramePr>
        <p:xfrm>
          <a:off x="3851920" y="2420751"/>
          <a:ext cx="4593431" cy="1957388"/>
        </p:xfrm>
        <a:graphic>
          <a:graphicData uri="http://schemas.openxmlformats.org/presentationml/2006/ole">
            <mc:AlternateContent xmlns:mc="http://schemas.openxmlformats.org/markup-compatibility/2006">
              <mc:Choice xmlns:v="urn:schemas-microsoft-com:vml" Requires="v">
                <p:oleObj name="Document" r:id="rId3" imgW="6520987" imgH="2786050" progId="Word.Document.12">
                  <p:embed/>
                </p:oleObj>
              </mc:Choice>
              <mc:Fallback>
                <p:oleObj name="Document" r:id="rId3" imgW="6520987" imgH="2786050" progId="Word.Document.12">
                  <p:embed/>
                  <p:pic>
                    <p:nvPicPr>
                      <p:cNvPr id="86024" name="Objet 2">
                        <a:extLst>
                          <a:ext uri="{FF2B5EF4-FFF2-40B4-BE49-F238E27FC236}">
                            <a16:creationId xmlns:a16="http://schemas.microsoft.com/office/drawing/2014/main" id="{6BDF1BE9-F872-492B-BE3E-7740DEB70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420751"/>
                        <a:ext cx="4593431"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Espace réservé du numéro de diapositive 21">
            <a:extLst>
              <a:ext uri="{FF2B5EF4-FFF2-40B4-BE49-F238E27FC236}">
                <a16:creationId xmlns:a16="http://schemas.microsoft.com/office/drawing/2014/main" id="{C2D4286C-1E5C-4540-AB15-A5A97442DBE7}"/>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76</a:t>
            </a:fld>
            <a:endParaRPr lang="fr-FR"/>
          </a:p>
        </p:txBody>
      </p:sp>
      <p:sp>
        <p:nvSpPr>
          <p:cNvPr id="10" name="Espace réservé du pied de page 7">
            <a:extLst>
              <a:ext uri="{FF2B5EF4-FFF2-40B4-BE49-F238E27FC236}">
                <a16:creationId xmlns:a16="http://schemas.microsoft.com/office/drawing/2014/main" id="{B0BCBB19-7FDB-448A-903D-28E4CC8527E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8D5B9CE-29B2-41C4-8DA4-6172D136CB59}"/>
              </a:ext>
            </a:extLst>
          </p:cNvPr>
          <p:cNvSpPr>
            <a:spLocks noGrp="1" noChangeArrowheads="1"/>
          </p:cNvSpPr>
          <p:nvPr>
            <p:ph type="title"/>
          </p:nvPr>
        </p:nvSpPr>
        <p:spPr>
          <a:xfrm>
            <a:off x="1968104" y="269081"/>
            <a:ext cx="6708352" cy="438150"/>
          </a:xfrm>
        </p:spPr>
        <p:txBody>
          <a:bodyPr/>
          <a:lstStyle/>
          <a:p>
            <a:pPr eaLnBrk="1" hangingPunct="1"/>
            <a:r>
              <a:rPr lang="fr-FR" altLang="fr-FR"/>
              <a:t>Zoom sur la classe String - décompilation</a:t>
            </a:r>
          </a:p>
        </p:txBody>
      </p:sp>
      <p:sp>
        <p:nvSpPr>
          <p:cNvPr id="4" name="Rectangle 3">
            <a:extLst>
              <a:ext uri="{FF2B5EF4-FFF2-40B4-BE49-F238E27FC236}">
                <a16:creationId xmlns:a16="http://schemas.microsoft.com/office/drawing/2014/main" id="{F50527E2-F56F-4C80-9EBD-E434B952855B}"/>
              </a:ext>
            </a:extLst>
          </p:cNvPr>
          <p:cNvSpPr>
            <a:spLocks noChangeArrowheads="1"/>
          </p:cNvSpPr>
          <p:nvPr/>
        </p:nvSpPr>
        <p:spPr bwMode="auto">
          <a:xfrm>
            <a:off x="2325076" y="1624528"/>
            <a:ext cx="5589984" cy="110799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#25 = Utf8               </a:t>
            </a:r>
            <a:r>
              <a:rPr lang="fr-FR" altLang="fr-FR" sz="600" b="1" err="1">
                <a:latin typeface="Courier New" panose="02070309020205020404" pitchFamily="49" charset="0"/>
                <a:cs typeface="Courier New" panose="02070309020205020404" pitchFamily="49" charset="0"/>
              </a:rPr>
              <a:t>sampleUseStringBuilderInutile</a:t>
            </a:r>
            <a:r>
              <a:rPr lang="fr-FR" altLang="fr-FR" sz="600">
                <a:latin typeface="Courier New" panose="02070309020205020404" pitchFamily="49" charset="0"/>
                <a:cs typeface="Courier New" panose="02070309020205020404" pitchFamily="49" charset="0"/>
              </a:rPr>
              <a:t> ()</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#26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#21.#27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#27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#28:#29        // append:(</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#28 = Utf8               append</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#29 = Utf8               (</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/String;)</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#30 = </a:t>
            </a:r>
            <a:r>
              <a:rPr lang="fr-FR" altLang="fr-FR" sz="600" err="1">
                <a:latin typeface="Courier New" panose="02070309020205020404" pitchFamily="49" charset="0"/>
                <a:cs typeface="Courier New" panose="02070309020205020404" pitchFamily="49" charset="0"/>
              </a:rPr>
              <a:t>Methodref</a:t>
            </a:r>
            <a:r>
              <a:rPr lang="fr-FR" altLang="fr-FR" sz="600">
                <a:latin typeface="Courier New" panose="02070309020205020404" pitchFamily="49" charset="0"/>
                <a:cs typeface="Courier New" panose="02070309020205020404" pitchFamily="49" charset="0"/>
              </a:rPr>
              <a:t>          #21.#31        // java/</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StringBuilder.append</a:t>
            </a:r>
            <a:r>
              <a:rPr lang="fr-FR" altLang="fr-FR" sz="600">
                <a:latin typeface="Courier New" panose="02070309020205020404" pitchFamily="49" charset="0"/>
                <a:cs typeface="Courier New" panose="02070309020205020404" pitchFamily="49" charset="0"/>
              </a:rPr>
              <a:t>:(I)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#31 = </a:t>
            </a:r>
            <a:r>
              <a:rPr lang="fr-FR" altLang="fr-FR" sz="600" err="1">
                <a:latin typeface="Courier New" panose="02070309020205020404" pitchFamily="49" charset="0"/>
                <a:cs typeface="Courier New" panose="02070309020205020404" pitchFamily="49" charset="0"/>
              </a:rPr>
              <a:t>NameAndType</a:t>
            </a:r>
            <a:r>
              <a:rPr lang="fr-FR" altLang="fr-FR" sz="600">
                <a:latin typeface="Courier New" panose="02070309020205020404" pitchFamily="49" charset="0"/>
                <a:cs typeface="Courier New" panose="02070309020205020404" pitchFamily="49" charset="0"/>
              </a:rPr>
              <a:t>        #28:#32        // append:(I)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#32 = Utf8               (I)</a:t>
            </a:r>
            <a:r>
              <a:rPr lang="fr-FR" altLang="fr-FR" sz="600" err="1">
                <a:latin typeface="Courier New" panose="02070309020205020404" pitchFamily="49" charset="0"/>
                <a:cs typeface="Courier New" panose="02070309020205020404" pitchFamily="49" charset="0"/>
              </a:rPr>
              <a:t>Ljava</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lang</a:t>
            </a:r>
            <a:r>
              <a:rPr lang="fr-FR" altLang="fr-FR" sz="600">
                <a:latin typeface="Courier New" panose="02070309020205020404" pitchFamily="49" charset="0"/>
                <a:cs typeface="Courier New" panose="02070309020205020404" pitchFamily="49" charset="0"/>
              </a:rPr>
              <a:t>/</a:t>
            </a:r>
            <a:r>
              <a:rPr lang="fr-FR" altLang="fr-FR" sz="600" err="1">
                <a:latin typeface="Courier New" panose="02070309020205020404" pitchFamily="49" charset="0"/>
                <a:cs typeface="Courier New" panose="02070309020205020404" pitchFamily="49" charset="0"/>
              </a:rPr>
              <a:t>StringBuilder</a:t>
            </a:r>
            <a:r>
              <a:rPr lang="fr-FR" altLang="fr-FR" sz="600">
                <a:latin typeface="Courier New" panose="02070309020205020404" pitchFamily="49" charset="0"/>
                <a:cs typeface="Courier New" panose="02070309020205020404" pitchFamily="49" charset="0"/>
              </a:rPr>
              <a:t>;</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#33 = String             #34            // \n</a:t>
            </a:r>
          </a:p>
          <a:p>
            <a:pPr eaLnBrk="1" hangingPunct="1">
              <a:spcBef>
                <a:spcPct val="0"/>
              </a:spcBef>
              <a:buClrTx/>
              <a:buSzTx/>
              <a:buFontTx/>
              <a:buNone/>
            </a:pPr>
            <a:r>
              <a:rPr lang="fr-FR" altLang="fr-FR" sz="600">
                <a:latin typeface="Courier New" panose="02070309020205020404" pitchFamily="49" charset="0"/>
                <a:cs typeface="Courier New" panose="02070309020205020404" pitchFamily="49" charset="0"/>
              </a:rPr>
              <a:t>#34 = Utf8               \n</a:t>
            </a:r>
          </a:p>
        </p:txBody>
      </p:sp>
      <p:sp>
        <p:nvSpPr>
          <p:cNvPr id="5" name="Rectangle 4">
            <a:extLst>
              <a:ext uri="{FF2B5EF4-FFF2-40B4-BE49-F238E27FC236}">
                <a16:creationId xmlns:a16="http://schemas.microsoft.com/office/drawing/2014/main" id="{38E1F3D8-E357-4BF4-AE93-691EF74318B9}"/>
              </a:ext>
            </a:extLst>
          </p:cNvPr>
          <p:cNvSpPr>
            <a:spLocks noChangeArrowheads="1"/>
          </p:cNvSpPr>
          <p:nvPr/>
        </p:nvSpPr>
        <p:spPr bwMode="auto">
          <a:xfrm>
            <a:off x="2465190" y="3761384"/>
            <a:ext cx="5256609"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600"/>
              <a:t>#34 = Utf8               </a:t>
            </a:r>
            <a:r>
              <a:rPr lang="fr-FR" altLang="fr-FR" sz="600" b="1" err="1"/>
              <a:t>sampleUseStringBuilderOk</a:t>
            </a:r>
            <a:r>
              <a:rPr lang="fr-FR" altLang="fr-FR" sz="600"/>
              <a:t> ()</a:t>
            </a:r>
          </a:p>
          <a:p>
            <a:pPr eaLnBrk="1" hangingPunct="1">
              <a:spcBef>
                <a:spcPct val="0"/>
              </a:spcBef>
              <a:buClrTx/>
              <a:buSzTx/>
              <a:buFontTx/>
              <a:buNone/>
            </a:pPr>
            <a:r>
              <a:rPr lang="fr-FR" altLang="fr-FR" sz="600"/>
              <a:t>#35 = </a:t>
            </a:r>
            <a:r>
              <a:rPr lang="fr-FR" altLang="fr-FR" sz="600" err="1"/>
              <a:t>Methodref</a:t>
            </a:r>
            <a:r>
              <a:rPr lang="fr-FR" altLang="fr-FR" sz="600"/>
              <a:t>          #24.#36        // java/</a:t>
            </a:r>
            <a:r>
              <a:rPr lang="fr-FR" altLang="fr-FR" sz="600" err="1"/>
              <a:t>lang</a:t>
            </a:r>
            <a:r>
              <a:rPr lang="fr-FR" altLang="fr-FR" sz="600"/>
              <a:t>/</a:t>
            </a:r>
            <a:r>
              <a:rPr lang="fr-FR" altLang="fr-FR" sz="600" err="1"/>
              <a:t>StringBuilder.append</a:t>
            </a:r>
            <a:r>
              <a:rPr lang="fr-FR" altLang="fr-FR" sz="600"/>
              <a:t>:(</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#36 = </a:t>
            </a:r>
            <a:r>
              <a:rPr lang="fr-FR" altLang="fr-FR" sz="600" err="1"/>
              <a:t>NameAndType</a:t>
            </a:r>
            <a:r>
              <a:rPr lang="fr-FR" altLang="fr-FR" sz="600"/>
              <a:t>        #37:#38        // append:(</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#37 = Utf8               append</a:t>
            </a:r>
          </a:p>
          <a:p>
            <a:pPr eaLnBrk="1" hangingPunct="1">
              <a:spcBef>
                <a:spcPct val="0"/>
              </a:spcBef>
              <a:buClrTx/>
              <a:buSzTx/>
              <a:buFontTx/>
              <a:buNone/>
            </a:pPr>
            <a:r>
              <a:rPr lang="fr-FR" altLang="fr-FR" sz="600"/>
              <a:t>#38 = Utf8               (</a:t>
            </a:r>
            <a:r>
              <a:rPr lang="fr-FR" altLang="fr-FR" sz="600" err="1"/>
              <a:t>Ljava</a:t>
            </a:r>
            <a:r>
              <a:rPr lang="fr-FR" altLang="fr-FR" sz="600"/>
              <a:t>/</a:t>
            </a:r>
            <a:r>
              <a:rPr lang="fr-FR" altLang="fr-FR" sz="600" err="1"/>
              <a:t>lang</a:t>
            </a:r>
            <a:r>
              <a:rPr lang="fr-FR" altLang="fr-FR" sz="600"/>
              <a:t>/String;)</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#39 = </a:t>
            </a:r>
            <a:r>
              <a:rPr lang="fr-FR" altLang="fr-FR" sz="600" err="1"/>
              <a:t>Methodref</a:t>
            </a:r>
            <a:r>
              <a:rPr lang="fr-FR" altLang="fr-FR" sz="600"/>
              <a:t>          #24.#40        // java/</a:t>
            </a:r>
            <a:r>
              <a:rPr lang="fr-FR" altLang="fr-FR" sz="600" err="1"/>
              <a:t>lang</a:t>
            </a:r>
            <a:r>
              <a:rPr lang="fr-FR" altLang="fr-FR" sz="600"/>
              <a:t>/</a:t>
            </a:r>
            <a:r>
              <a:rPr lang="fr-FR" altLang="fr-FR" sz="600" err="1"/>
              <a:t>StringBuilder.append</a:t>
            </a:r>
            <a:r>
              <a:rPr lang="fr-FR" altLang="fr-FR" sz="600"/>
              <a:t>:(I)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#40 = </a:t>
            </a:r>
            <a:r>
              <a:rPr lang="fr-FR" altLang="fr-FR" sz="600" err="1"/>
              <a:t>NameAndType</a:t>
            </a:r>
            <a:r>
              <a:rPr lang="fr-FR" altLang="fr-FR" sz="600"/>
              <a:t>        #37:#41        // append:(I)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#41 = Utf8               (I)</a:t>
            </a:r>
            <a:r>
              <a:rPr lang="fr-FR" altLang="fr-FR" sz="600" err="1"/>
              <a:t>Ljava</a:t>
            </a:r>
            <a:r>
              <a:rPr lang="fr-FR" altLang="fr-FR" sz="600"/>
              <a:t>/</a:t>
            </a:r>
            <a:r>
              <a:rPr lang="fr-FR" altLang="fr-FR" sz="600" err="1"/>
              <a:t>lang</a:t>
            </a:r>
            <a:r>
              <a:rPr lang="fr-FR" altLang="fr-FR" sz="600"/>
              <a:t>/</a:t>
            </a:r>
            <a:r>
              <a:rPr lang="fr-FR" altLang="fr-FR" sz="600" err="1"/>
              <a:t>StringBuilder</a:t>
            </a:r>
            <a:r>
              <a:rPr lang="fr-FR" altLang="fr-FR" sz="600"/>
              <a:t>;</a:t>
            </a:r>
          </a:p>
          <a:p>
            <a:pPr eaLnBrk="1" hangingPunct="1">
              <a:spcBef>
                <a:spcPct val="0"/>
              </a:spcBef>
              <a:buClrTx/>
              <a:buSzTx/>
              <a:buFontTx/>
              <a:buNone/>
            </a:pPr>
            <a:r>
              <a:rPr lang="fr-FR" altLang="fr-FR" sz="600"/>
              <a:t>#42 = String             #43            // \n</a:t>
            </a:r>
          </a:p>
          <a:p>
            <a:pPr eaLnBrk="1" hangingPunct="1">
              <a:spcBef>
                <a:spcPct val="0"/>
              </a:spcBef>
              <a:buClrTx/>
              <a:buSzTx/>
              <a:buFontTx/>
              <a:buNone/>
            </a:pPr>
            <a:r>
              <a:rPr lang="fr-FR" altLang="fr-FR" sz="600"/>
              <a:t>#43 = Utf8               \n</a:t>
            </a:r>
          </a:p>
        </p:txBody>
      </p:sp>
      <p:sp>
        <p:nvSpPr>
          <p:cNvPr id="8" name="ZoneTexte 7">
            <a:extLst>
              <a:ext uri="{FF2B5EF4-FFF2-40B4-BE49-F238E27FC236}">
                <a16:creationId xmlns:a16="http://schemas.microsoft.com/office/drawing/2014/main" id="{A3FDB1A2-BEEC-4D7F-A945-CBAE06E461D5}"/>
              </a:ext>
            </a:extLst>
          </p:cNvPr>
          <p:cNvSpPr txBox="1">
            <a:spLocks noChangeArrowheads="1"/>
          </p:cNvSpPr>
          <p:nvPr/>
        </p:nvSpPr>
        <p:spPr bwMode="auto">
          <a:xfrm>
            <a:off x="5489973" y="3062288"/>
            <a:ext cx="2425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rgbClr val="00B050"/>
                </a:solidFill>
              </a:rPr>
              <a:t>Même byte code</a:t>
            </a:r>
          </a:p>
        </p:txBody>
      </p:sp>
      <p:graphicFrame>
        <p:nvGraphicFramePr>
          <p:cNvPr id="87048" name="Objet 8">
            <a:extLst>
              <a:ext uri="{FF2B5EF4-FFF2-40B4-BE49-F238E27FC236}">
                <a16:creationId xmlns:a16="http://schemas.microsoft.com/office/drawing/2014/main" id="{7A168245-9BEF-4BEF-AC55-CB9A149BE052}"/>
              </a:ext>
            </a:extLst>
          </p:cNvPr>
          <p:cNvGraphicFramePr>
            <a:graphicFrameLocks noChangeAspect="1"/>
          </p:cNvGraphicFramePr>
          <p:nvPr>
            <p:extLst>
              <p:ext uri="{D42A27DB-BD31-4B8C-83A1-F6EECF244321}">
                <p14:modId xmlns:p14="http://schemas.microsoft.com/office/powerpoint/2010/main" val="1644309884"/>
              </p:ext>
            </p:extLst>
          </p:nvPr>
        </p:nvGraphicFramePr>
        <p:xfrm>
          <a:off x="495301" y="719514"/>
          <a:ext cx="4994672" cy="1221581"/>
        </p:xfrm>
        <a:graphic>
          <a:graphicData uri="http://schemas.openxmlformats.org/presentationml/2006/ole">
            <mc:AlternateContent xmlns:mc="http://schemas.openxmlformats.org/markup-compatibility/2006">
              <mc:Choice xmlns:v="urn:schemas-microsoft-com:vml" Requires="v">
                <p:oleObj name="Document" r:id="rId3" imgW="5752446" imgH="1647103" progId="Word.Document.12">
                  <p:embed/>
                </p:oleObj>
              </mc:Choice>
              <mc:Fallback>
                <p:oleObj name="Document" r:id="rId3" imgW="5752446" imgH="1647103" progId="Word.Document.12">
                  <p:embed/>
                  <p:pic>
                    <p:nvPicPr>
                      <p:cNvPr id="87048" name="Objet 8">
                        <a:extLst>
                          <a:ext uri="{FF2B5EF4-FFF2-40B4-BE49-F238E27FC236}">
                            <a16:creationId xmlns:a16="http://schemas.microsoft.com/office/drawing/2014/main" id="{7A168245-9BEF-4BEF-AC55-CB9A149BE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1" y="719514"/>
                        <a:ext cx="4994672"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9" name="Objet 9">
            <a:extLst>
              <a:ext uri="{FF2B5EF4-FFF2-40B4-BE49-F238E27FC236}">
                <a16:creationId xmlns:a16="http://schemas.microsoft.com/office/drawing/2014/main" id="{D7FEA62E-ECA0-4D22-AC85-931A4A0FD119}"/>
              </a:ext>
            </a:extLst>
          </p:cNvPr>
          <p:cNvGraphicFramePr>
            <a:graphicFrameLocks noChangeAspect="1"/>
          </p:cNvGraphicFramePr>
          <p:nvPr>
            <p:extLst>
              <p:ext uri="{D42A27DB-BD31-4B8C-83A1-F6EECF244321}">
                <p14:modId xmlns:p14="http://schemas.microsoft.com/office/powerpoint/2010/main" val="3549445455"/>
              </p:ext>
            </p:extLst>
          </p:nvPr>
        </p:nvGraphicFramePr>
        <p:xfrm>
          <a:off x="1120564" y="2936013"/>
          <a:ext cx="4201716" cy="871538"/>
        </p:xfrm>
        <a:graphic>
          <a:graphicData uri="http://schemas.openxmlformats.org/presentationml/2006/ole">
            <mc:AlternateContent xmlns:mc="http://schemas.openxmlformats.org/markup-compatibility/2006">
              <mc:Choice xmlns:v="urn:schemas-microsoft-com:vml" Requires="v">
                <p:oleObj name="Document" r:id="rId5" imgW="5752446" imgH="1195664" progId="Word.Document.12">
                  <p:embed/>
                </p:oleObj>
              </mc:Choice>
              <mc:Fallback>
                <p:oleObj name="Document" r:id="rId5" imgW="5752446" imgH="1195664" progId="Word.Document.12">
                  <p:embed/>
                  <p:pic>
                    <p:nvPicPr>
                      <p:cNvPr id="87049" name="Objet 9">
                        <a:extLst>
                          <a:ext uri="{FF2B5EF4-FFF2-40B4-BE49-F238E27FC236}">
                            <a16:creationId xmlns:a16="http://schemas.microsoft.com/office/drawing/2014/main" id="{D7FEA62E-ECA0-4D22-AC85-931A4A0FD1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564" y="2936013"/>
                        <a:ext cx="4201716"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Connecteur droit avec flèche 11">
            <a:extLst>
              <a:ext uri="{FF2B5EF4-FFF2-40B4-BE49-F238E27FC236}">
                <a16:creationId xmlns:a16="http://schemas.microsoft.com/office/drawing/2014/main" id="{09A23D4E-DCA6-4130-9B60-34AD3197B779}"/>
              </a:ext>
            </a:extLst>
          </p:cNvPr>
          <p:cNvCxnSpPr>
            <a:cxnSpLocks noChangeShapeType="1"/>
            <a:stCxn id="8" idx="0"/>
            <a:endCxn id="4" idx="2"/>
          </p:cNvCxnSpPr>
          <p:nvPr/>
        </p:nvCxnSpPr>
        <p:spPr bwMode="auto">
          <a:xfrm flipH="1" flipV="1">
            <a:off x="5120068" y="2732524"/>
            <a:ext cx="1582449" cy="329764"/>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cxnSp>
        <p:nvCxnSpPr>
          <p:cNvPr id="14" name="Connecteur droit avec flèche 13">
            <a:extLst>
              <a:ext uri="{FF2B5EF4-FFF2-40B4-BE49-F238E27FC236}">
                <a16:creationId xmlns:a16="http://schemas.microsoft.com/office/drawing/2014/main" id="{8350E80D-F598-44AA-8633-4DA3942BC078}"/>
              </a:ext>
            </a:extLst>
          </p:cNvPr>
          <p:cNvCxnSpPr>
            <a:cxnSpLocks noChangeShapeType="1"/>
            <a:stCxn id="8" idx="2"/>
          </p:cNvCxnSpPr>
          <p:nvPr/>
        </p:nvCxnSpPr>
        <p:spPr bwMode="auto">
          <a:xfrm flipH="1">
            <a:off x="5093495" y="3523953"/>
            <a:ext cx="1609022" cy="397966"/>
          </a:xfrm>
          <a:prstGeom prst="straightConnector1">
            <a:avLst/>
          </a:prstGeom>
          <a:noFill/>
          <a:ln w="9525" algn="ctr">
            <a:solidFill>
              <a:srgbClr val="009900"/>
            </a:solidFill>
            <a:miter lim="800000"/>
            <a:headEnd/>
            <a:tailEnd type="arrow" w="med" len="med"/>
          </a:ln>
          <a:extLst>
            <a:ext uri="{909E8E84-426E-40DD-AFC4-6F175D3DCCD1}">
              <a14:hiddenFill xmlns:a14="http://schemas.microsoft.com/office/drawing/2010/main">
                <a:noFill/>
              </a14:hiddenFill>
            </a:ext>
          </a:extLst>
        </p:spPr>
      </p:cxnSp>
      <p:sp>
        <p:nvSpPr>
          <p:cNvPr id="13" name="Espace réservé du numéro de diapositive 21">
            <a:extLst>
              <a:ext uri="{FF2B5EF4-FFF2-40B4-BE49-F238E27FC236}">
                <a16:creationId xmlns:a16="http://schemas.microsoft.com/office/drawing/2014/main" id="{22A5610A-7DAF-419A-9E92-D175CC6E6CC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77</a:t>
            </a:fld>
            <a:endParaRPr lang="fr-FR"/>
          </a:p>
        </p:txBody>
      </p:sp>
      <p:sp>
        <p:nvSpPr>
          <p:cNvPr id="15" name="Espace réservé du pied de page 7">
            <a:extLst>
              <a:ext uri="{FF2B5EF4-FFF2-40B4-BE49-F238E27FC236}">
                <a16:creationId xmlns:a16="http://schemas.microsoft.com/office/drawing/2014/main" id="{1AC810F3-541E-4F78-9F68-A76301FB0D3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a:extLst>
              <a:ext uri="{FF2B5EF4-FFF2-40B4-BE49-F238E27FC236}">
                <a16:creationId xmlns:a16="http://schemas.microsoft.com/office/drawing/2014/main" id="{076893F5-7C31-4728-858F-1530AD00B8C5}"/>
              </a:ext>
            </a:extLst>
          </p:cNvPr>
          <p:cNvSpPr>
            <a:spLocks noGrp="1" noChangeArrowheads="1"/>
          </p:cNvSpPr>
          <p:nvPr>
            <p:ph type="title"/>
          </p:nvPr>
        </p:nvSpPr>
        <p:spPr>
          <a:xfrm>
            <a:off x="1968104" y="269081"/>
            <a:ext cx="6996384" cy="438150"/>
          </a:xfrm>
        </p:spPr>
        <p:txBody>
          <a:bodyPr/>
          <a:lstStyle/>
          <a:p>
            <a:pPr eaLnBrk="1" hangingPunct="1"/>
            <a:r>
              <a:rPr lang="fr-FR" altLang="fr-FR"/>
              <a:t>Zoom sur la classe String - décompilation</a:t>
            </a:r>
          </a:p>
        </p:txBody>
      </p:sp>
      <p:sp>
        <p:nvSpPr>
          <p:cNvPr id="88069" name="Rectangle 3">
            <a:extLst>
              <a:ext uri="{FF2B5EF4-FFF2-40B4-BE49-F238E27FC236}">
                <a16:creationId xmlns:a16="http://schemas.microsoft.com/office/drawing/2014/main" id="{215EEC02-6AFB-463C-A6CD-F9363DAD9B3C}"/>
              </a:ext>
            </a:extLst>
          </p:cNvPr>
          <p:cNvSpPr>
            <a:spLocks noGrp="1" noChangeArrowheads="1"/>
          </p:cNvSpPr>
          <p:nvPr>
            <p:ph type="body" idx="1"/>
          </p:nvPr>
        </p:nvSpPr>
        <p:spPr>
          <a:xfrm>
            <a:off x="412530" y="711994"/>
            <a:ext cx="5829300" cy="392906"/>
          </a:xfrm>
        </p:spPr>
        <p:txBody>
          <a:bodyPr/>
          <a:lstStyle/>
          <a:p>
            <a:r>
              <a:rPr lang="fr-FR" altLang="fr-FR" sz="2100"/>
              <a:t>Paramétrer un "</a:t>
            </a:r>
            <a:r>
              <a:rPr lang="fr-FR" altLang="fr-FR" sz="2100" err="1"/>
              <a:t>External</a:t>
            </a:r>
            <a:r>
              <a:rPr lang="fr-FR" altLang="fr-FR" sz="2100"/>
              <a:t> </a:t>
            </a:r>
            <a:r>
              <a:rPr lang="fr-FR" altLang="fr-FR" sz="2100" err="1"/>
              <a:t>tools</a:t>
            </a:r>
            <a:r>
              <a:rPr lang="fr-FR" altLang="fr-FR" sz="2100"/>
              <a:t>" dans Eclipse :</a:t>
            </a:r>
          </a:p>
        </p:txBody>
      </p:sp>
      <p:pic>
        <p:nvPicPr>
          <p:cNvPr id="88070" name="Picture 2">
            <a:extLst>
              <a:ext uri="{FF2B5EF4-FFF2-40B4-BE49-F238E27FC236}">
                <a16:creationId xmlns:a16="http://schemas.microsoft.com/office/drawing/2014/main" id="{C2894D32-0815-4F08-8612-0FF7A548D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04900"/>
            <a:ext cx="4608512" cy="368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3D3A7621-4547-49B4-BDDE-FD0BF0A944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78</a:t>
            </a:fld>
            <a:endParaRPr lang="fr-FR"/>
          </a:p>
        </p:txBody>
      </p:sp>
      <p:sp>
        <p:nvSpPr>
          <p:cNvPr id="8" name="Espace réservé du pied de page 7">
            <a:extLst>
              <a:ext uri="{FF2B5EF4-FFF2-40B4-BE49-F238E27FC236}">
                <a16:creationId xmlns:a16="http://schemas.microsoft.com/office/drawing/2014/main" id="{D876E1B2-EB4A-4633-BE29-2DF4656D9D12}"/>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a:extLst>
              <a:ext uri="{FF2B5EF4-FFF2-40B4-BE49-F238E27FC236}">
                <a16:creationId xmlns:a16="http://schemas.microsoft.com/office/drawing/2014/main" id="{B2AB2E5E-8E24-4C79-AA11-BA4F8DA982BA}"/>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 - RegExp</a:t>
            </a:r>
          </a:p>
        </p:txBody>
      </p:sp>
      <p:sp>
        <p:nvSpPr>
          <p:cNvPr id="89093" name="Rectangle 3">
            <a:extLst>
              <a:ext uri="{FF2B5EF4-FFF2-40B4-BE49-F238E27FC236}">
                <a16:creationId xmlns:a16="http://schemas.microsoft.com/office/drawing/2014/main" id="{3D523E4A-EB23-4AE2-912C-05423DB493DE}"/>
              </a:ext>
            </a:extLst>
          </p:cNvPr>
          <p:cNvSpPr>
            <a:spLocks noGrp="1" noChangeArrowheads="1"/>
          </p:cNvSpPr>
          <p:nvPr>
            <p:ph type="body" idx="1"/>
          </p:nvPr>
        </p:nvSpPr>
        <p:spPr>
          <a:xfrm>
            <a:off x="360000" y="707233"/>
            <a:ext cx="7884408" cy="3880742"/>
          </a:xfrm>
        </p:spPr>
        <p:txBody>
          <a:bodyPr/>
          <a:lstStyle/>
          <a:p>
            <a:r>
              <a:rPr lang="fr-FR" altLang="fr-FR" sz="2400"/>
              <a:t>String souvent utilisé pour récupérer la saisie</a:t>
            </a:r>
          </a:p>
          <a:p>
            <a:r>
              <a:rPr lang="fr-FR" altLang="fr-FR" sz="2400"/>
              <a:t>Besoin de contrôles</a:t>
            </a:r>
          </a:p>
          <a:p>
            <a:r>
              <a:rPr lang="fr-FR" altLang="fr-FR" sz="2400"/>
              <a:t>Utiliser les regex du </a:t>
            </a:r>
            <a:r>
              <a:rPr lang="fr-FR" altLang="fr-FR" sz="2400" err="1"/>
              <a:t>jdk,classe</a:t>
            </a:r>
            <a:r>
              <a:rPr lang="fr-FR" altLang="fr-FR" sz="2400"/>
              <a:t> Pattern : </a:t>
            </a:r>
          </a:p>
          <a:p>
            <a:pPr marL="444500" lvl="1" indent="-268288"/>
            <a:r>
              <a:rPr lang="fr-FR" altLang="fr-FR" sz="1800"/>
              <a:t>On compile un pattern :  </a:t>
            </a:r>
            <a:r>
              <a:rPr lang="fr-FR" altLang="fr-FR" sz="1800" i="1"/>
              <a:t>p=</a:t>
            </a:r>
            <a:r>
              <a:rPr lang="fr-FR" altLang="fr-FR" sz="1800" i="1" err="1"/>
              <a:t>Pattern.compile</a:t>
            </a:r>
            <a:r>
              <a:rPr lang="fr-FR" altLang="fr-FR" sz="1800"/>
              <a:t>("le pattern")</a:t>
            </a:r>
          </a:p>
          <a:p>
            <a:pPr marL="444500" lvl="1" indent="-268288"/>
            <a:r>
              <a:rPr lang="fr-FR" altLang="fr-FR" sz="1800"/>
              <a:t>On applique le pattern via le matcher : </a:t>
            </a:r>
          </a:p>
          <a:p>
            <a:pPr lvl="1">
              <a:buFont typeface="Symbol" panose="05050102010706020507" pitchFamily="18" charset="2"/>
              <a:buNone/>
            </a:pPr>
            <a:r>
              <a:rPr lang="fr-FR" altLang="fr-FR" sz="1800"/>
              <a:t>	</a:t>
            </a:r>
            <a:r>
              <a:rPr lang="fr-FR" altLang="fr-FR" sz="1800" i="1"/>
              <a:t>m= </a:t>
            </a:r>
            <a:r>
              <a:rPr lang="fr-FR" altLang="fr-FR" sz="1800" i="1" err="1"/>
              <a:t>p.matcher</a:t>
            </a:r>
            <a:r>
              <a:rPr lang="fr-FR" altLang="fr-FR" sz="1800" i="1"/>
              <a:t>(« chaine à </a:t>
            </a:r>
            <a:r>
              <a:rPr lang="fr-FR" altLang="fr-FR" sz="1800" i="1" err="1"/>
              <a:t>etudier</a:t>
            </a:r>
            <a:r>
              <a:rPr lang="fr-FR" altLang="fr-FR" sz="1800" i="1"/>
              <a:t> »)</a:t>
            </a:r>
          </a:p>
          <a:p>
            <a:pPr marL="444500" lvl="1" indent="-268288"/>
            <a:r>
              <a:rPr lang="fr-FR" altLang="fr-FR" sz="1800"/>
              <a:t>On exploite m pour le résultat </a:t>
            </a:r>
          </a:p>
          <a:p>
            <a:pPr lvl="1">
              <a:buFont typeface="Symbol" panose="05050102010706020507" pitchFamily="18" charset="2"/>
              <a:buNone/>
            </a:pPr>
            <a:r>
              <a:rPr lang="fr-FR" altLang="fr-FR" sz="1800"/>
              <a:t>	</a:t>
            </a:r>
            <a:r>
              <a:rPr lang="fr-FR" altLang="fr-FR" sz="1800" err="1"/>
              <a:t>m.find</a:t>
            </a:r>
            <a:r>
              <a:rPr lang="fr-FR" altLang="fr-FR" sz="1800"/>
              <a:t>() (dans une boucle en général)</a:t>
            </a:r>
          </a:p>
          <a:p>
            <a:pPr lvl="1"/>
            <a:endParaRPr lang="fr-FR" altLang="fr-FR" sz="1800"/>
          </a:p>
        </p:txBody>
      </p:sp>
      <p:sp>
        <p:nvSpPr>
          <p:cNvPr id="6" name="Espace réservé du numéro de diapositive 21">
            <a:extLst>
              <a:ext uri="{FF2B5EF4-FFF2-40B4-BE49-F238E27FC236}">
                <a16:creationId xmlns:a16="http://schemas.microsoft.com/office/drawing/2014/main" id="{38FCBD74-4EA5-4FA8-BC9C-1DB158BEEF3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79</a:t>
            </a:fld>
            <a:endParaRPr lang="fr-FR"/>
          </a:p>
        </p:txBody>
      </p:sp>
      <p:sp>
        <p:nvSpPr>
          <p:cNvPr id="7" name="Espace réservé du pied de page 7">
            <a:extLst>
              <a:ext uri="{FF2B5EF4-FFF2-40B4-BE49-F238E27FC236}">
                <a16:creationId xmlns:a16="http://schemas.microsoft.com/office/drawing/2014/main" id="{747FF1E6-8CA9-46DC-BC36-58690A01207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0FB77-52F6-6413-731A-D46524AFAC83}"/>
            </a:ext>
          </a:extLst>
        </p:cNvPr>
        <p:cNvGrpSpPr/>
        <p:nvPr/>
      </p:nvGrpSpPr>
      <p:grpSpPr>
        <a:xfrm>
          <a:off x="0" y="0"/>
          <a:ext cx="0" cy="0"/>
          <a:chOff x="0" y="0"/>
          <a:chExt cx="0" cy="0"/>
        </a:xfrm>
      </p:grpSpPr>
      <p:sp>
        <p:nvSpPr>
          <p:cNvPr id="7172" name="Rectangle 2">
            <a:extLst>
              <a:ext uri="{FF2B5EF4-FFF2-40B4-BE49-F238E27FC236}">
                <a16:creationId xmlns:a16="http://schemas.microsoft.com/office/drawing/2014/main" id="{BA8B5CC6-79D1-A218-157F-360C34A2417B}"/>
              </a:ext>
            </a:extLst>
          </p:cNvPr>
          <p:cNvSpPr>
            <a:spLocks noGrp="1" noChangeArrowheads="1"/>
          </p:cNvSpPr>
          <p:nvPr>
            <p:ph type="title"/>
          </p:nvPr>
        </p:nvSpPr>
        <p:spPr/>
        <p:txBody>
          <a:bodyPr/>
          <a:lstStyle/>
          <a:p>
            <a:r>
              <a:rPr lang="fr-FR" altLang="fr-FR" dirty="0"/>
              <a:t>Evolution de Java</a:t>
            </a:r>
          </a:p>
        </p:txBody>
      </p:sp>
      <p:sp>
        <p:nvSpPr>
          <p:cNvPr id="7" name="Espace réservé du pied de page 7">
            <a:extLst>
              <a:ext uri="{FF2B5EF4-FFF2-40B4-BE49-F238E27FC236}">
                <a16:creationId xmlns:a16="http://schemas.microsoft.com/office/drawing/2014/main" id="{E5963857-10F1-0022-B547-A824F5F21D26}"/>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EF0F10D0-5746-96E4-79DF-D9F68681EAAA}"/>
              </a:ext>
            </a:extLst>
          </p:cNvPr>
          <p:cNvSpPr>
            <a:spLocks noGrp="1"/>
          </p:cNvSpPr>
          <p:nvPr>
            <p:ph type="sldNum" sz="quarter" idx="12"/>
          </p:nvPr>
        </p:nvSpPr>
        <p:spPr/>
        <p:txBody>
          <a:bodyPr/>
          <a:lstStyle/>
          <a:p>
            <a:fld id="{733122C9-A0B9-462F-8757-0847AD287B63}" type="slidenum">
              <a:rPr lang="fr-FR" smtClean="0"/>
              <a:pPr/>
              <a:t>8</a:t>
            </a:fld>
            <a:endParaRPr lang="fr-FR"/>
          </a:p>
        </p:txBody>
      </p:sp>
      <p:sp>
        <p:nvSpPr>
          <p:cNvPr id="7173" name="Rectangle 3">
            <a:extLst>
              <a:ext uri="{FF2B5EF4-FFF2-40B4-BE49-F238E27FC236}">
                <a16:creationId xmlns:a16="http://schemas.microsoft.com/office/drawing/2014/main" id="{275C6758-FDC3-5715-5417-303CB569C2A4}"/>
              </a:ext>
            </a:extLst>
          </p:cNvPr>
          <p:cNvSpPr>
            <a:spLocks noGrp="1" noChangeArrowheads="1"/>
          </p:cNvSpPr>
          <p:nvPr>
            <p:ph idx="4294967295"/>
          </p:nvPr>
        </p:nvSpPr>
        <p:spPr>
          <a:xfrm>
            <a:off x="360000" y="953461"/>
            <a:ext cx="8678553" cy="3825709"/>
          </a:xfrm>
        </p:spPr>
        <p:txBody>
          <a:bodyPr/>
          <a:lstStyle/>
          <a:p>
            <a:pPr marL="285750" indent="-285750">
              <a:buFont typeface="Arial" panose="020B0604020202020204" pitchFamily="34" charset="0"/>
              <a:buChar char="•"/>
            </a:pPr>
            <a:r>
              <a:rPr lang="fr-FR" sz="1700" dirty="0">
                <a:ea typeface="+mn-lt"/>
                <a:cs typeface="+mn-lt"/>
              </a:rPr>
              <a:t>Le langage Java bénéficie d’une </a:t>
            </a:r>
            <a:r>
              <a:rPr lang="fr-FR" sz="1700" b="1" dirty="0">
                <a:ea typeface="+mn-lt"/>
                <a:cs typeface="+mn-lt"/>
              </a:rPr>
              <a:t>dynamique d’évolution exceptionnelle</a:t>
            </a:r>
            <a:endParaRPr lang="en-US" sz="1700" b="1" dirty="0">
              <a:ea typeface="+mn-lt"/>
              <a:cs typeface="+mn-lt"/>
            </a:endParaRPr>
          </a:p>
          <a:p>
            <a:pPr marL="537210" lvl="1" indent="-71755">
              <a:buFont typeface="Courier New" panose="020B0604020202020204" pitchFamily="34" charset="0"/>
              <a:buChar char="o"/>
            </a:pPr>
            <a:r>
              <a:rPr lang="fr-FR" sz="1400" dirty="0">
                <a:ea typeface="+mn-lt"/>
                <a:cs typeface="+mn-lt"/>
              </a:rPr>
              <a:t> Cadence de publication semestrielle, modernisation progressive du langage (Records, Pattern Matching, Switch amélioré…), arrivée des </a:t>
            </a:r>
            <a:r>
              <a:rPr lang="fr-FR" sz="1400" b="1" dirty="0">
                <a:ea typeface="+mn-lt"/>
                <a:cs typeface="+mn-lt"/>
              </a:rPr>
              <a:t>Virtual Threads</a:t>
            </a:r>
            <a:r>
              <a:rPr lang="fr-FR" sz="1400" dirty="0">
                <a:ea typeface="+mn-lt"/>
                <a:cs typeface="+mn-lt"/>
              </a:rPr>
              <a:t>, rationalisation de l’API, amélioration continue de la JVM. </a:t>
            </a:r>
            <a:endParaRPr lang="en-US" sz="1400" dirty="0">
              <a:ea typeface="+mn-lt"/>
              <a:cs typeface="+mn-lt"/>
            </a:endParaRPr>
          </a:p>
          <a:p>
            <a:pPr marL="537210" lvl="1" indent="-71755">
              <a:buFont typeface="Courier New" panose="020B0604020202020204" pitchFamily="34" charset="0"/>
              <a:buChar char="o"/>
            </a:pPr>
            <a:r>
              <a:rPr lang="fr-FR" sz="1400" dirty="0">
                <a:ea typeface="+mn-lt"/>
                <a:cs typeface="+mn-lt"/>
              </a:rPr>
              <a:t> Cette évolution maîtrisée permet de concilier </a:t>
            </a:r>
            <a:r>
              <a:rPr lang="fr-FR" sz="1400" b="1" dirty="0">
                <a:ea typeface="+mn-lt"/>
                <a:cs typeface="+mn-lt"/>
              </a:rPr>
              <a:t>innovation</a:t>
            </a:r>
            <a:r>
              <a:rPr lang="fr-FR" sz="1400" dirty="0">
                <a:ea typeface="+mn-lt"/>
                <a:cs typeface="+mn-lt"/>
              </a:rPr>
              <a:t>, </a:t>
            </a:r>
            <a:r>
              <a:rPr lang="fr-FR" sz="1400" b="1" dirty="0">
                <a:ea typeface="+mn-lt"/>
                <a:cs typeface="+mn-lt"/>
              </a:rPr>
              <a:t>stabilité</a:t>
            </a:r>
            <a:r>
              <a:rPr lang="fr-FR" sz="1400" dirty="0">
                <a:ea typeface="+mn-lt"/>
                <a:cs typeface="+mn-lt"/>
              </a:rPr>
              <a:t> et </a:t>
            </a:r>
            <a:r>
              <a:rPr lang="fr-FR" sz="1400" b="1" dirty="0">
                <a:ea typeface="+mn-lt"/>
                <a:cs typeface="+mn-lt"/>
              </a:rPr>
              <a:t>compatibilité</a:t>
            </a:r>
            <a:r>
              <a:rPr lang="fr-FR" sz="1400" dirty="0">
                <a:ea typeface="+mn-lt"/>
                <a:cs typeface="+mn-lt"/>
              </a:rPr>
              <a:t>, trois valeurs essentielles dans le monde de l’ingénierie logicielle.</a:t>
            </a:r>
          </a:p>
          <a:p>
            <a:pPr marL="537210" lvl="1" indent="-71755">
              <a:buFont typeface="Courier New" panose="020B0604020202020204" pitchFamily="34" charset="0"/>
              <a:buChar char="o"/>
            </a:pPr>
            <a:r>
              <a:rPr lang="fr-FR" sz="1400" dirty="0">
                <a:cs typeface="Arial"/>
              </a:rPr>
              <a:t> Java offre un environnement d’exécution fiable et pérenne, capable de faire tourner du code écrit parfois il y a plus de quinze ans sans rupture majeure : </a:t>
            </a:r>
            <a:r>
              <a:rPr lang="fr-FR" sz="1400" b="1" err="1">
                <a:cs typeface="Arial"/>
              </a:rPr>
              <a:t>rétro-compatibilité</a:t>
            </a:r>
            <a:endParaRPr lang="fr-FR" sz="1400" b="1">
              <a:cs typeface="Arial"/>
            </a:endParaRPr>
          </a:p>
          <a:p>
            <a:pPr marL="285750" indent="-285750">
              <a:buFont typeface="Arial" panose="020B0604020202020204" pitchFamily="34" charset="0"/>
              <a:buChar char="•"/>
            </a:pPr>
            <a:r>
              <a:rPr lang="fr-FR" sz="1500" dirty="0">
                <a:ea typeface="+mn-lt"/>
                <a:cs typeface="+mn-lt"/>
              </a:rPr>
              <a:t>L’un des atouts majeurs de Java réside dans son </a:t>
            </a:r>
            <a:r>
              <a:rPr lang="fr-FR" sz="1500" b="1" dirty="0">
                <a:ea typeface="+mn-lt"/>
                <a:cs typeface="+mn-lt"/>
              </a:rPr>
              <a:t>processus d’évolution structuré :</a:t>
            </a:r>
          </a:p>
          <a:p>
            <a:pPr marL="537210" lvl="1" indent="-71755">
              <a:buFont typeface="Courier New" panose="020B0604020202020204" pitchFamily="34" charset="0"/>
              <a:buChar char="o"/>
            </a:pPr>
            <a:r>
              <a:rPr lang="fr-FR" sz="1400" dirty="0">
                <a:ea typeface="+mn-lt"/>
                <a:cs typeface="+mn-lt"/>
              </a:rPr>
              <a:t> Piloté par les </a:t>
            </a:r>
            <a:r>
              <a:rPr lang="fr-FR" sz="1400" b="1" dirty="0">
                <a:ea typeface="+mn-lt"/>
                <a:cs typeface="+mn-lt"/>
              </a:rPr>
              <a:t>JSR (Java </a:t>
            </a:r>
            <a:r>
              <a:rPr lang="fr-FR" sz="1400" b="1" dirty="0" err="1">
                <a:ea typeface="+mn-lt"/>
                <a:cs typeface="+mn-lt"/>
              </a:rPr>
              <a:t>Specification</a:t>
            </a:r>
            <a:r>
              <a:rPr lang="fr-FR" sz="1400" b="1" dirty="0">
                <a:ea typeface="+mn-lt"/>
                <a:cs typeface="+mn-lt"/>
              </a:rPr>
              <a:t> </a:t>
            </a:r>
            <a:r>
              <a:rPr lang="fr-FR" sz="1400" b="1" dirty="0" err="1">
                <a:ea typeface="+mn-lt"/>
                <a:cs typeface="+mn-lt"/>
              </a:rPr>
              <a:t>Requests</a:t>
            </a:r>
            <a:r>
              <a:rPr lang="fr-FR" sz="1400" b="1" dirty="0">
                <a:ea typeface="+mn-lt"/>
                <a:cs typeface="+mn-lt"/>
              </a:rPr>
              <a:t>)</a:t>
            </a:r>
            <a:r>
              <a:rPr lang="fr-FR" sz="1400" dirty="0">
                <a:ea typeface="+mn-lt"/>
                <a:cs typeface="+mn-lt"/>
              </a:rPr>
              <a:t>. Une JSR est une proposition officielle d’amélioration du langage, de la JVM ou des bibliothèques standards, portée par la communauté, les experts du JCP (Java Community Process) et les acteurs industriels.</a:t>
            </a:r>
          </a:p>
          <a:p>
            <a:pPr marL="537210" lvl="1" indent="-71755">
              <a:buFont typeface="Courier New" panose="020B0604020202020204" pitchFamily="34" charset="0"/>
              <a:buChar char="o"/>
            </a:pPr>
            <a:r>
              <a:rPr lang="fr-FR" sz="1400" dirty="0">
                <a:cs typeface="Arial"/>
              </a:rPr>
              <a:t> </a:t>
            </a:r>
            <a:r>
              <a:rPr lang="fr-FR" sz="1400" dirty="0">
                <a:ea typeface="+mn-lt"/>
                <a:cs typeface="+mn-lt"/>
              </a:rPr>
              <a:t>Les JSR offrent plusieurs bénéfices clés : Évolution contrôlée et cohérente, Interopérabilité assurée, Pérennité et stabilité, Transparence et participation, Standardisation au sein d’un écosystème plus vaste</a:t>
            </a:r>
          </a:p>
        </p:txBody>
      </p:sp>
    </p:spTree>
    <p:extLst>
      <p:ext uri="{BB962C8B-B14F-4D97-AF65-F5344CB8AC3E}">
        <p14:creationId xmlns:p14="http://schemas.microsoft.com/office/powerpoint/2010/main" val="2565978538"/>
      </p:ext>
    </p:extLst>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99F3E46-E3B1-4737-B0A7-7E33A2DBD809}"/>
              </a:ext>
            </a:extLst>
          </p:cNvPr>
          <p:cNvSpPr>
            <a:spLocks noGrp="1" noChangeArrowheads="1"/>
          </p:cNvSpPr>
          <p:nvPr>
            <p:ph type="title"/>
          </p:nvPr>
        </p:nvSpPr>
        <p:spPr>
          <a:xfrm>
            <a:off x="1968104" y="272654"/>
            <a:ext cx="5844778" cy="434578"/>
          </a:xfrm>
        </p:spPr>
        <p:txBody>
          <a:bodyPr/>
          <a:lstStyle/>
          <a:p>
            <a:pPr eaLnBrk="1" hangingPunct="1"/>
            <a:r>
              <a:rPr lang="fr-FR" altLang="fr-FR"/>
              <a:t>Zoom sur la classe String</a:t>
            </a:r>
          </a:p>
        </p:txBody>
      </p:sp>
      <p:sp>
        <p:nvSpPr>
          <p:cNvPr id="90117" name="Rectangle 3">
            <a:extLst>
              <a:ext uri="{FF2B5EF4-FFF2-40B4-BE49-F238E27FC236}">
                <a16:creationId xmlns:a16="http://schemas.microsoft.com/office/drawing/2014/main" id="{A03357B6-0EED-4081-96B3-826C86BD6473}"/>
              </a:ext>
            </a:extLst>
          </p:cNvPr>
          <p:cNvSpPr>
            <a:spLocks noGrp="1" noChangeArrowheads="1"/>
          </p:cNvSpPr>
          <p:nvPr>
            <p:ph type="body" idx="1"/>
          </p:nvPr>
        </p:nvSpPr>
        <p:spPr>
          <a:xfrm>
            <a:off x="255092" y="864145"/>
            <a:ext cx="7557790" cy="1177528"/>
          </a:xfrm>
        </p:spPr>
        <p:txBody>
          <a:bodyPr/>
          <a:lstStyle/>
          <a:p>
            <a:r>
              <a:rPr lang="fr-FR" altLang="fr-FR" sz="1800"/>
              <a:t>Toute la difficulté est dans la syntaxe de l’expression régulière pour le pattern : c’est une chaine de caractères</a:t>
            </a:r>
          </a:p>
        </p:txBody>
      </p:sp>
      <p:graphicFrame>
        <p:nvGraphicFramePr>
          <p:cNvPr id="6" name="Tableau 5">
            <a:extLst>
              <a:ext uri="{FF2B5EF4-FFF2-40B4-BE49-F238E27FC236}">
                <a16:creationId xmlns:a16="http://schemas.microsoft.com/office/drawing/2014/main" id="{D514043B-C1E7-48FF-9E98-84BD921D7957}"/>
              </a:ext>
            </a:extLst>
          </p:cNvPr>
          <p:cNvGraphicFramePr>
            <a:graphicFrameLocks noGrp="1"/>
          </p:cNvGraphicFramePr>
          <p:nvPr>
            <p:extLst>
              <p:ext uri="{D42A27DB-BD31-4B8C-83A1-F6EECF244321}">
                <p14:modId xmlns:p14="http://schemas.microsoft.com/office/powerpoint/2010/main" val="1618021046"/>
              </p:ext>
            </p:extLst>
          </p:nvPr>
        </p:nvGraphicFramePr>
        <p:xfrm>
          <a:off x="2121775" y="1675086"/>
          <a:ext cx="4572000" cy="128016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remplace tout caractère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0 ou plusieurs</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969">
                <a:tc>
                  <a:txBody>
                    <a:bodyPr/>
                    <a:lstStyle/>
                    <a:p>
                      <a:pPr algn="just">
                        <a:spcBef>
                          <a:spcPts val="1200"/>
                        </a:spcBef>
                        <a:spcAft>
                          <a:spcPts val="0"/>
                        </a:spcAft>
                      </a:pPr>
                      <a:r>
                        <a:rPr lang="fr-FR" sz="1400">
                          <a:latin typeface="Arial"/>
                          <a:ea typeface="Times New Roman"/>
                          <a:cs typeface="Times New Roman"/>
                        </a:rPr>
                        <a:t>[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Intervalles de caractères</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Négation ou début de ligne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0969">
                <a:tc>
                  <a:txBody>
                    <a:bodyPr/>
                    <a:lstStyle/>
                    <a:p>
                      <a:pPr algn="just">
                        <a:spcBef>
                          <a:spcPts val="1200"/>
                        </a:spcBef>
                        <a:spcAft>
                          <a:spcPts val="0"/>
                        </a:spcAft>
                      </a:pP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400">
                          <a:latin typeface="Arial"/>
                          <a:ea typeface="Times New Roman"/>
                          <a:cs typeface="Times New Roman"/>
                        </a:rPr>
                        <a:t>groupe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0969">
                <a:tc>
                  <a:txBody>
                    <a:bodyPr/>
                    <a:lstStyle/>
                    <a:p>
                      <a:pPr algn="just">
                        <a:spcBef>
                          <a:spcPts val="1200"/>
                        </a:spcBef>
                        <a:spcAft>
                          <a:spcPts val="0"/>
                        </a:spcAft>
                      </a:pPr>
                      <a:r>
                        <a:rPr lang="fr-FR" sz="1400" u="sng" dirty="0">
                          <a:solidFill>
                            <a:srgbClr val="0000FF"/>
                          </a:solidFill>
                          <a:latin typeface="Arial"/>
                          <a:ea typeface="Times New Roman"/>
                          <a:cs typeface="Times New Roman"/>
                          <a:hlinkClick r:id="rId3"/>
                        </a:rPr>
                        <a:t>Et bien d’autres</a:t>
                      </a:r>
                      <a:r>
                        <a:rPr lang="fr-FR" sz="1400">
                          <a:latin typeface="Arial"/>
                          <a:ea typeface="Times New Roman"/>
                          <a:cs typeface="Times New Roman"/>
                        </a:rPr>
                        <a:t>…..</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endParaRPr lang="fr-FR" sz="14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0141" name="Rectangle 6">
            <a:extLst>
              <a:ext uri="{FF2B5EF4-FFF2-40B4-BE49-F238E27FC236}">
                <a16:creationId xmlns:a16="http://schemas.microsoft.com/office/drawing/2014/main" id="{FAEE4C55-1C4B-497B-B6DA-76E4B2E0C067}"/>
              </a:ext>
            </a:extLst>
          </p:cNvPr>
          <p:cNvSpPr>
            <a:spLocks noChangeArrowheads="1"/>
          </p:cNvSpPr>
          <p:nvPr/>
        </p:nvSpPr>
        <p:spPr bwMode="auto">
          <a:xfrm>
            <a:off x="2087166" y="3327798"/>
            <a:ext cx="55090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solidFill>
                  <a:schemeClr val="tx1"/>
                </a:solidFill>
              </a:rPr>
              <a:t>Exemple : le pattern [0-9]* : correspond à un chiffre suivi de 0 ou 1 caractère</a:t>
            </a:r>
          </a:p>
        </p:txBody>
      </p:sp>
      <p:sp>
        <p:nvSpPr>
          <p:cNvPr id="8" name="Espace réservé du numéro de diapositive 21">
            <a:extLst>
              <a:ext uri="{FF2B5EF4-FFF2-40B4-BE49-F238E27FC236}">
                <a16:creationId xmlns:a16="http://schemas.microsoft.com/office/drawing/2014/main" id="{3FD8C868-55C4-493A-9870-9F53F36F379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80</a:t>
            </a:fld>
            <a:endParaRPr lang="fr-FR"/>
          </a:p>
        </p:txBody>
      </p:sp>
      <p:sp>
        <p:nvSpPr>
          <p:cNvPr id="9" name="Espace réservé du pied de page 7">
            <a:extLst>
              <a:ext uri="{FF2B5EF4-FFF2-40B4-BE49-F238E27FC236}">
                <a16:creationId xmlns:a16="http://schemas.microsoft.com/office/drawing/2014/main" id="{C69DBAC9-0617-44A1-B828-6A2714D5911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34AB3CAC-012C-4DE9-90B5-908845AFBAA7}"/>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1141" name="Rectangle 3">
            <a:extLst>
              <a:ext uri="{FF2B5EF4-FFF2-40B4-BE49-F238E27FC236}">
                <a16:creationId xmlns:a16="http://schemas.microsoft.com/office/drawing/2014/main" id="{8103999F-2BAB-490C-8481-B480BB73EA7C}"/>
              </a:ext>
            </a:extLst>
          </p:cNvPr>
          <p:cNvSpPr>
            <a:spLocks noGrp="1" noChangeArrowheads="1"/>
          </p:cNvSpPr>
          <p:nvPr>
            <p:ph type="body" idx="1"/>
          </p:nvPr>
        </p:nvSpPr>
        <p:spPr>
          <a:xfrm>
            <a:off x="395536" y="1023578"/>
            <a:ext cx="8094969" cy="3096344"/>
          </a:xfrm>
        </p:spPr>
        <p:txBody>
          <a:bodyPr/>
          <a:lstStyle/>
          <a:p>
            <a:r>
              <a:rPr lang="fr-FR" altLang="fr-FR" sz="2000"/>
              <a:t>Pour stocker plusieurs informations en java on dispose des tableaux</a:t>
            </a:r>
          </a:p>
          <a:p>
            <a:pPr lvl="1"/>
            <a:r>
              <a:rPr lang="fr-FR" altLang="fr-FR" sz="1800"/>
              <a:t> «  simples » et efficaces</a:t>
            </a:r>
          </a:p>
          <a:p>
            <a:pPr lvl="1"/>
            <a:r>
              <a:rPr lang="fr-FR" altLang="fr-FR" sz="1800"/>
              <a:t> Mais limités à nombre fixe d’éléments et « peu lisibles »</a:t>
            </a:r>
          </a:p>
          <a:p>
            <a:r>
              <a:rPr lang="fr-FR" altLang="fr-FR" sz="2000"/>
              <a:t>Les solutions à privilégier sont : les collections ou les </a:t>
            </a:r>
            <a:r>
              <a:rPr lang="fr-FR" altLang="fr-FR" sz="2000" err="1"/>
              <a:t>maps</a:t>
            </a:r>
            <a:endParaRPr lang="fr-FR" altLang="fr-FR" sz="2000"/>
          </a:p>
          <a:p>
            <a:pPr lvl="1"/>
            <a:r>
              <a:rPr lang="fr-FR" altLang="fr-FR" sz="1600"/>
              <a:t> List</a:t>
            </a:r>
          </a:p>
          <a:p>
            <a:pPr lvl="1"/>
            <a:r>
              <a:rPr lang="fr-FR" altLang="fr-FR" sz="1600"/>
              <a:t> Set (un objet de chaque valeur)</a:t>
            </a:r>
          </a:p>
          <a:p>
            <a:pPr lvl="1"/>
            <a:r>
              <a:rPr lang="fr-FR" altLang="fr-FR" sz="1600"/>
              <a:t> </a:t>
            </a:r>
            <a:r>
              <a:rPr lang="fr-FR" altLang="fr-FR" sz="1600" err="1"/>
              <a:t>Map</a:t>
            </a:r>
            <a:r>
              <a:rPr lang="fr-FR" altLang="fr-FR" sz="1600"/>
              <a:t> (association d’un objet avec à un autre quel que soit le type)</a:t>
            </a:r>
          </a:p>
          <a:p>
            <a:pPr lvl="1"/>
            <a:endParaRPr lang="fr-FR" altLang="fr-FR" sz="1600"/>
          </a:p>
          <a:p>
            <a:endParaRPr lang="fr-FR" altLang="fr-FR" sz="2000"/>
          </a:p>
        </p:txBody>
      </p:sp>
      <p:sp>
        <p:nvSpPr>
          <p:cNvPr id="6" name="Espace réservé du numéro de diapositive 21">
            <a:extLst>
              <a:ext uri="{FF2B5EF4-FFF2-40B4-BE49-F238E27FC236}">
                <a16:creationId xmlns:a16="http://schemas.microsoft.com/office/drawing/2014/main" id="{0DC39594-CE17-4C98-BC90-40498F163E2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81</a:t>
            </a:fld>
            <a:endParaRPr lang="fr-FR"/>
          </a:p>
        </p:txBody>
      </p:sp>
      <p:sp>
        <p:nvSpPr>
          <p:cNvPr id="7" name="Espace réservé du pied de page 7">
            <a:extLst>
              <a:ext uri="{FF2B5EF4-FFF2-40B4-BE49-F238E27FC236}">
                <a16:creationId xmlns:a16="http://schemas.microsoft.com/office/drawing/2014/main" id="{8CB99407-6F3D-4D85-B2AD-8F219FAD542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a:extLst>
              <a:ext uri="{FF2B5EF4-FFF2-40B4-BE49-F238E27FC236}">
                <a16:creationId xmlns:a16="http://schemas.microsoft.com/office/drawing/2014/main" id="{D5C92CBF-6FF1-4F4B-95D2-0BAAFFBCFDF4}"/>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2165" name="Rectangle 3">
            <a:extLst>
              <a:ext uri="{FF2B5EF4-FFF2-40B4-BE49-F238E27FC236}">
                <a16:creationId xmlns:a16="http://schemas.microsoft.com/office/drawing/2014/main" id="{229A42BC-D5A0-4722-80EB-2C6D234728E7}"/>
              </a:ext>
            </a:extLst>
          </p:cNvPr>
          <p:cNvSpPr>
            <a:spLocks noGrp="1" noChangeArrowheads="1"/>
          </p:cNvSpPr>
          <p:nvPr>
            <p:ph type="body" idx="1"/>
          </p:nvPr>
        </p:nvSpPr>
        <p:spPr>
          <a:xfrm>
            <a:off x="323528" y="791766"/>
            <a:ext cx="7485782" cy="1641872"/>
          </a:xfrm>
        </p:spPr>
        <p:txBody>
          <a:bodyPr/>
          <a:lstStyle/>
          <a:p>
            <a:r>
              <a:rPr lang="fr-FR" altLang="fr-FR" sz="1800"/>
              <a:t>Depuis </a:t>
            </a:r>
            <a:r>
              <a:rPr lang="fr-FR" altLang="fr-FR" sz="1800" err="1"/>
              <a:t>jdk</a:t>
            </a:r>
            <a:r>
              <a:rPr lang="fr-FR" altLang="fr-FR" sz="1800"/>
              <a:t> 5 : grâce aux génériques</a:t>
            </a:r>
          </a:p>
          <a:p>
            <a:pPr lvl="1"/>
            <a:r>
              <a:rPr lang="fr-FR" altLang="fr-FR" sz="1800"/>
              <a:t>List&lt;</a:t>
            </a:r>
            <a:r>
              <a:rPr lang="fr-FR" altLang="fr-FR" sz="1800" b="1"/>
              <a:t>Logement</a:t>
            </a:r>
            <a:r>
              <a:rPr lang="fr-FR" altLang="fr-FR" sz="1800"/>
              <a:t>&gt;</a:t>
            </a:r>
          </a:p>
          <a:p>
            <a:pPr lvl="1"/>
            <a:r>
              <a:rPr lang="fr-FR" altLang="fr-FR" sz="1800" err="1"/>
              <a:t>Map</a:t>
            </a:r>
            <a:r>
              <a:rPr lang="fr-FR" altLang="fr-FR" sz="1800"/>
              <a:t>&lt;</a:t>
            </a:r>
            <a:r>
              <a:rPr lang="fr-FR" altLang="fr-FR" sz="1800" b="1" err="1"/>
              <a:t>String,Commune</a:t>
            </a:r>
            <a:r>
              <a:rPr lang="fr-FR" altLang="fr-FR" sz="1800"/>
              <a:t>&gt;</a:t>
            </a:r>
          </a:p>
          <a:p>
            <a:endParaRPr lang="fr-FR" altLang="fr-FR" sz="1800"/>
          </a:p>
        </p:txBody>
      </p:sp>
      <p:pic>
        <p:nvPicPr>
          <p:cNvPr id="92166" name="Picture 2">
            <a:extLst>
              <a:ext uri="{FF2B5EF4-FFF2-40B4-BE49-F238E27FC236}">
                <a16:creationId xmlns:a16="http://schemas.microsoft.com/office/drawing/2014/main" id="{191AA6A0-A0B1-4FD6-9E83-33D0C1752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465659"/>
            <a:ext cx="5029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 name="Espace réservé du numéro de diapositive 21">
            <a:extLst>
              <a:ext uri="{FF2B5EF4-FFF2-40B4-BE49-F238E27FC236}">
                <a16:creationId xmlns:a16="http://schemas.microsoft.com/office/drawing/2014/main" id="{2D4336A5-AB13-45E0-99C7-5EC77191E43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82</a:t>
            </a:fld>
            <a:endParaRPr lang="fr-FR"/>
          </a:p>
        </p:txBody>
      </p:sp>
      <p:sp>
        <p:nvSpPr>
          <p:cNvPr id="8" name="Espace réservé du pied de page 7">
            <a:extLst>
              <a:ext uri="{FF2B5EF4-FFF2-40B4-BE49-F238E27FC236}">
                <a16:creationId xmlns:a16="http://schemas.microsoft.com/office/drawing/2014/main" id="{1EE88BCD-6AB6-4B78-81A5-858B015687D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a:extLst>
              <a:ext uri="{FF2B5EF4-FFF2-40B4-BE49-F238E27FC236}">
                <a16:creationId xmlns:a16="http://schemas.microsoft.com/office/drawing/2014/main" id="{0C26BFB7-54CD-4CA5-A22C-E91918D5A702}"/>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3189" name="Rectangle 3">
            <a:extLst>
              <a:ext uri="{FF2B5EF4-FFF2-40B4-BE49-F238E27FC236}">
                <a16:creationId xmlns:a16="http://schemas.microsoft.com/office/drawing/2014/main" id="{EBD8DC57-A542-431C-91C5-D55A61EBB370}"/>
              </a:ext>
            </a:extLst>
          </p:cNvPr>
          <p:cNvSpPr>
            <a:spLocks noGrp="1" noChangeArrowheads="1"/>
          </p:cNvSpPr>
          <p:nvPr>
            <p:ph type="body" idx="1"/>
          </p:nvPr>
        </p:nvSpPr>
        <p:spPr>
          <a:xfrm>
            <a:off x="358574" y="814386"/>
            <a:ext cx="8101857" cy="2350294"/>
          </a:xfrm>
        </p:spPr>
        <p:txBody>
          <a:bodyPr/>
          <a:lstStyle/>
          <a:p>
            <a:r>
              <a:rPr lang="fr-FR" altLang="fr-FR" sz="1800"/>
              <a:t>Beaucoup de possibilités : il faut utiliser le bon type de données par rapport</a:t>
            </a:r>
          </a:p>
          <a:p>
            <a:pPr lvl="1"/>
            <a:r>
              <a:rPr lang="fr-FR" altLang="fr-FR" sz="1800"/>
              <a:t> au contenu que l’on veut loger dans la liste (données simple ou paire d’éléments) </a:t>
            </a:r>
          </a:p>
          <a:p>
            <a:pPr lvl="1"/>
            <a:r>
              <a:rPr lang="fr-FR" altLang="fr-FR" sz="1800"/>
              <a:t>au type le plus fréquent d’opération </a:t>
            </a:r>
          </a:p>
          <a:p>
            <a:endParaRPr lang="fr-FR" altLang="fr-FR" sz="1800"/>
          </a:p>
        </p:txBody>
      </p:sp>
      <p:graphicFrame>
        <p:nvGraphicFramePr>
          <p:cNvPr id="17442" name="Group 34">
            <a:extLst>
              <a:ext uri="{FF2B5EF4-FFF2-40B4-BE49-F238E27FC236}">
                <a16:creationId xmlns:a16="http://schemas.microsoft.com/office/drawing/2014/main" id="{849CAA06-64DE-479A-B8E0-2165A15A89C3}"/>
              </a:ext>
            </a:extLst>
          </p:cNvPr>
          <p:cNvGraphicFramePr>
            <a:graphicFrameLocks noGrp="1"/>
          </p:cNvGraphicFramePr>
          <p:nvPr>
            <p:extLst>
              <p:ext uri="{D42A27DB-BD31-4B8C-83A1-F6EECF244321}">
                <p14:modId xmlns:p14="http://schemas.microsoft.com/office/powerpoint/2010/main" val="2779588334"/>
              </p:ext>
            </p:extLst>
          </p:nvPr>
        </p:nvGraphicFramePr>
        <p:xfrm>
          <a:off x="1924538" y="2575220"/>
          <a:ext cx="5238752" cy="1404940"/>
        </p:xfrm>
        <a:graphic>
          <a:graphicData uri="http://schemas.openxmlformats.org/drawingml/2006/table">
            <a:tbl>
              <a:tblPr/>
              <a:tblGrid>
                <a:gridCol w="1308497">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309688">
                  <a:extLst>
                    <a:ext uri="{9D8B030D-6E8A-4147-A177-3AD203B41FA5}">
                      <a16:colId xmlns:a16="http://schemas.microsoft.com/office/drawing/2014/main" val="20002"/>
                    </a:ext>
                  </a:extLst>
                </a:gridCol>
                <a:gridCol w="1310879">
                  <a:extLst>
                    <a:ext uri="{9D8B030D-6E8A-4147-A177-3AD203B41FA5}">
                      <a16:colId xmlns:a16="http://schemas.microsoft.com/office/drawing/2014/main" val="20003"/>
                    </a:ext>
                  </a:extLst>
                </a:gridCol>
              </a:tblGrid>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1" i="0" u="none" strike="noStrike" cap="none" normalizeH="0" baseline="0">
                          <a:ln>
                            <a:noFill/>
                          </a:ln>
                          <a:solidFill>
                            <a:srgbClr val="000000"/>
                          </a:solidFill>
                          <a:effectLst/>
                          <a:latin typeface="Arial" charset="0"/>
                          <a:cs typeface="Times New Roman" charset="0"/>
                        </a:rPr>
                        <a:t>Note</a:t>
                      </a:r>
                      <a:r>
                        <a:rPr kumimoji="0" lang="fr-FR" altLang="fr-FR" sz="1000" b="0" i="0" u="none" strike="noStrike" cap="none" normalizeH="0" baseline="0">
                          <a:ln>
                            <a:noFill/>
                          </a:ln>
                          <a:solidFill>
                            <a:srgbClr val="000000"/>
                          </a:solidFill>
                          <a:effectLst/>
                          <a:latin typeface="Arial" charset="0"/>
                          <a:cs typeface="Times New Roman" charset="0"/>
                        </a:rPr>
                        <a:t> sur 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Tableau,Arraylist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linkedlist</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map</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parcourir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7</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Insérer ou enlever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9</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235">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Rechercher</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3, 5 si trié</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2</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E9B12E"/>
                        </a:buClr>
                        <a:buSzPct val="60000"/>
                        <a:buFont typeface="Wingdings" pitchFamily="2" charset="2"/>
                        <a:defRPr sz="2800">
                          <a:solidFill>
                            <a:srgbClr val="005C92"/>
                          </a:solidFill>
                          <a:latin typeface="Tahoma" pitchFamily="34" charset="0"/>
                        </a:defRPr>
                      </a:lvl1pPr>
                      <a:lvl2pPr marL="742950" indent="-285750" eaLnBrk="0" hangingPunct="0">
                        <a:spcBef>
                          <a:spcPct val="20000"/>
                        </a:spcBef>
                        <a:buClr>
                          <a:srgbClr val="E9B12E"/>
                        </a:buClr>
                        <a:buSzPct val="60000"/>
                        <a:buFont typeface="Symbol" pitchFamily="18" charset="2"/>
                        <a:defRPr sz="2400">
                          <a:solidFill>
                            <a:srgbClr val="005C92"/>
                          </a:solidFill>
                          <a:latin typeface="Tahoma" pitchFamily="34" charset="0"/>
                        </a:defRPr>
                      </a:lvl2pPr>
                      <a:lvl3pPr marL="1143000" indent="-228600" eaLnBrk="0" hangingPunct="0">
                        <a:spcBef>
                          <a:spcPct val="20000"/>
                        </a:spcBef>
                        <a:buClr>
                          <a:srgbClr val="E9B12E"/>
                        </a:buClr>
                        <a:buSzPct val="60000"/>
                        <a:buFont typeface="Wingdings" pitchFamily="2" charset="2"/>
                        <a:defRPr sz="2000">
                          <a:solidFill>
                            <a:srgbClr val="005C92"/>
                          </a:solidFill>
                          <a:latin typeface="Tahoma" pitchFamily="34" charset="0"/>
                        </a:defRPr>
                      </a:lvl3pPr>
                      <a:lvl4pPr marL="1600200" indent="-228600" eaLnBrk="0" hangingPunct="0">
                        <a:spcBef>
                          <a:spcPct val="20000"/>
                        </a:spcBef>
                        <a:buClr>
                          <a:schemeClr val="accent2"/>
                        </a:buClr>
                        <a:buSzPct val="55000"/>
                        <a:buFont typeface="Wingdings" pitchFamily="2" charset="2"/>
                        <a:defRPr>
                          <a:solidFill>
                            <a:srgbClr val="005C92"/>
                          </a:solidFill>
                          <a:latin typeface="Tahoma" pitchFamily="34" charset="0"/>
                        </a:defRPr>
                      </a:lvl4pPr>
                      <a:lvl5pPr marL="2057400" indent="-228600" eaLnBrk="0" hangingPunct="0">
                        <a:spcBef>
                          <a:spcPct val="20000"/>
                        </a:spcBef>
                        <a:buClr>
                          <a:schemeClr val="accent1"/>
                        </a:buClr>
                        <a:buSzPct val="50000"/>
                        <a:buFont typeface="Wingdings" pitchFamily="2" charset="2"/>
                        <a:defRPr>
                          <a:solidFill>
                            <a:srgbClr val="005C92"/>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defRPr>
                          <a:solidFill>
                            <a:srgbClr val="005C92"/>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Arial" charset="0"/>
                          <a:cs typeface="Times New Roman" charset="0"/>
                        </a:rPr>
                        <a:t>10</a:t>
                      </a:r>
                      <a:endParaRPr kumimoji="0" lang="fr-FR" altLang="fr-FR" sz="800" b="0" i="0" u="none" strike="noStrike" cap="none" normalizeH="0" baseline="0">
                        <a:ln>
                          <a:noFill/>
                        </a:ln>
                        <a:solidFill>
                          <a:schemeClr val="tx1"/>
                        </a:solidFill>
                        <a:effectLst/>
                        <a:latin typeface="Arial" charset="0"/>
                        <a:cs typeface="Times New Roman" charset="0"/>
                      </a:endParaRPr>
                    </a:p>
                  </a:txBody>
                  <a:tcPr marL="31807" marR="3180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3217" name="Rectangle 7">
            <a:extLst>
              <a:ext uri="{FF2B5EF4-FFF2-40B4-BE49-F238E27FC236}">
                <a16:creationId xmlns:a16="http://schemas.microsoft.com/office/drawing/2014/main" id="{090D5D27-5AB8-4A5F-BAEA-B9E37D0A672F}"/>
              </a:ext>
            </a:extLst>
          </p:cNvPr>
          <p:cNvSpPr>
            <a:spLocks noChangeArrowheads="1"/>
          </p:cNvSpPr>
          <p:nvPr/>
        </p:nvSpPr>
        <p:spPr bwMode="auto">
          <a:xfrm>
            <a:off x="1816190" y="4087314"/>
            <a:ext cx="64282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500">
                <a:solidFill>
                  <a:srgbClr val="1C4B9C"/>
                </a:solidFill>
              </a:rPr>
              <a:t>On constate également un impact sur la mémoire (Ex liste chainée)</a:t>
            </a:r>
          </a:p>
        </p:txBody>
      </p:sp>
      <p:sp>
        <p:nvSpPr>
          <p:cNvPr id="8" name="Espace réservé du numéro de diapositive 21">
            <a:extLst>
              <a:ext uri="{FF2B5EF4-FFF2-40B4-BE49-F238E27FC236}">
                <a16:creationId xmlns:a16="http://schemas.microsoft.com/office/drawing/2014/main" id="{D69991E0-59F5-41E1-A714-ED48C30AD1C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83</a:t>
            </a:fld>
            <a:endParaRPr lang="fr-FR"/>
          </a:p>
        </p:txBody>
      </p:sp>
      <p:sp>
        <p:nvSpPr>
          <p:cNvPr id="9" name="Espace réservé du pied de page 7">
            <a:extLst>
              <a:ext uri="{FF2B5EF4-FFF2-40B4-BE49-F238E27FC236}">
                <a16:creationId xmlns:a16="http://schemas.microsoft.com/office/drawing/2014/main" id="{F50B06DE-7D1F-4549-ADB7-097D6B70CB16}"/>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a:extLst>
              <a:ext uri="{FF2B5EF4-FFF2-40B4-BE49-F238E27FC236}">
                <a16:creationId xmlns:a16="http://schemas.microsoft.com/office/drawing/2014/main" id="{AE7E5E40-3DDD-4244-945A-A860DD83D6C3}"/>
              </a:ext>
            </a:extLst>
          </p:cNvPr>
          <p:cNvSpPr>
            <a:spLocks noGrp="1" noChangeArrowheads="1"/>
          </p:cNvSpPr>
          <p:nvPr>
            <p:ph type="title"/>
          </p:nvPr>
        </p:nvSpPr>
        <p:spPr>
          <a:xfrm>
            <a:off x="1968104" y="272654"/>
            <a:ext cx="5844778" cy="434578"/>
          </a:xfrm>
        </p:spPr>
        <p:txBody>
          <a:bodyPr/>
          <a:lstStyle/>
          <a:p>
            <a:pPr eaLnBrk="1" hangingPunct="1"/>
            <a:r>
              <a:rPr lang="fr-FR" altLang="fr-FR"/>
              <a:t>Le choix des collections</a:t>
            </a:r>
          </a:p>
        </p:txBody>
      </p:sp>
      <p:sp>
        <p:nvSpPr>
          <p:cNvPr id="94213" name="Rectangle 3">
            <a:extLst>
              <a:ext uri="{FF2B5EF4-FFF2-40B4-BE49-F238E27FC236}">
                <a16:creationId xmlns:a16="http://schemas.microsoft.com/office/drawing/2014/main" id="{1738D29D-2C72-4FCE-AF8F-0203CBE85874}"/>
              </a:ext>
            </a:extLst>
          </p:cNvPr>
          <p:cNvSpPr>
            <a:spLocks noGrp="1" noChangeArrowheads="1"/>
          </p:cNvSpPr>
          <p:nvPr>
            <p:ph type="body" idx="1"/>
          </p:nvPr>
        </p:nvSpPr>
        <p:spPr>
          <a:xfrm>
            <a:off x="397350" y="836414"/>
            <a:ext cx="8419586" cy="3470672"/>
          </a:xfrm>
        </p:spPr>
        <p:txBody>
          <a:bodyPr/>
          <a:lstStyle/>
          <a:p>
            <a:r>
              <a:rPr lang="fr-FR" altLang="fr-FR" sz="1800" b="1" u="sng"/>
              <a:t>privilégier l’utilisation d’interfaces</a:t>
            </a:r>
            <a:r>
              <a:rPr lang="fr-FR" altLang="fr-FR" sz="1800" u="sng"/>
              <a:t> </a:t>
            </a:r>
            <a:endParaRPr lang="fr-FR" altLang="fr-FR" sz="1800"/>
          </a:p>
          <a:p>
            <a:pPr lvl="1"/>
            <a:r>
              <a:rPr lang="fr-FR" altLang="fr-FR" sz="1800"/>
              <a:t> </a:t>
            </a:r>
            <a:r>
              <a:rPr lang="fr-FR" altLang="fr-FR" sz="1800" b="1"/>
              <a:t>List</a:t>
            </a:r>
            <a:r>
              <a:rPr lang="fr-FR" altLang="fr-FR" sz="1800"/>
              <a:t>&lt;String&gt; chaines= new </a:t>
            </a:r>
            <a:r>
              <a:rPr lang="fr-FR" altLang="fr-FR" sz="1800" err="1"/>
              <a:t>ArrayList</a:t>
            </a:r>
            <a:r>
              <a:rPr lang="fr-FR" altLang="fr-FR" sz="1800"/>
              <a:t>&lt;String&gt; </a:t>
            </a:r>
          </a:p>
          <a:p>
            <a:r>
              <a:rPr lang="fr-FR" altLang="fr-FR" sz="1800"/>
              <a:t>Ne </a:t>
            </a:r>
            <a:r>
              <a:rPr lang="fr-FR" altLang="fr-FR" sz="1800" b="1" u="sng"/>
              <a:t>plus utiliser de </a:t>
            </a:r>
            <a:r>
              <a:rPr lang="fr-FR" altLang="fr-FR" sz="1800" b="1" u="sng" err="1"/>
              <a:t>Vector</a:t>
            </a:r>
            <a:r>
              <a:rPr lang="fr-FR" altLang="fr-FR" sz="1800" b="1" u="sng"/>
              <a:t> ni de </a:t>
            </a:r>
            <a:r>
              <a:rPr lang="fr-FR" altLang="fr-FR" sz="1800" b="1" u="sng" err="1"/>
              <a:t>HashTable</a:t>
            </a:r>
            <a:endParaRPr lang="fr-FR" altLang="fr-FR" sz="1800" b="1" u="sng"/>
          </a:p>
          <a:p>
            <a:r>
              <a:rPr lang="fr-FR" altLang="fr-FR" sz="1800" u="sng"/>
              <a:t>Pour synchroniser une liste </a:t>
            </a:r>
          </a:p>
          <a:p>
            <a:pPr lvl="1"/>
            <a:r>
              <a:rPr lang="fr-FR" altLang="fr-FR" sz="1800"/>
              <a:t> Utilisez alors le package </a:t>
            </a:r>
            <a:r>
              <a:rPr lang="fr-FR" altLang="fr-FR" sz="1800" b="1"/>
              <a:t>Collections</a:t>
            </a:r>
          </a:p>
          <a:p>
            <a:pPr lvl="1"/>
            <a:r>
              <a:rPr lang="fr-FR" altLang="fr-FR" sz="1800"/>
              <a:t> </a:t>
            </a:r>
            <a:r>
              <a:rPr lang="fr-FR" altLang="fr-FR" sz="1800" err="1"/>
              <a:t>Collections.synchronizedList</a:t>
            </a:r>
            <a:r>
              <a:rPr lang="fr-FR" altLang="fr-FR" sz="1800"/>
              <a:t>(</a:t>
            </a:r>
            <a:r>
              <a:rPr lang="fr-FR" altLang="fr-FR" sz="1800" err="1"/>
              <a:t>ArrayList</a:t>
            </a:r>
            <a:r>
              <a:rPr lang="fr-FR" altLang="fr-FR" sz="1800"/>
              <a:t>&lt;String&gt; chaines)</a:t>
            </a:r>
          </a:p>
        </p:txBody>
      </p:sp>
      <p:sp>
        <p:nvSpPr>
          <p:cNvPr id="6" name="Espace réservé du numéro de diapositive 21">
            <a:extLst>
              <a:ext uri="{FF2B5EF4-FFF2-40B4-BE49-F238E27FC236}">
                <a16:creationId xmlns:a16="http://schemas.microsoft.com/office/drawing/2014/main" id="{FEFF8D8D-AFF8-4326-B615-EB8B024D777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84</a:t>
            </a:fld>
            <a:endParaRPr lang="fr-FR"/>
          </a:p>
        </p:txBody>
      </p:sp>
      <p:sp>
        <p:nvSpPr>
          <p:cNvPr id="7" name="Espace réservé du pied de page 7">
            <a:extLst>
              <a:ext uri="{FF2B5EF4-FFF2-40B4-BE49-F238E27FC236}">
                <a16:creationId xmlns:a16="http://schemas.microsoft.com/office/drawing/2014/main" id="{89A307DC-E23C-460C-AAE5-EEF4C77D6B97}"/>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a:extLst>
              <a:ext uri="{FF2B5EF4-FFF2-40B4-BE49-F238E27FC236}">
                <a16:creationId xmlns:a16="http://schemas.microsoft.com/office/drawing/2014/main" id="{A65EA2AE-F833-4435-BC24-15A167CFB26B}"/>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a:t>
            </a:r>
            <a:r>
              <a:rPr lang="fr-FR" altLang="fr-FR" err="1"/>
              <a:t>equals</a:t>
            </a:r>
            <a:r>
              <a:rPr lang="fr-FR" altLang="fr-FR"/>
              <a:t> et </a:t>
            </a:r>
            <a:r>
              <a:rPr lang="fr-FR" altLang="fr-FR" err="1"/>
              <a:t>Hashcode</a:t>
            </a:r>
            <a:r>
              <a:rPr lang="fr-FR" altLang="fr-FR"/>
              <a:t>()</a:t>
            </a:r>
          </a:p>
        </p:txBody>
      </p:sp>
      <p:sp>
        <p:nvSpPr>
          <p:cNvPr id="95237" name="Rectangle 3">
            <a:extLst>
              <a:ext uri="{FF2B5EF4-FFF2-40B4-BE49-F238E27FC236}">
                <a16:creationId xmlns:a16="http://schemas.microsoft.com/office/drawing/2014/main" id="{7FD9744A-D95D-4342-A709-36C53A46A5C0}"/>
              </a:ext>
            </a:extLst>
          </p:cNvPr>
          <p:cNvSpPr>
            <a:spLocks noGrp="1" noChangeArrowheads="1"/>
          </p:cNvSpPr>
          <p:nvPr>
            <p:ph type="body" idx="1"/>
          </p:nvPr>
        </p:nvSpPr>
        <p:spPr>
          <a:xfrm>
            <a:off x="467544" y="987574"/>
            <a:ext cx="7845524" cy="2772965"/>
          </a:xfrm>
        </p:spPr>
        <p:txBody>
          <a:bodyPr/>
          <a:lstStyle/>
          <a:p>
            <a:r>
              <a:rPr lang="fr-FR" altLang="fr-FR" sz="1800"/>
              <a:t>La méthode </a:t>
            </a:r>
            <a:r>
              <a:rPr lang="fr-FR" altLang="fr-FR" sz="1800" err="1"/>
              <a:t>equals</a:t>
            </a:r>
            <a:r>
              <a:rPr lang="fr-FR" altLang="fr-FR" sz="1800"/>
              <a:t>() permet d'indiquer qu'un objet est égal à un autre</a:t>
            </a:r>
          </a:p>
          <a:p>
            <a:endParaRPr lang="fr-FR" altLang="fr-FR" sz="1800"/>
          </a:p>
          <a:p>
            <a:r>
              <a:rPr lang="fr-FR" altLang="fr-FR" sz="1800"/>
              <a:t>On peut redéfinir la méthode </a:t>
            </a:r>
            <a:r>
              <a:rPr lang="fr-FR" altLang="fr-FR" sz="1800" err="1"/>
              <a:t>equals</a:t>
            </a:r>
            <a:r>
              <a:rPr lang="fr-FR" altLang="fr-FR" sz="1800"/>
              <a:t>() dés lors que la comparaison de  deux objets va au delà de la </a:t>
            </a:r>
            <a:r>
              <a:rPr lang="fr-FR" altLang="fr-FR" sz="1800" u="sng"/>
              <a:t>simple égalité en mémoire</a:t>
            </a:r>
            <a:endParaRPr lang="fr-FR" altLang="fr-FR" sz="1800"/>
          </a:p>
          <a:p>
            <a:endParaRPr lang="fr-FR" altLang="fr-FR" sz="1800"/>
          </a:p>
        </p:txBody>
      </p:sp>
      <p:sp>
        <p:nvSpPr>
          <p:cNvPr id="6" name="Espace réservé du numéro de diapositive 21">
            <a:extLst>
              <a:ext uri="{FF2B5EF4-FFF2-40B4-BE49-F238E27FC236}">
                <a16:creationId xmlns:a16="http://schemas.microsoft.com/office/drawing/2014/main" id="{C95A78C8-B864-4627-A24D-6BF402686C86}"/>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85</a:t>
            </a:fld>
            <a:endParaRPr lang="fr-FR"/>
          </a:p>
        </p:txBody>
      </p:sp>
      <p:sp>
        <p:nvSpPr>
          <p:cNvPr id="7" name="Espace réservé du pied de page 7">
            <a:extLst>
              <a:ext uri="{FF2B5EF4-FFF2-40B4-BE49-F238E27FC236}">
                <a16:creationId xmlns:a16="http://schemas.microsoft.com/office/drawing/2014/main" id="{5301DCFF-A42F-48FF-8BBA-39B65D95216D}"/>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a:extLst>
              <a:ext uri="{FF2B5EF4-FFF2-40B4-BE49-F238E27FC236}">
                <a16:creationId xmlns:a16="http://schemas.microsoft.com/office/drawing/2014/main" id="{06A72E58-7F2A-47E8-9EAA-063B9100AC1E}"/>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6261" name="Rectangle 3">
            <a:extLst>
              <a:ext uri="{FF2B5EF4-FFF2-40B4-BE49-F238E27FC236}">
                <a16:creationId xmlns:a16="http://schemas.microsoft.com/office/drawing/2014/main" id="{243D8FAA-B5FF-4641-A220-6B6AA644CC11}"/>
              </a:ext>
            </a:extLst>
          </p:cNvPr>
          <p:cNvSpPr>
            <a:spLocks noGrp="1" noChangeArrowheads="1"/>
          </p:cNvSpPr>
          <p:nvPr>
            <p:ph type="body" idx="1"/>
          </p:nvPr>
        </p:nvSpPr>
        <p:spPr>
          <a:xfrm>
            <a:off x="467544" y="1155939"/>
            <a:ext cx="7812400" cy="3216011"/>
          </a:xfrm>
        </p:spPr>
        <p:txBody>
          <a:bodyPr/>
          <a:lstStyle/>
          <a:p>
            <a:r>
              <a:rPr lang="fr-FR" altLang="fr-FR" sz="1800"/>
              <a:t>La méthode </a:t>
            </a:r>
            <a:r>
              <a:rPr lang="fr-FR" altLang="fr-FR" sz="1800" b="1" err="1"/>
              <a:t>hashcode</a:t>
            </a:r>
            <a:r>
              <a:rPr lang="fr-FR" altLang="fr-FR" sz="1800"/>
              <a:t>() est fortement liée à la méthode </a:t>
            </a:r>
            <a:r>
              <a:rPr lang="fr-FR" altLang="fr-FR" sz="1800" err="1"/>
              <a:t>equals</a:t>
            </a:r>
            <a:r>
              <a:rPr lang="fr-FR" altLang="fr-FR" sz="1800"/>
              <a:t>()</a:t>
            </a:r>
          </a:p>
          <a:p>
            <a:r>
              <a:rPr lang="fr-FR" altLang="fr-FR" sz="1800"/>
              <a:t>Elle renvoie la valeur de hash d’un objet qui est un entier (par défaut c’est l'adresse mémoire de l'instance)</a:t>
            </a:r>
          </a:p>
          <a:p>
            <a:r>
              <a:rPr lang="fr-FR" altLang="fr-FR" sz="1800"/>
              <a:t>Cet entier sert à certaines collections dans leur implémentation interne (en gros pour ranger des listes dans des tableaux….)</a:t>
            </a:r>
          </a:p>
          <a:p>
            <a:endParaRPr lang="fr-FR" altLang="fr-FR" sz="1800"/>
          </a:p>
        </p:txBody>
      </p:sp>
      <p:sp>
        <p:nvSpPr>
          <p:cNvPr id="6" name="Espace réservé du numéro de diapositive 21">
            <a:extLst>
              <a:ext uri="{FF2B5EF4-FFF2-40B4-BE49-F238E27FC236}">
                <a16:creationId xmlns:a16="http://schemas.microsoft.com/office/drawing/2014/main" id="{7F163B13-5606-464F-982F-CEE73C5158A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86</a:t>
            </a:fld>
            <a:endParaRPr lang="fr-FR"/>
          </a:p>
        </p:txBody>
      </p:sp>
      <p:sp>
        <p:nvSpPr>
          <p:cNvPr id="7" name="Espace réservé du pied de page 7">
            <a:extLst>
              <a:ext uri="{FF2B5EF4-FFF2-40B4-BE49-F238E27FC236}">
                <a16:creationId xmlns:a16="http://schemas.microsoft.com/office/drawing/2014/main" id="{F498B356-30AF-4B11-AE69-8762A3C4516A}"/>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4682FC77-E040-428C-B142-7360286168A8}"/>
              </a:ext>
            </a:extLst>
          </p:cNvPr>
          <p:cNvSpPr>
            <a:spLocks noGrp="1" noChangeArrowheads="1"/>
          </p:cNvSpPr>
          <p:nvPr>
            <p:ph type="title"/>
          </p:nvPr>
        </p:nvSpPr>
        <p:spPr>
          <a:xfrm>
            <a:off x="1968104" y="272654"/>
            <a:ext cx="5844778" cy="434578"/>
          </a:xfrm>
        </p:spPr>
        <p:txBody>
          <a:bodyPr/>
          <a:lstStyle/>
          <a:p>
            <a:pPr eaLnBrk="1" hangingPunct="1"/>
            <a:r>
              <a:rPr lang="fr-FR" altLang="fr-FR"/>
              <a:t>Redéfinition equals et Hashcode()</a:t>
            </a:r>
          </a:p>
        </p:txBody>
      </p:sp>
      <p:sp>
        <p:nvSpPr>
          <p:cNvPr id="97285" name="Rectangle 3">
            <a:extLst>
              <a:ext uri="{FF2B5EF4-FFF2-40B4-BE49-F238E27FC236}">
                <a16:creationId xmlns:a16="http://schemas.microsoft.com/office/drawing/2014/main" id="{4D0DC8EF-96F9-4776-B61F-13D5267AEF21}"/>
              </a:ext>
            </a:extLst>
          </p:cNvPr>
          <p:cNvSpPr>
            <a:spLocks noGrp="1" noChangeArrowheads="1"/>
          </p:cNvSpPr>
          <p:nvPr>
            <p:ph type="body" idx="1"/>
          </p:nvPr>
        </p:nvSpPr>
        <p:spPr>
          <a:xfrm>
            <a:off x="353531" y="985837"/>
            <a:ext cx="8267153" cy="3171825"/>
          </a:xfrm>
        </p:spPr>
        <p:txBody>
          <a:bodyPr/>
          <a:lstStyle/>
          <a:p>
            <a:r>
              <a:rPr lang="fr-FR" altLang="fr-FR" sz="2100"/>
              <a:t>Objectif : Plus la répartition des valeurs de hash calculées est importante, meilleures seront les performances</a:t>
            </a:r>
          </a:p>
          <a:p>
            <a:r>
              <a:rPr lang="fr-FR" altLang="fr-FR" sz="2100"/>
              <a:t>Contrainte : </a:t>
            </a:r>
            <a:r>
              <a:rPr lang="fr-FR" altLang="fr-FR" sz="2100">
                <a:solidFill>
                  <a:srgbClr val="009900"/>
                </a:solidFill>
              </a:rPr>
              <a:t>2 objets égaux au sens de la méthode </a:t>
            </a:r>
            <a:r>
              <a:rPr lang="fr-FR" altLang="fr-FR" sz="2100" b="1" err="1">
                <a:solidFill>
                  <a:srgbClr val="009900"/>
                </a:solidFill>
              </a:rPr>
              <a:t>equals</a:t>
            </a:r>
            <a:r>
              <a:rPr lang="fr-FR" altLang="fr-FR" sz="2100">
                <a:solidFill>
                  <a:srgbClr val="009900"/>
                </a:solidFill>
              </a:rPr>
              <a:t> doivent avoir le même </a:t>
            </a:r>
            <a:r>
              <a:rPr lang="fr-FR" altLang="fr-FR" sz="2100" b="1" err="1">
                <a:solidFill>
                  <a:srgbClr val="009900"/>
                </a:solidFill>
              </a:rPr>
              <a:t>hashcode</a:t>
            </a:r>
            <a:endParaRPr lang="fr-FR" altLang="fr-FR" sz="2100" b="1">
              <a:solidFill>
                <a:srgbClr val="009900"/>
              </a:solidFill>
            </a:endParaRPr>
          </a:p>
          <a:p>
            <a:r>
              <a:rPr lang="fr-FR" altLang="fr-FR" sz="2100"/>
              <a:t>Il faut trouver le bon dosage qui respecte les deux règles. Le plus simple consiste à faire </a:t>
            </a:r>
            <a:r>
              <a:rPr lang="fr-FR" altLang="fr-FR" sz="2100" b="1"/>
              <a:t>générer par Eclipse</a:t>
            </a:r>
            <a:r>
              <a:rPr lang="fr-FR" altLang="fr-FR" sz="2100"/>
              <a:t> </a:t>
            </a:r>
          </a:p>
          <a:p>
            <a:endParaRPr lang="fr-FR" altLang="fr-FR" sz="2100"/>
          </a:p>
        </p:txBody>
      </p:sp>
      <p:sp>
        <p:nvSpPr>
          <p:cNvPr id="97286" name="Litebulb">
            <a:extLst>
              <a:ext uri="{FF2B5EF4-FFF2-40B4-BE49-F238E27FC236}">
                <a16:creationId xmlns:a16="http://schemas.microsoft.com/office/drawing/2014/main" id="{6AF66D6B-FD22-4A90-B44E-F645DF6A7332}"/>
              </a:ext>
            </a:extLst>
          </p:cNvPr>
          <p:cNvSpPr>
            <a:spLocks noEditPoints="1" noChangeArrowheads="1"/>
          </p:cNvSpPr>
          <p:nvPr/>
        </p:nvSpPr>
        <p:spPr bwMode="auto">
          <a:xfrm>
            <a:off x="4625579" y="3219450"/>
            <a:ext cx="809625" cy="872729"/>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050"/>
              <a:t>Démo</a:t>
            </a:r>
          </a:p>
        </p:txBody>
      </p:sp>
      <p:sp>
        <p:nvSpPr>
          <p:cNvPr id="97287" name="ZoneTexte 1">
            <a:extLst>
              <a:ext uri="{FF2B5EF4-FFF2-40B4-BE49-F238E27FC236}">
                <a16:creationId xmlns:a16="http://schemas.microsoft.com/office/drawing/2014/main" id="{62664B86-AC68-4725-9E70-46293BBC661B}"/>
              </a:ext>
            </a:extLst>
          </p:cNvPr>
          <p:cNvSpPr txBox="1">
            <a:spLocks noChangeArrowheads="1"/>
          </p:cNvSpPr>
          <p:nvPr/>
        </p:nvSpPr>
        <p:spPr bwMode="auto">
          <a:xfrm>
            <a:off x="5580112" y="3492014"/>
            <a:ext cx="17355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1200"/>
              <a:t>Générer avec </a:t>
            </a:r>
            <a:r>
              <a:rPr lang="fr-FR" altLang="fr-FR" sz="1200" err="1"/>
              <a:t>Ecllipse</a:t>
            </a:r>
            <a:r>
              <a:rPr lang="fr-FR" altLang="fr-FR" sz="1200"/>
              <a:t> :</a:t>
            </a:r>
          </a:p>
          <a:p>
            <a:pPr eaLnBrk="1" hangingPunct="1">
              <a:spcBef>
                <a:spcPct val="0"/>
              </a:spcBef>
              <a:buClrTx/>
              <a:buSzTx/>
              <a:buFontTx/>
              <a:buNone/>
            </a:pPr>
            <a:r>
              <a:rPr lang="fr-FR" altLang="fr-FR" sz="1200"/>
              <a:t>   - Attributs</a:t>
            </a:r>
          </a:p>
          <a:p>
            <a:pPr eaLnBrk="1" hangingPunct="1">
              <a:spcBef>
                <a:spcPct val="0"/>
              </a:spcBef>
              <a:buClrTx/>
              <a:buSzTx/>
              <a:buFontTx/>
              <a:buNone/>
            </a:pPr>
            <a:r>
              <a:rPr lang="fr-FR" altLang="fr-FR" sz="1200"/>
              <a:t>   - Constructeur</a:t>
            </a:r>
          </a:p>
          <a:p>
            <a:pPr eaLnBrk="1" hangingPunct="1">
              <a:spcBef>
                <a:spcPct val="0"/>
              </a:spcBef>
              <a:buClrTx/>
              <a:buSzTx/>
              <a:buFontTx/>
              <a:buNone/>
            </a:pPr>
            <a:r>
              <a:rPr lang="fr-FR" altLang="fr-FR" sz="1200"/>
              <a:t>   - Getter / Setter</a:t>
            </a:r>
          </a:p>
          <a:p>
            <a:pPr eaLnBrk="1" hangingPunct="1">
              <a:spcBef>
                <a:spcPct val="0"/>
              </a:spcBef>
              <a:buClrTx/>
              <a:buSzTx/>
              <a:buFontTx/>
              <a:buNone/>
            </a:pPr>
            <a:r>
              <a:rPr lang="fr-FR" altLang="fr-FR" sz="1200"/>
              <a:t>   - </a:t>
            </a:r>
            <a:r>
              <a:rPr lang="fr-FR" altLang="fr-FR" sz="1200" err="1"/>
              <a:t>equals</a:t>
            </a:r>
            <a:endParaRPr lang="fr-FR" altLang="fr-FR" sz="1200"/>
          </a:p>
          <a:p>
            <a:pPr eaLnBrk="1" hangingPunct="1">
              <a:spcBef>
                <a:spcPct val="0"/>
              </a:spcBef>
              <a:buClrTx/>
              <a:buSzTx/>
              <a:buFontTx/>
              <a:buNone/>
            </a:pPr>
            <a:r>
              <a:rPr lang="fr-FR" altLang="fr-FR" sz="1200"/>
              <a:t>   - </a:t>
            </a:r>
            <a:r>
              <a:rPr lang="fr-FR" altLang="fr-FR" sz="1200" err="1"/>
              <a:t>hashCode</a:t>
            </a:r>
            <a:endParaRPr lang="fr-FR" altLang="fr-FR" sz="1200"/>
          </a:p>
        </p:txBody>
      </p:sp>
      <p:sp>
        <p:nvSpPr>
          <p:cNvPr id="8" name="Espace réservé du numéro de diapositive 21">
            <a:extLst>
              <a:ext uri="{FF2B5EF4-FFF2-40B4-BE49-F238E27FC236}">
                <a16:creationId xmlns:a16="http://schemas.microsoft.com/office/drawing/2014/main" id="{1F552536-6560-41F5-925D-0E85BE70F1A9}"/>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87</a:t>
            </a:fld>
            <a:endParaRPr lang="fr-FR"/>
          </a:p>
        </p:txBody>
      </p:sp>
      <p:sp>
        <p:nvSpPr>
          <p:cNvPr id="9" name="Espace réservé du pied de page 7">
            <a:extLst>
              <a:ext uri="{FF2B5EF4-FFF2-40B4-BE49-F238E27FC236}">
                <a16:creationId xmlns:a16="http://schemas.microsoft.com/office/drawing/2014/main" id="{97A666E4-D7EC-4600-9987-E93F6360F57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9F38613B-CD82-4D0A-B2BF-4BF265877792}"/>
              </a:ext>
            </a:extLst>
          </p:cNvPr>
          <p:cNvSpPr>
            <a:spLocks noGrp="1" noChangeArrowheads="1"/>
          </p:cNvSpPr>
          <p:nvPr>
            <p:ph type="title"/>
          </p:nvPr>
        </p:nvSpPr>
        <p:spPr>
          <a:xfrm>
            <a:off x="1968104" y="272654"/>
            <a:ext cx="5844778" cy="434578"/>
          </a:xfrm>
        </p:spPr>
        <p:txBody>
          <a:bodyPr/>
          <a:lstStyle/>
          <a:p>
            <a:pPr eaLnBrk="1" hangingPunct="1"/>
            <a:r>
              <a:rPr lang="fr-FR" altLang="fr-FR"/>
              <a:t>TP « Collections »</a:t>
            </a:r>
          </a:p>
        </p:txBody>
      </p:sp>
      <p:sp>
        <p:nvSpPr>
          <p:cNvPr id="98309" name="Rectangle 3">
            <a:extLst>
              <a:ext uri="{FF2B5EF4-FFF2-40B4-BE49-F238E27FC236}">
                <a16:creationId xmlns:a16="http://schemas.microsoft.com/office/drawing/2014/main" id="{E0714C5F-3663-40BC-89C8-B3BFB0BEC089}"/>
              </a:ext>
            </a:extLst>
          </p:cNvPr>
          <p:cNvSpPr>
            <a:spLocks noGrp="1" noChangeArrowheads="1"/>
          </p:cNvSpPr>
          <p:nvPr>
            <p:ph type="body" idx="1"/>
          </p:nvPr>
        </p:nvSpPr>
        <p:spPr>
          <a:xfrm>
            <a:off x="1259632" y="915566"/>
            <a:ext cx="5829300" cy="2041922"/>
          </a:xfrm>
        </p:spPr>
        <p:txBody>
          <a:bodyPr/>
          <a:lstStyle/>
          <a:p>
            <a:r>
              <a:rPr lang="fr-FR" altLang="fr-FR" sz="1800">
                <a:solidFill>
                  <a:srgbClr val="1C4B9C"/>
                </a:solidFill>
              </a:rPr>
              <a:t>Pas d’autre besoin que le </a:t>
            </a:r>
            <a:r>
              <a:rPr lang="fr-FR" altLang="fr-FR" sz="1800" err="1">
                <a:solidFill>
                  <a:srgbClr val="1C4B9C"/>
                </a:solidFill>
              </a:rPr>
              <a:t>jdk</a:t>
            </a:r>
            <a:endParaRPr lang="fr-FR" altLang="fr-FR" sz="1800">
              <a:solidFill>
                <a:srgbClr val="1C4B9C"/>
              </a:solidFill>
            </a:endParaRPr>
          </a:p>
          <a:p>
            <a:r>
              <a:rPr lang="fr-FR" altLang="fr-FR" sz="1800">
                <a:solidFill>
                  <a:srgbClr val="1C4B9C"/>
                </a:solidFill>
              </a:rPr>
              <a:t>Effectuer les 3 étapes avec l’interface List</a:t>
            </a:r>
          </a:p>
          <a:p>
            <a:pPr eaLnBrk="1" hangingPunct="1"/>
            <a:r>
              <a:rPr lang="fr-FR" altLang="fr-FR" sz="1800">
                <a:solidFill>
                  <a:srgbClr val="1C4B9C"/>
                </a:solidFill>
              </a:rPr>
              <a:t>Effectuer les 4 étapes avec l’interface Set</a:t>
            </a:r>
          </a:p>
        </p:txBody>
      </p:sp>
      <p:sp>
        <p:nvSpPr>
          <p:cNvPr id="6" name="Espace réservé du numéro de diapositive 21">
            <a:extLst>
              <a:ext uri="{FF2B5EF4-FFF2-40B4-BE49-F238E27FC236}">
                <a16:creationId xmlns:a16="http://schemas.microsoft.com/office/drawing/2014/main" id="{36A47825-433C-4BBF-96BF-97C413642B01}"/>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88</a:t>
            </a:fld>
            <a:endParaRPr lang="fr-FR"/>
          </a:p>
        </p:txBody>
      </p:sp>
      <p:sp>
        <p:nvSpPr>
          <p:cNvPr id="7" name="Espace réservé du pied de page 7">
            <a:extLst>
              <a:ext uri="{FF2B5EF4-FFF2-40B4-BE49-F238E27FC236}">
                <a16:creationId xmlns:a16="http://schemas.microsoft.com/office/drawing/2014/main" id="{4B0E44F3-DB8F-4F3D-853D-4AE1439A025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pic>
        <p:nvPicPr>
          <p:cNvPr id="3" name="Picture 2">
            <a:extLst>
              <a:ext uri="{FF2B5EF4-FFF2-40B4-BE49-F238E27FC236}">
                <a16:creationId xmlns:a16="http://schemas.microsoft.com/office/drawing/2014/main" id="{7E907BF3-F874-8436-3FB7-B61A9703C3A1}"/>
              </a:ext>
            </a:extLst>
          </p:cNvPr>
          <p:cNvPicPr>
            <a:picLocks noChangeAspect="1"/>
          </p:cNvPicPr>
          <p:nvPr/>
        </p:nvPicPr>
        <p:blipFill>
          <a:blip r:embed="rId2"/>
          <a:stretch>
            <a:fillRect/>
          </a:stretch>
        </p:blipFill>
        <p:spPr>
          <a:xfrm>
            <a:off x="7633335" y="6668"/>
            <a:ext cx="1512570" cy="1007745"/>
          </a:xfrm>
          <a:prstGeom prst="rect">
            <a:avLst/>
          </a:prstGeom>
        </p:spPr>
      </p:pic>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8"/>
          <p:cNvSpPr>
            <a:spLocks noGrp="1"/>
          </p:cNvSpPr>
          <p:nvPr>
            <p:ph type="title"/>
          </p:nvPr>
        </p:nvSpPr>
        <p:spPr/>
        <p:txBody>
          <a:bodyPr anchor="t"/>
          <a:lstStyle/>
          <a:p>
            <a:pPr marL="0" indent="0" algn="ctr" eaLnBrk="1" hangingPunct="1">
              <a:buNone/>
            </a:pPr>
            <a:r>
              <a:rPr lang="fr-FR">
                <a:solidFill>
                  <a:srgbClr val="002060"/>
                </a:solidFill>
              </a:rPr>
              <a:t>Bonnes pratiques Java</a:t>
            </a:r>
          </a:p>
        </p:txBody>
      </p:sp>
      <p:sp>
        <p:nvSpPr>
          <p:cNvPr id="5" name="Sous-titre 9">
            <a:extLst>
              <a:ext uri="{FF2B5EF4-FFF2-40B4-BE49-F238E27FC236}">
                <a16:creationId xmlns:a16="http://schemas.microsoft.com/office/drawing/2014/main" id="{1E840D56-3FE5-4131-8ED7-5F29FB0AA4FB}"/>
              </a:ext>
            </a:extLst>
          </p:cNvPr>
          <p:cNvSpPr txBox="1">
            <a:spLocks/>
          </p:cNvSpPr>
          <p:nvPr/>
        </p:nvSpPr>
        <p:spPr bwMode="gray">
          <a:xfrm>
            <a:off x="-49072" y="1707654"/>
            <a:ext cx="4800600" cy="43815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FR" sz="1500">
                <a:solidFill>
                  <a:srgbClr val="002060"/>
                </a:solidFill>
              </a:rPr>
              <a:t>Séquence</a:t>
            </a:r>
          </a:p>
        </p:txBody>
      </p:sp>
      <p:sp>
        <p:nvSpPr>
          <p:cNvPr id="4" name="Espace réservé du numéro de diapositive 21">
            <a:extLst>
              <a:ext uri="{FF2B5EF4-FFF2-40B4-BE49-F238E27FC236}">
                <a16:creationId xmlns:a16="http://schemas.microsoft.com/office/drawing/2014/main" id="{D68712C4-8DF1-43A8-AB0E-17CFD0FB0C60}"/>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89</a:t>
            </a:fld>
            <a:endParaRPr lang="fr-FR"/>
          </a:p>
        </p:txBody>
      </p:sp>
      <p:sp>
        <p:nvSpPr>
          <p:cNvPr id="6" name="Espace réservé du pied de page 7">
            <a:extLst>
              <a:ext uri="{FF2B5EF4-FFF2-40B4-BE49-F238E27FC236}">
                <a16:creationId xmlns:a16="http://schemas.microsoft.com/office/drawing/2014/main" id="{FE1E7038-7629-4509-9459-A644AC71FD3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
        <p:nvSpPr>
          <p:cNvPr id="7" name="ZoneTexte 6">
            <a:extLst>
              <a:ext uri="{FF2B5EF4-FFF2-40B4-BE49-F238E27FC236}">
                <a16:creationId xmlns:a16="http://schemas.microsoft.com/office/drawing/2014/main" id="{A535EB7B-1E1B-40CD-8AF7-06A7C984EDEF}"/>
              </a:ext>
            </a:extLst>
          </p:cNvPr>
          <p:cNvSpPr txBox="1"/>
          <p:nvPr/>
        </p:nvSpPr>
        <p:spPr>
          <a:xfrm>
            <a:off x="3174123" y="1635646"/>
            <a:ext cx="4591454" cy="369332"/>
          </a:xfrm>
          <a:prstGeom prst="rect">
            <a:avLst/>
          </a:prstGeom>
          <a:noFill/>
        </p:spPr>
        <p:txBody>
          <a:bodyPr wrap="square">
            <a:spAutoFit/>
          </a:bodyPr>
          <a:lstStyle/>
          <a:p>
            <a:pPr eaLnBrk="1" hangingPunct="1"/>
            <a:r>
              <a:rPr lang="fr-FR" altLang="fr-FR"/>
              <a:t>Bien écrire ses méthodes</a:t>
            </a:r>
          </a:p>
        </p:txBody>
      </p:sp>
      <p:sp>
        <p:nvSpPr>
          <p:cNvPr id="8" name="Rectangle 2">
            <a:extLst>
              <a:ext uri="{FF2B5EF4-FFF2-40B4-BE49-F238E27FC236}">
                <a16:creationId xmlns:a16="http://schemas.microsoft.com/office/drawing/2014/main" id="{8FCFEFDC-F08A-46B9-85FD-47DCFCD9CE1E}"/>
              </a:ext>
            </a:extLst>
          </p:cNvPr>
          <p:cNvSpPr txBox="1">
            <a:spLocks noChangeArrowheads="1"/>
          </p:cNvSpPr>
          <p:nvPr/>
        </p:nvSpPr>
        <p:spPr bwMode="gray">
          <a:xfrm>
            <a:off x="683568" y="2335179"/>
            <a:ext cx="1368152" cy="293055"/>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vert="horz" lIns="0" tIns="0" rIns="0" bIns="360000" rtlCol="0" anchor="ctr" anchorCtr="0">
            <a:noAutofit/>
          </a:bodyPr>
          <a:lstStyle>
            <a:lvl1pPr marL="396000" indent="-396000" algn="l" defTabSz="914400" rtl="0" eaLnBrk="1" latinLnBrk="0" hangingPunct="1">
              <a:lnSpc>
                <a:spcPct val="90000"/>
              </a:lnSpc>
              <a:spcBef>
                <a:spcPct val="0"/>
              </a:spcBef>
              <a:buFont typeface="+mj-lt"/>
              <a:buAutoNum type="arabicPeriod"/>
              <a:defRPr sz="3250" b="1" kern="1200">
                <a:solidFill>
                  <a:schemeClr val="tx1"/>
                </a:solidFill>
                <a:latin typeface="+mj-lt"/>
                <a:ea typeface="+mj-ea"/>
                <a:cs typeface="+mj-cs"/>
              </a:defRPr>
            </a:lvl1pPr>
          </a:lstStyle>
          <a:p>
            <a:pPr marL="0" indent="0" algn="ctr">
              <a:buNone/>
            </a:pPr>
            <a:endParaRPr lang="fr-FR" altLang="fr-FR" sz="1800"/>
          </a:p>
          <a:p>
            <a:pPr marL="0" indent="0" algn="ctr">
              <a:buNone/>
            </a:pPr>
            <a:r>
              <a:rPr lang="fr-FR" altLang="fr-FR" sz="1800"/>
              <a:t>Programme</a:t>
            </a:r>
          </a:p>
        </p:txBody>
      </p:sp>
      <p:sp>
        <p:nvSpPr>
          <p:cNvPr id="9" name="Rectangle 3">
            <a:extLst>
              <a:ext uri="{FF2B5EF4-FFF2-40B4-BE49-F238E27FC236}">
                <a16:creationId xmlns:a16="http://schemas.microsoft.com/office/drawing/2014/main" id="{261ACFC3-38E8-421D-BFF3-2CE29832EF29}"/>
              </a:ext>
            </a:extLst>
          </p:cNvPr>
          <p:cNvSpPr txBox="1">
            <a:spLocks noChangeArrowheads="1"/>
          </p:cNvSpPr>
          <p:nvPr/>
        </p:nvSpPr>
        <p:spPr>
          <a:xfrm>
            <a:off x="611559" y="2762838"/>
            <a:ext cx="5829300" cy="2029774"/>
          </a:xfrm>
          <a:prstGeom prst="rect">
            <a:avLst/>
          </a:prstGeom>
        </p:spPr>
        <p:txBody>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mn-lt"/>
                <a:ea typeface="+mn-ea"/>
                <a:cs typeface="+mn-cs"/>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mn-lt"/>
                <a:ea typeface="+mn-ea"/>
                <a:cs typeface="+mn-cs"/>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mn-lt"/>
                <a:ea typeface="+mn-ea"/>
                <a:cs typeface="+mn-cs"/>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mn-lt"/>
                <a:ea typeface="+mn-ea"/>
                <a:cs typeface="+mn-cs"/>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fr-FR" altLang="fr-FR" sz="1200"/>
              <a:t>Constructeurs, getter et setter</a:t>
            </a:r>
          </a:p>
          <a:p>
            <a:pPr eaLnBrk="1" hangingPunct="1"/>
            <a:r>
              <a:rPr lang="fr-FR" altLang="fr-FR" sz="1200"/>
              <a:t>Passage de paramètre</a:t>
            </a:r>
          </a:p>
          <a:p>
            <a:pPr eaLnBrk="1" hangingPunct="1"/>
            <a:r>
              <a:rPr lang="fr-FR" altLang="fr-FR" sz="1200"/>
              <a:t>Complexité cyclomatique</a:t>
            </a:r>
          </a:p>
          <a:p>
            <a:pPr eaLnBrk="1" hangingPunct="1"/>
            <a:r>
              <a:rPr lang="fr-FR" altLang="fr-FR" sz="1200"/>
              <a:t>Quelques ordres de grandeur</a:t>
            </a:r>
          </a:p>
          <a:p>
            <a:pPr eaLnBrk="1" hangingPunct="1"/>
            <a:r>
              <a:rPr lang="fr-FR" altLang="fr-FR" sz="1200"/>
              <a:t>Une bonne gestion des erreurs</a:t>
            </a:r>
          </a:p>
          <a:p>
            <a:pPr eaLnBrk="1" hangingPunct="1"/>
            <a:r>
              <a:rPr lang="fr-FR" altLang="fr-FR" sz="1200"/>
              <a:t>Sérialisation et réflexion</a:t>
            </a:r>
          </a:p>
        </p:txBody>
      </p:sp>
    </p:spTree>
    <p:extLst>
      <p:ext uri="{BB962C8B-B14F-4D97-AF65-F5344CB8AC3E}">
        <p14:creationId xmlns:p14="http://schemas.microsoft.com/office/powerpoint/2010/main" val="194601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1B9AB-5E0A-D1CC-2F06-C3EB8D7C8543}"/>
            </a:ext>
          </a:extLst>
        </p:cNvPr>
        <p:cNvGrpSpPr/>
        <p:nvPr/>
      </p:nvGrpSpPr>
      <p:grpSpPr>
        <a:xfrm>
          <a:off x="0" y="0"/>
          <a:ext cx="0" cy="0"/>
          <a:chOff x="0" y="0"/>
          <a:chExt cx="0" cy="0"/>
        </a:xfrm>
      </p:grpSpPr>
      <p:sp>
        <p:nvSpPr>
          <p:cNvPr id="7172" name="Rectangle 2">
            <a:extLst>
              <a:ext uri="{FF2B5EF4-FFF2-40B4-BE49-F238E27FC236}">
                <a16:creationId xmlns:a16="http://schemas.microsoft.com/office/drawing/2014/main" id="{97AD2DD8-6950-2E73-D595-9B27DF3AAA35}"/>
              </a:ext>
            </a:extLst>
          </p:cNvPr>
          <p:cNvSpPr>
            <a:spLocks noGrp="1" noChangeArrowheads="1"/>
          </p:cNvSpPr>
          <p:nvPr>
            <p:ph type="title"/>
          </p:nvPr>
        </p:nvSpPr>
        <p:spPr/>
        <p:txBody>
          <a:bodyPr/>
          <a:lstStyle/>
          <a:p>
            <a:r>
              <a:rPr lang="fr-FR" altLang="fr-FR" dirty="0" err="1"/>
              <a:t>EcoCode</a:t>
            </a:r>
            <a:r>
              <a:rPr lang="fr-FR" altLang="fr-FR" dirty="0"/>
              <a:t> et Java</a:t>
            </a:r>
          </a:p>
        </p:txBody>
      </p:sp>
      <p:sp>
        <p:nvSpPr>
          <p:cNvPr id="7" name="Espace réservé du pied de page 7">
            <a:extLst>
              <a:ext uri="{FF2B5EF4-FFF2-40B4-BE49-F238E27FC236}">
                <a16:creationId xmlns:a16="http://schemas.microsoft.com/office/drawing/2014/main" id="{A1A6B592-4219-2994-1EB9-3193EB952FD2}"/>
              </a:ext>
            </a:extLst>
          </p:cNvPr>
          <p:cNvSpPr>
            <a:spLocks noGrp="1"/>
          </p:cNvSpPr>
          <p:nvPr>
            <p:ph type="ftr" sz="quarter" idx="11"/>
          </p:nvPr>
        </p:nvSpPr>
        <p:spPr/>
        <p:txBody>
          <a:bodyPr/>
          <a:lstStyle/>
          <a:p>
            <a:r>
              <a:rPr lang="fr-FR"/>
              <a:t>Institut de la Gestion publique et du Développement économique / Les bonnes pratiques Java</a:t>
            </a:r>
          </a:p>
        </p:txBody>
      </p:sp>
      <p:sp>
        <p:nvSpPr>
          <p:cNvPr id="6" name="Espace réservé du numéro de diapositive 21">
            <a:extLst>
              <a:ext uri="{FF2B5EF4-FFF2-40B4-BE49-F238E27FC236}">
                <a16:creationId xmlns:a16="http://schemas.microsoft.com/office/drawing/2014/main" id="{25587A90-D13F-EB76-D796-76421B9C366F}"/>
              </a:ext>
            </a:extLst>
          </p:cNvPr>
          <p:cNvSpPr>
            <a:spLocks noGrp="1"/>
          </p:cNvSpPr>
          <p:nvPr>
            <p:ph type="sldNum" sz="quarter" idx="12"/>
          </p:nvPr>
        </p:nvSpPr>
        <p:spPr/>
        <p:txBody>
          <a:bodyPr/>
          <a:lstStyle/>
          <a:p>
            <a:fld id="{733122C9-A0B9-462F-8757-0847AD287B63}" type="slidenum">
              <a:rPr lang="fr-FR" smtClean="0"/>
              <a:pPr/>
              <a:t>9</a:t>
            </a:fld>
            <a:endParaRPr lang="fr-FR"/>
          </a:p>
        </p:txBody>
      </p:sp>
      <p:sp>
        <p:nvSpPr>
          <p:cNvPr id="7173" name="Rectangle 3">
            <a:extLst>
              <a:ext uri="{FF2B5EF4-FFF2-40B4-BE49-F238E27FC236}">
                <a16:creationId xmlns:a16="http://schemas.microsoft.com/office/drawing/2014/main" id="{79356848-4438-0BF7-E3A9-5E052BB7CC54}"/>
              </a:ext>
            </a:extLst>
          </p:cNvPr>
          <p:cNvSpPr>
            <a:spLocks noGrp="1" noChangeArrowheads="1"/>
          </p:cNvSpPr>
          <p:nvPr>
            <p:ph idx="4294967295"/>
          </p:nvPr>
        </p:nvSpPr>
        <p:spPr>
          <a:xfrm>
            <a:off x="360000" y="931194"/>
            <a:ext cx="8678553" cy="3847976"/>
          </a:xfrm>
        </p:spPr>
        <p:txBody>
          <a:bodyPr/>
          <a:lstStyle/>
          <a:p>
            <a:pPr marL="285750" indent="-285750">
              <a:buFont typeface="Arial" panose="020B0604020202020204" pitchFamily="34" charset="0"/>
              <a:buChar char="•"/>
            </a:pPr>
            <a:r>
              <a:rPr lang="fr-FR" sz="1700" dirty="0">
                <a:ea typeface="+mn-lt"/>
                <a:cs typeface="+mn-lt"/>
              </a:rPr>
              <a:t>Java s’inscrit également dans les enjeux contemporains de </a:t>
            </a:r>
            <a:r>
              <a:rPr lang="fr-FR" sz="1700" b="1" dirty="0">
                <a:ea typeface="+mn-lt"/>
                <a:cs typeface="+mn-lt"/>
              </a:rPr>
              <a:t>sobriété numérique</a:t>
            </a:r>
            <a:r>
              <a:rPr lang="fr-FR" sz="1700" dirty="0">
                <a:ea typeface="+mn-lt"/>
                <a:cs typeface="+mn-lt"/>
              </a:rPr>
              <a:t>.</a:t>
            </a:r>
            <a:endParaRPr lang="en-US" sz="1800" dirty="0">
              <a:ea typeface="+mn-lt"/>
              <a:cs typeface="+mn-lt"/>
            </a:endParaRPr>
          </a:p>
          <a:p>
            <a:pPr marL="537210" lvl="1" indent="-285750">
              <a:buFont typeface="Courier New" panose="020B0604020202020204" pitchFamily="34" charset="0"/>
              <a:buChar char="o"/>
            </a:pPr>
            <a:r>
              <a:rPr lang="fr-FR" sz="1300" dirty="0">
                <a:ea typeface="+mn-lt"/>
                <a:cs typeface="+mn-lt"/>
              </a:rPr>
              <a:t>Grâce à une JVM continuellement optimisée, à des outils de profiling matures et à des innovations telles que </a:t>
            </a:r>
            <a:r>
              <a:rPr lang="fr-FR" sz="1300" b="1" err="1">
                <a:ea typeface="+mn-lt"/>
                <a:cs typeface="+mn-lt"/>
              </a:rPr>
              <a:t>GraalVM</a:t>
            </a:r>
            <a:r>
              <a:rPr lang="fr-FR" sz="1300" b="1" dirty="0">
                <a:ea typeface="+mn-lt"/>
                <a:cs typeface="+mn-lt"/>
              </a:rPr>
              <a:t> et les native images : </a:t>
            </a:r>
            <a:r>
              <a:rPr lang="fr-FR" sz="1100" dirty="0">
                <a:ea typeface="+mn-lt"/>
                <a:cs typeface="+mn-lt"/>
                <a:hlinkClick r:id="rId2"/>
              </a:rPr>
              <a:t>https://www.infoq.com/fr/articles/native-java-graalvm/</a:t>
            </a:r>
            <a:endParaRPr lang="en-US" sz="1100">
              <a:latin typeface="Calibri"/>
              <a:ea typeface="Calibri"/>
              <a:cs typeface="Calibri"/>
            </a:endParaRPr>
          </a:p>
          <a:p>
            <a:pPr marL="537210" lvl="1" indent="-285750">
              <a:buFont typeface="Courier New" panose="020B0604020202020204" pitchFamily="34" charset="0"/>
              <a:buChar char="o"/>
            </a:pPr>
            <a:r>
              <a:rPr lang="fr-FR" sz="1400" dirty="0">
                <a:ea typeface="+mn-lt"/>
                <a:cs typeface="+mn-lt"/>
              </a:rPr>
              <a:t>Java offre aujourd’hui des leviers concrets pour l’</a:t>
            </a:r>
            <a:r>
              <a:rPr lang="fr-FR" sz="1400" b="1" dirty="0">
                <a:ea typeface="+mn-lt"/>
                <a:cs typeface="+mn-lt"/>
              </a:rPr>
              <a:t>Eco-code</a:t>
            </a:r>
            <a:r>
              <a:rPr lang="fr-FR" sz="1400" dirty="0">
                <a:ea typeface="+mn-lt"/>
                <a:cs typeface="+mn-lt"/>
              </a:rPr>
              <a:t> : réduction de la consommation de ressources, meilleure gestion mémoire, diminution de l’empreinte applicative, et optimisation des performances globales grâce aussi au "Just in Time" (JIT). </a:t>
            </a:r>
            <a:endParaRPr lang="en-US" sz="1400" dirty="0">
              <a:ea typeface="+mn-lt"/>
              <a:cs typeface="+mn-lt"/>
            </a:endParaRPr>
          </a:p>
          <a:p>
            <a:pPr marL="537210" lvl="1" indent="-285750">
              <a:buFont typeface="Courier New" panose="020B0604020202020204" pitchFamily="34" charset="0"/>
              <a:buChar char="o"/>
            </a:pPr>
            <a:r>
              <a:rPr lang="fr-FR" sz="1400" dirty="0">
                <a:ea typeface="+mn-lt"/>
                <a:cs typeface="+mn-lt"/>
              </a:rPr>
              <a:t>Bien écrire du Java, c’est aussi contribuer à un code </a:t>
            </a:r>
            <a:r>
              <a:rPr lang="fr-FR" sz="1400" b="1" dirty="0">
                <a:ea typeface="+mn-lt"/>
                <a:cs typeface="+mn-lt"/>
              </a:rPr>
              <a:t>plus durable</a:t>
            </a:r>
            <a:r>
              <a:rPr lang="fr-FR" sz="1400" dirty="0">
                <a:ea typeface="+mn-lt"/>
                <a:cs typeface="+mn-lt"/>
              </a:rPr>
              <a:t>, plus économe en énergie.</a:t>
            </a:r>
            <a:endParaRPr lang="en-US" sz="1400">
              <a:ea typeface="+mn-lt"/>
              <a:cs typeface="+mn-lt"/>
            </a:endParaRPr>
          </a:p>
          <a:p>
            <a:pPr marL="285750" indent="-285750">
              <a:buFont typeface="Arial" panose="020B0604020202020204" pitchFamily="34" charset="0"/>
              <a:buChar char="•"/>
            </a:pPr>
            <a:r>
              <a:rPr lang="fr-FR" sz="1700" dirty="0">
                <a:solidFill>
                  <a:srgbClr val="FF0000"/>
                </a:solidFill>
                <a:ea typeface="+mn-lt"/>
                <a:cs typeface="+mn-lt"/>
              </a:rPr>
              <a:t>Ne pas confondre Java et Framework Java</a:t>
            </a:r>
          </a:p>
          <a:p>
            <a:pPr marL="537210" lvl="1" indent="-71755">
              <a:buFont typeface="Courier New" panose="020B0604020202020204" pitchFamily="34" charset="0"/>
              <a:buChar char="o"/>
            </a:pPr>
            <a:r>
              <a:rPr lang="fr-FR" sz="1400" dirty="0">
                <a:ea typeface="+mn-lt"/>
                <a:cs typeface="+mn-lt"/>
              </a:rPr>
              <a:t> Le </a:t>
            </a:r>
            <a:r>
              <a:rPr lang="fr-FR" sz="1400" b="1" dirty="0">
                <a:ea typeface="+mn-lt"/>
                <a:cs typeface="+mn-lt"/>
              </a:rPr>
              <a:t>langage Java</a:t>
            </a:r>
            <a:r>
              <a:rPr lang="fr-FR" sz="1400" dirty="0">
                <a:ea typeface="+mn-lt"/>
                <a:cs typeface="+mn-lt"/>
              </a:rPr>
              <a:t>, avec sa JVM, relève du </a:t>
            </a:r>
            <a:r>
              <a:rPr lang="fr-FR" sz="1400" b="1" dirty="0">
                <a:ea typeface="+mn-lt"/>
                <a:cs typeface="+mn-lt"/>
              </a:rPr>
              <a:t>socle technologique</a:t>
            </a:r>
            <a:r>
              <a:rPr lang="fr-FR" sz="1400" dirty="0">
                <a:ea typeface="+mn-lt"/>
                <a:cs typeface="+mn-lt"/>
              </a:rPr>
              <a:t> : il évolue lentement, en garantissant une </a:t>
            </a:r>
            <a:r>
              <a:rPr lang="fr-FR" sz="1400" b="1" dirty="0">
                <a:ea typeface="+mn-lt"/>
                <a:cs typeface="+mn-lt"/>
              </a:rPr>
              <a:t>forte rétrocompatibilité</a:t>
            </a:r>
            <a:r>
              <a:rPr lang="fr-FR" sz="1400" dirty="0">
                <a:ea typeface="+mn-lt"/>
                <a:cs typeface="+mn-lt"/>
              </a:rPr>
              <a:t>, une </a:t>
            </a:r>
            <a:r>
              <a:rPr lang="fr-FR" sz="1400" b="1" dirty="0">
                <a:ea typeface="+mn-lt"/>
                <a:cs typeface="+mn-lt"/>
              </a:rPr>
              <a:t>stabilité de long terme</a:t>
            </a:r>
            <a:r>
              <a:rPr lang="fr-FR" sz="1400" dirty="0">
                <a:ea typeface="+mn-lt"/>
                <a:cs typeface="+mn-lt"/>
              </a:rPr>
              <a:t> et des </a:t>
            </a:r>
            <a:r>
              <a:rPr lang="fr-FR" sz="1400" b="1" dirty="0">
                <a:ea typeface="+mn-lt"/>
                <a:cs typeface="+mn-lt"/>
              </a:rPr>
              <a:t>performances optimisées</a:t>
            </a:r>
            <a:r>
              <a:rPr lang="fr-FR" sz="1400" dirty="0">
                <a:ea typeface="+mn-lt"/>
                <a:cs typeface="+mn-lt"/>
              </a:rPr>
              <a:t>.  </a:t>
            </a:r>
            <a:endParaRPr lang="fr-FR" sz="1400">
              <a:ea typeface="+mn-lt"/>
              <a:cs typeface="+mn-lt"/>
            </a:endParaRPr>
          </a:p>
          <a:p>
            <a:pPr marL="537210" lvl="1" indent="-71755">
              <a:buFont typeface="Courier New" panose="020B0604020202020204" pitchFamily="34" charset="0"/>
              <a:buChar char="o"/>
            </a:pPr>
            <a:r>
              <a:rPr lang="fr-FR" sz="1400" dirty="0">
                <a:ea typeface="+mn-lt"/>
                <a:cs typeface="+mn-lt"/>
              </a:rPr>
              <a:t> Les </a:t>
            </a:r>
            <a:r>
              <a:rPr lang="fr-FR" sz="1400" b="1" dirty="0" err="1">
                <a:ea typeface="+mn-lt"/>
                <a:cs typeface="+mn-lt"/>
              </a:rPr>
              <a:t>frameworks</a:t>
            </a:r>
            <a:r>
              <a:rPr lang="fr-FR" sz="1400" b="1" dirty="0">
                <a:ea typeface="+mn-lt"/>
                <a:cs typeface="+mn-lt"/>
              </a:rPr>
              <a:t> Java</a:t>
            </a:r>
            <a:r>
              <a:rPr lang="fr-FR" sz="1400" dirty="0">
                <a:ea typeface="+mn-lt"/>
                <a:cs typeface="+mn-lt"/>
              </a:rPr>
              <a:t>, en revanche (Spring, </a:t>
            </a:r>
            <a:r>
              <a:rPr lang="fr-FR" sz="1400" dirty="0" err="1">
                <a:ea typeface="+mn-lt"/>
                <a:cs typeface="+mn-lt"/>
              </a:rPr>
              <a:t>Quarkus</a:t>
            </a:r>
            <a:r>
              <a:rPr lang="fr-FR" sz="1400" dirty="0">
                <a:ea typeface="+mn-lt"/>
                <a:cs typeface="+mn-lt"/>
              </a:rPr>
              <a:t>, </a:t>
            </a:r>
            <a:r>
              <a:rPr lang="fr-FR" sz="1400" dirty="0" err="1">
                <a:ea typeface="+mn-lt"/>
                <a:cs typeface="+mn-lt"/>
              </a:rPr>
              <a:t>Micronaut</a:t>
            </a:r>
            <a:r>
              <a:rPr lang="fr-FR" sz="1400" dirty="0">
                <a:ea typeface="+mn-lt"/>
                <a:cs typeface="+mn-lt"/>
              </a:rPr>
              <a:t>, Jakarta EE, etc.), sont des </a:t>
            </a:r>
            <a:r>
              <a:rPr lang="fr-FR" sz="1400" b="1" dirty="0">
                <a:ea typeface="+mn-lt"/>
                <a:cs typeface="+mn-lt"/>
              </a:rPr>
              <a:t>outils applicatifs</a:t>
            </a:r>
            <a:r>
              <a:rPr lang="fr-FR" sz="1400" dirty="0">
                <a:ea typeface="+mn-lt"/>
                <a:cs typeface="+mn-lt"/>
              </a:rPr>
              <a:t> construits au-dessus du langage. Ils suivent souvent un rythme d’évolution plus rapide, introduisent des paradigmes nouveaux (réactivité, cloud-native, injection de dépendances moderne…), et peuvent devenir obsolètes ou être remplacés par d’autres approches. </a:t>
            </a:r>
            <a:endParaRPr lang="fr-FR" sz="1400">
              <a:cs typeface="Arial"/>
            </a:endParaRPr>
          </a:p>
        </p:txBody>
      </p:sp>
    </p:spTree>
    <p:extLst>
      <p:ext uri="{BB962C8B-B14F-4D97-AF65-F5344CB8AC3E}">
        <p14:creationId xmlns:p14="http://schemas.microsoft.com/office/powerpoint/2010/main" val="2754478877"/>
      </p:ext>
    </p:extLst>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B2D0E7B8-8F2F-4C5E-AF34-8803071DB4FE}"/>
              </a:ext>
            </a:extLst>
          </p:cNvPr>
          <p:cNvSpPr>
            <a:spLocks noGrp="1" noChangeArrowheads="1"/>
          </p:cNvSpPr>
          <p:nvPr>
            <p:ph type="title"/>
          </p:nvPr>
        </p:nvSpPr>
        <p:spPr>
          <a:xfrm>
            <a:off x="1968104" y="272654"/>
            <a:ext cx="5844778" cy="434578"/>
          </a:xfrm>
        </p:spPr>
        <p:txBody>
          <a:bodyPr/>
          <a:lstStyle/>
          <a:p>
            <a:pPr eaLnBrk="1" hangingPunct="1"/>
            <a:r>
              <a:rPr lang="fr-FR" altLang="fr-FR"/>
              <a:t>Constructeurs, getter et setter</a:t>
            </a:r>
          </a:p>
        </p:txBody>
      </p:sp>
      <p:sp>
        <p:nvSpPr>
          <p:cNvPr id="101381" name="Rectangle 3">
            <a:extLst>
              <a:ext uri="{FF2B5EF4-FFF2-40B4-BE49-F238E27FC236}">
                <a16:creationId xmlns:a16="http://schemas.microsoft.com/office/drawing/2014/main" id="{8A6F6B0C-20D9-4329-BAC1-6BD5D4571092}"/>
              </a:ext>
            </a:extLst>
          </p:cNvPr>
          <p:cNvSpPr>
            <a:spLocks noGrp="1" noChangeArrowheads="1"/>
          </p:cNvSpPr>
          <p:nvPr>
            <p:ph type="body" idx="1"/>
          </p:nvPr>
        </p:nvSpPr>
        <p:spPr>
          <a:xfrm>
            <a:off x="323528" y="987574"/>
            <a:ext cx="7485782" cy="3822551"/>
          </a:xfrm>
        </p:spPr>
        <p:txBody>
          <a:bodyPr/>
          <a:lstStyle/>
          <a:p>
            <a:pPr eaLnBrk="1" hangingPunct="1"/>
            <a:r>
              <a:rPr lang="fr-FR" altLang="fr-FR" sz="1800"/>
              <a:t>Créer de multiples constructeurs « élémentaires »</a:t>
            </a:r>
          </a:p>
          <a:p>
            <a:pPr lvl="1" eaLnBrk="1" hangingPunct="1"/>
            <a:r>
              <a:rPr lang="fr-FR" altLang="fr-FR" sz="1800"/>
              <a:t> … qui s’appellent les uns les autres</a:t>
            </a:r>
          </a:p>
          <a:p>
            <a:pPr lvl="1" eaLnBrk="1" hangingPunct="1"/>
            <a:r>
              <a:rPr lang="fr-FR" altLang="fr-FR" sz="1800"/>
              <a:t> Sans remontée d’exceptions</a:t>
            </a:r>
          </a:p>
          <a:p>
            <a:pPr eaLnBrk="1" hangingPunct="1"/>
            <a:r>
              <a:rPr lang="fr-FR" altLang="fr-FR" sz="1800"/>
              <a:t>Getter et setter non systématiques</a:t>
            </a:r>
          </a:p>
          <a:p>
            <a:pPr lvl="1" eaLnBrk="1" hangingPunct="1"/>
            <a:r>
              <a:rPr lang="fr-FR" altLang="fr-FR" sz="1800"/>
              <a:t> Attention à leur visibilité</a:t>
            </a:r>
          </a:p>
          <a:p>
            <a:pPr eaLnBrk="1" hangingPunct="1"/>
            <a:r>
              <a:rPr lang="fr-FR" altLang="fr-FR" sz="1800" err="1"/>
              <a:t>toString</a:t>
            </a:r>
            <a:r>
              <a:rPr lang="fr-FR" altLang="fr-FR" sz="1800"/>
              <a:t> à redéfinir (laisser faire Eclipse) pour </a:t>
            </a:r>
            <a:r>
              <a:rPr lang="fr-FR" altLang="fr-FR" sz="1800" err="1"/>
              <a:t>débugage</a:t>
            </a:r>
            <a:r>
              <a:rPr lang="fr-FR" altLang="fr-FR" sz="1800"/>
              <a:t> surtout</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CADB41EB-42AB-47B8-B067-7F2B6CFB16D4}"/>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90</a:t>
            </a:fld>
            <a:endParaRPr lang="fr-FR"/>
          </a:p>
        </p:txBody>
      </p:sp>
      <p:sp>
        <p:nvSpPr>
          <p:cNvPr id="7" name="Espace réservé du pied de page 7">
            <a:extLst>
              <a:ext uri="{FF2B5EF4-FFF2-40B4-BE49-F238E27FC236}">
                <a16:creationId xmlns:a16="http://schemas.microsoft.com/office/drawing/2014/main" id="{B2A7404B-3EFC-443C-BEF3-142DAA475A30}"/>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a:extLst>
              <a:ext uri="{FF2B5EF4-FFF2-40B4-BE49-F238E27FC236}">
                <a16:creationId xmlns:a16="http://schemas.microsoft.com/office/drawing/2014/main" id="{AF0DF3F5-F175-4668-BE09-4A910162EAF7}"/>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2405" name="Rectangle 3">
            <a:extLst>
              <a:ext uri="{FF2B5EF4-FFF2-40B4-BE49-F238E27FC236}">
                <a16:creationId xmlns:a16="http://schemas.microsoft.com/office/drawing/2014/main" id="{3ED7F0C6-5C5C-4932-BBCB-E6A796C59194}"/>
              </a:ext>
            </a:extLst>
          </p:cNvPr>
          <p:cNvSpPr>
            <a:spLocks noGrp="1" noChangeArrowheads="1"/>
          </p:cNvSpPr>
          <p:nvPr>
            <p:ph type="body" idx="1"/>
          </p:nvPr>
        </p:nvSpPr>
        <p:spPr>
          <a:xfrm>
            <a:off x="323528" y="791767"/>
            <a:ext cx="8424936" cy="3508176"/>
          </a:xfrm>
        </p:spPr>
        <p:txBody>
          <a:bodyPr/>
          <a:lstStyle/>
          <a:p>
            <a:pPr eaLnBrk="1" hangingPunct="1"/>
            <a:r>
              <a:rPr lang="fr-FR" altLang="fr-FR" sz="1800"/>
              <a:t>En programmation</a:t>
            </a:r>
          </a:p>
          <a:p>
            <a:pPr lvl="1" eaLnBrk="1" hangingPunct="1"/>
            <a:r>
              <a:rPr lang="fr-FR" altLang="fr-FR" sz="1800"/>
              <a:t> Passage par valeur (copie de variable)</a:t>
            </a:r>
          </a:p>
          <a:p>
            <a:pPr lvl="1" eaLnBrk="1" hangingPunct="1"/>
            <a:r>
              <a:rPr lang="fr-FR" altLang="fr-FR" sz="1800"/>
              <a:t> Passage par variable ou référence </a:t>
            </a:r>
          </a:p>
          <a:p>
            <a:pPr eaLnBrk="1" hangingPunct="1"/>
            <a:r>
              <a:rPr lang="fr-FR" altLang="fr-FR" sz="1800" i="1"/>
              <a:t>On lit : « En Java, les types primitifs sont passés par valeurs et les objets sont passés par référence »</a:t>
            </a:r>
          </a:p>
          <a:p>
            <a:pPr eaLnBrk="1" hangingPunct="1"/>
            <a:endParaRPr lang="fr-FR" altLang="fr-FR" sz="1800" i="1"/>
          </a:p>
          <a:p>
            <a:pPr eaLnBrk="1" hangingPunct="1"/>
            <a:r>
              <a:rPr lang="fr-FR" altLang="fr-FR" sz="1800"/>
              <a:t>C’est vrai pour les types primitifs</a:t>
            </a:r>
          </a:p>
          <a:p>
            <a:pPr lvl="1" eaLnBrk="1" hangingPunct="1"/>
            <a:r>
              <a:rPr lang="fr-FR" altLang="fr-FR" sz="1800"/>
              <a:t> Int, double,….</a:t>
            </a:r>
          </a:p>
          <a:p>
            <a:pPr eaLnBrk="1" hangingPunct="1"/>
            <a:r>
              <a:rPr lang="fr-FR" altLang="fr-FR" sz="1800"/>
              <a:t>C’est quasi vrai pour les objets … mais</a:t>
            </a:r>
          </a:p>
          <a:p>
            <a:pPr lvl="1" eaLnBrk="1" hangingPunct="1"/>
            <a:endParaRPr lang="fr-FR" altLang="fr-FR" sz="1800"/>
          </a:p>
          <a:p>
            <a:pPr eaLnBrk="1" hangingPunct="1">
              <a:buFont typeface="Wingdings" panose="05000000000000000000" pitchFamily="2" charset="2"/>
              <a:buNone/>
            </a:pPr>
            <a:endParaRPr lang="fr-FR" altLang="fr-FR" sz="1800"/>
          </a:p>
        </p:txBody>
      </p:sp>
      <p:sp>
        <p:nvSpPr>
          <p:cNvPr id="6" name="Espace réservé du numéro de diapositive 21">
            <a:extLst>
              <a:ext uri="{FF2B5EF4-FFF2-40B4-BE49-F238E27FC236}">
                <a16:creationId xmlns:a16="http://schemas.microsoft.com/office/drawing/2014/main" id="{D52382FD-7525-4325-B879-7D7160AE823F}"/>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91</a:t>
            </a:fld>
            <a:endParaRPr lang="fr-FR"/>
          </a:p>
        </p:txBody>
      </p:sp>
      <p:sp>
        <p:nvSpPr>
          <p:cNvPr id="7" name="Espace réservé du pied de page 7">
            <a:extLst>
              <a:ext uri="{FF2B5EF4-FFF2-40B4-BE49-F238E27FC236}">
                <a16:creationId xmlns:a16="http://schemas.microsoft.com/office/drawing/2014/main" id="{1B4CFF19-D50D-454E-82B4-BFAC6FB8947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a:extLst>
              <a:ext uri="{FF2B5EF4-FFF2-40B4-BE49-F238E27FC236}">
                <a16:creationId xmlns:a16="http://schemas.microsoft.com/office/drawing/2014/main" id="{D89E4D59-688F-4219-9212-D94F18C6EA29}"/>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3429" name="Rectangle 3">
            <a:extLst>
              <a:ext uri="{FF2B5EF4-FFF2-40B4-BE49-F238E27FC236}">
                <a16:creationId xmlns:a16="http://schemas.microsoft.com/office/drawing/2014/main" id="{00392C65-AEC3-4AC9-86F8-0D4AB6CDDE2D}"/>
              </a:ext>
            </a:extLst>
          </p:cNvPr>
          <p:cNvSpPr>
            <a:spLocks noGrp="1" noChangeArrowheads="1"/>
          </p:cNvSpPr>
          <p:nvPr>
            <p:ph type="body" idx="1"/>
          </p:nvPr>
        </p:nvSpPr>
        <p:spPr>
          <a:xfrm>
            <a:off x="322782" y="1126362"/>
            <a:ext cx="8352928" cy="3220144"/>
          </a:xfrm>
        </p:spPr>
        <p:txBody>
          <a:bodyPr/>
          <a:lstStyle/>
          <a:p>
            <a:pPr eaLnBrk="1" hangingPunct="1"/>
            <a:r>
              <a:rPr lang="fr-FR" altLang="fr-FR" sz="1800"/>
              <a:t>En toute rigueur c’est un passage par valeur, cette valeur est une référence</a:t>
            </a:r>
          </a:p>
          <a:p>
            <a:pPr marL="444500" lvl="1" indent="-265113" eaLnBrk="1" hangingPunct="1"/>
            <a:r>
              <a:rPr lang="fr-FR" altLang="fr-FR" sz="1800"/>
              <a:t>On peut </a:t>
            </a:r>
            <a:r>
              <a:rPr lang="fr-FR" altLang="fr-FR" sz="1800" b="1"/>
              <a:t>modifier l’objet</a:t>
            </a:r>
            <a:r>
              <a:rPr lang="fr-FR" altLang="fr-FR" sz="1800"/>
              <a:t> pointé par la référence (notion de paramètres out car une seul return)</a:t>
            </a:r>
          </a:p>
          <a:p>
            <a:pPr marL="444500" lvl="1" indent="-265113" eaLnBrk="1" hangingPunct="1"/>
            <a:r>
              <a:rPr lang="fr-FR" altLang="fr-FR" sz="1800"/>
              <a:t>On ne </a:t>
            </a:r>
            <a:r>
              <a:rPr lang="fr-FR" altLang="fr-FR" sz="1800" b="1"/>
              <a:t>peut pas changer cette référence </a:t>
            </a:r>
            <a:r>
              <a:rPr lang="fr-FR" altLang="fr-FR" sz="1800"/>
              <a:t>ni mettre </a:t>
            </a:r>
            <a:r>
              <a:rPr lang="fr-FR" altLang="fr-FR" sz="1800" err="1"/>
              <a:t>null</a:t>
            </a:r>
            <a:r>
              <a:rPr lang="fr-FR" altLang="fr-FR" sz="1800"/>
              <a:t> </a:t>
            </a:r>
          </a:p>
          <a:p>
            <a:pPr eaLnBrk="1" hangingPunct="1"/>
            <a:r>
              <a:rPr lang="fr-FR" altLang="fr-FR" sz="1800"/>
              <a:t>Exemple :</a:t>
            </a:r>
          </a:p>
          <a:p>
            <a:pPr lvl="1" eaLnBrk="1" hangingPunct="1">
              <a:buFont typeface="Symbol" panose="05050102010706020507" pitchFamily="18" charset="2"/>
              <a:buNone/>
            </a:pPr>
            <a:r>
              <a:rPr lang="fr-FR" altLang="fr-FR" sz="1800" err="1"/>
              <a:t>void</a:t>
            </a:r>
            <a:r>
              <a:rPr lang="fr-FR" altLang="fr-FR" sz="1800"/>
              <a:t> </a:t>
            </a:r>
            <a:r>
              <a:rPr lang="fr-FR" altLang="fr-FR" sz="1800" err="1"/>
              <a:t>int</a:t>
            </a:r>
            <a:r>
              <a:rPr lang="fr-FR" altLang="fr-FR" sz="1800"/>
              <a:t> </a:t>
            </a:r>
            <a:r>
              <a:rPr lang="fr-FR" altLang="fr-FR" sz="1800" err="1"/>
              <a:t>calculeAgeMoyen</a:t>
            </a:r>
            <a:r>
              <a:rPr lang="fr-FR" altLang="fr-FR" sz="1800"/>
              <a:t>(List &lt;Personne&gt;{</a:t>
            </a:r>
          </a:p>
          <a:p>
            <a:pPr lvl="1" eaLnBrk="1" hangingPunct="1">
              <a:buFont typeface="Symbol" panose="05050102010706020507" pitchFamily="18" charset="2"/>
              <a:buNone/>
            </a:pPr>
            <a:r>
              <a:rPr lang="fr-FR" altLang="fr-FR" sz="1800"/>
              <a:t>… // accès en écriture à la liste (sauf sa référence) et aux personnes !!!!</a:t>
            </a:r>
          </a:p>
          <a:p>
            <a:pPr lvl="1" eaLnBrk="1" hangingPunct="1">
              <a:buFont typeface="Symbol" panose="05050102010706020507" pitchFamily="18" charset="2"/>
              <a:buNone/>
            </a:pPr>
            <a:r>
              <a:rPr lang="fr-FR" altLang="fr-FR" sz="1800"/>
              <a:t>}</a:t>
            </a:r>
          </a:p>
        </p:txBody>
      </p:sp>
      <p:sp>
        <p:nvSpPr>
          <p:cNvPr id="6" name="Espace réservé du numéro de diapositive 21">
            <a:extLst>
              <a:ext uri="{FF2B5EF4-FFF2-40B4-BE49-F238E27FC236}">
                <a16:creationId xmlns:a16="http://schemas.microsoft.com/office/drawing/2014/main" id="{F52AC7E3-5910-4410-912C-CA54B8F53A3A}"/>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92</a:t>
            </a:fld>
            <a:endParaRPr lang="fr-FR"/>
          </a:p>
        </p:txBody>
      </p:sp>
      <p:sp>
        <p:nvSpPr>
          <p:cNvPr id="7" name="Espace réservé du pied de page 7">
            <a:extLst>
              <a:ext uri="{FF2B5EF4-FFF2-40B4-BE49-F238E27FC236}">
                <a16:creationId xmlns:a16="http://schemas.microsoft.com/office/drawing/2014/main" id="{6B3A46DB-2245-4B36-B92E-FBB6E9054535}"/>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a:extLst>
              <a:ext uri="{FF2B5EF4-FFF2-40B4-BE49-F238E27FC236}">
                <a16:creationId xmlns:a16="http://schemas.microsoft.com/office/drawing/2014/main" id="{5DB5897A-94B5-42F1-8642-5A48EE789F91}"/>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4453" name="Rectangle 3">
            <a:extLst>
              <a:ext uri="{FF2B5EF4-FFF2-40B4-BE49-F238E27FC236}">
                <a16:creationId xmlns:a16="http://schemas.microsoft.com/office/drawing/2014/main" id="{F46B6A93-3949-4DFD-BD8D-6B8B96CCD320}"/>
              </a:ext>
            </a:extLst>
          </p:cNvPr>
          <p:cNvSpPr>
            <a:spLocks noGrp="1" noChangeArrowheads="1"/>
          </p:cNvSpPr>
          <p:nvPr>
            <p:ph type="body" idx="1"/>
          </p:nvPr>
        </p:nvSpPr>
        <p:spPr>
          <a:xfrm>
            <a:off x="323528" y="769385"/>
            <a:ext cx="8352928" cy="3892153"/>
          </a:xfrm>
        </p:spPr>
        <p:txBody>
          <a:bodyPr/>
          <a:lstStyle/>
          <a:p>
            <a:pPr eaLnBrk="1" hangingPunct="1"/>
            <a:r>
              <a:rPr lang="fr-FR" altLang="fr-FR" sz="1800"/>
              <a:t>Conséquence : accès à quasi tout depuis n’importe où !</a:t>
            </a:r>
          </a:p>
          <a:p>
            <a:pPr marL="180000" lvl="1" indent="0" eaLnBrk="1" hangingPunct="1">
              <a:buNone/>
            </a:pPr>
            <a:r>
              <a:rPr lang="fr-FR" altLang="fr-FR" sz="1800">
                <a:sym typeface="Wingdings" panose="05000000000000000000" pitchFamily="2" charset="2"/>
              </a:rPr>
              <a:t> maintenance difficile</a:t>
            </a:r>
          </a:p>
          <a:p>
            <a:pPr lvl="1" eaLnBrk="1" hangingPunct="1"/>
            <a:endParaRPr lang="fr-FR" altLang="fr-FR" sz="1800"/>
          </a:p>
          <a:p>
            <a:pPr eaLnBrk="1" hangingPunct="1"/>
            <a:r>
              <a:rPr lang="fr-FR" altLang="fr-FR" sz="1800"/>
              <a:t>Appliquer le + possible Loi de Déméter = une méthode d'un objet peut invoquer les méthodes</a:t>
            </a:r>
          </a:p>
          <a:p>
            <a:pPr lvl="1"/>
            <a:r>
              <a:rPr lang="fr-FR" altLang="fr-FR" sz="1800"/>
              <a:t>lui-même</a:t>
            </a:r>
          </a:p>
          <a:p>
            <a:pPr lvl="1"/>
            <a:r>
              <a:rPr lang="fr-FR" altLang="fr-FR" sz="1800"/>
              <a:t>ses paramètres</a:t>
            </a:r>
          </a:p>
          <a:p>
            <a:pPr lvl="1"/>
            <a:r>
              <a:rPr lang="fr-FR" altLang="fr-FR" sz="1800"/>
              <a:t>les objets qu'il crée</a:t>
            </a:r>
          </a:p>
          <a:p>
            <a:pPr lvl="1"/>
            <a:r>
              <a:rPr lang="fr-FR" altLang="fr-FR" sz="1800"/>
              <a:t>ses objets composants</a:t>
            </a:r>
          </a:p>
        </p:txBody>
      </p:sp>
      <p:sp>
        <p:nvSpPr>
          <p:cNvPr id="6" name="Espace réservé du numéro de diapositive 21">
            <a:extLst>
              <a:ext uri="{FF2B5EF4-FFF2-40B4-BE49-F238E27FC236}">
                <a16:creationId xmlns:a16="http://schemas.microsoft.com/office/drawing/2014/main" id="{8148D973-F763-4F35-BBD6-57166112EC55}"/>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93</a:t>
            </a:fld>
            <a:endParaRPr lang="fr-FR"/>
          </a:p>
        </p:txBody>
      </p:sp>
      <p:sp>
        <p:nvSpPr>
          <p:cNvPr id="7" name="Espace réservé du pied de page 7">
            <a:extLst>
              <a:ext uri="{FF2B5EF4-FFF2-40B4-BE49-F238E27FC236}">
                <a16:creationId xmlns:a16="http://schemas.microsoft.com/office/drawing/2014/main" id="{4EDA5A82-63BF-4E5F-9BF6-5FB1924B932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55185545-1F52-4204-A983-B1780D6BBE68}"/>
              </a:ext>
            </a:extLst>
          </p:cNvPr>
          <p:cNvSpPr>
            <a:spLocks noGrp="1" noChangeArrowheads="1"/>
          </p:cNvSpPr>
          <p:nvPr>
            <p:ph type="title"/>
          </p:nvPr>
        </p:nvSpPr>
        <p:spPr>
          <a:xfrm>
            <a:off x="1968104" y="269081"/>
            <a:ext cx="5844778" cy="438150"/>
          </a:xfrm>
        </p:spPr>
        <p:txBody>
          <a:bodyPr/>
          <a:lstStyle/>
          <a:p>
            <a:pPr eaLnBrk="1" hangingPunct="1"/>
            <a:r>
              <a:rPr lang="fr-FR" altLang="fr-FR"/>
              <a:t>Passage de paramètres</a:t>
            </a:r>
          </a:p>
        </p:txBody>
      </p:sp>
      <p:sp>
        <p:nvSpPr>
          <p:cNvPr id="105477" name="Rectangle 3">
            <a:extLst>
              <a:ext uri="{FF2B5EF4-FFF2-40B4-BE49-F238E27FC236}">
                <a16:creationId xmlns:a16="http://schemas.microsoft.com/office/drawing/2014/main" id="{CD3C0803-E700-48DE-A219-B5D57CEC4BBA}"/>
              </a:ext>
            </a:extLst>
          </p:cNvPr>
          <p:cNvSpPr>
            <a:spLocks noGrp="1" noChangeArrowheads="1"/>
          </p:cNvSpPr>
          <p:nvPr>
            <p:ph type="body" idx="1"/>
          </p:nvPr>
        </p:nvSpPr>
        <p:spPr>
          <a:xfrm>
            <a:off x="303815" y="1131590"/>
            <a:ext cx="7485782" cy="2045494"/>
          </a:xfrm>
        </p:spPr>
        <p:txBody>
          <a:bodyPr/>
          <a:lstStyle/>
          <a:p>
            <a:pPr eaLnBrk="1" hangingPunct="1"/>
            <a:r>
              <a:rPr lang="fr-FR" altLang="fr-FR" sz="1800"/>
              <a:t>Pour appliquer la loi</a:t>
            </a:r>
          </a:p>
          <a:p>
            <a:pPr lvl="1" eaLnBrk="1" hangingPunct="1"/>
            <a:r>
              <a:rPr lang="fr-FR" altLang="fr-FR" sz="1800"/>
              <a:t> Écrire des </a:t>
            </a:r>
            <a:r>
              <a:rPr lang="fr-FR" altLang="fr-FR" sz="1800" err="1"/>
              <a:t>wrapper</a:t>
            </a:r>
            <a:r>
              <a:rPr lang="fr-FR" altLang="fr-FR" sz="1800"/>
              <a:t> (cout de dev ++)</a:t>
            </a:r>
          </a:p>
          <a:p>
            <a:pPr eaLnBrk="1" hangingPunct="1"/>
            <a:r>
              <a:rPr lang="fr-FR" altLang="fr-FR" sz="1800"/>
              <a:t>Le logiciel sera</a:t>
            </a:r>
          </a:p>
          <a:p>
            <a:pPr lvl="1" eaLnBrk="1" hangingPunct="1"/>
            <a:r>
              <a:rPr lang="fr-FR" altLang="fr-FR" sz="1800" b="1"/>
              <a:t>+maintenable</a:t>
            </a:r>
          </a:p>
          <a:p>
            <a:pPr lvl="1" eaLnBrk="1" hangingPunct="1"/>
            <a:r>
              <a:rPr lang="fr-FR" altLang="fr-FR" sz="1800"/>
              <a:t>+</a:t>
            </a:r>
            <a:r>
              <a:rPr lang="fr-FR" altLang="fr-FR" sz="1800" b="1"/>
              <a:t> adaptable</a:t>
            </a:r>
            <a:endParaRPr lang="fr-FR" altLang="fr-FR" sz="1800"/>
          </a:p>
        </p:txBody>
      </p:sp>
      <p:sp>
        <p:nvSpPr>
          <p:cNvPr id="6" name="Espace réservé du numéro de diapositive 21">
            <a:extLst>
              <a:ext uri="{FF2B5EF4-FFF2-40B4-BE49-F238E27FC236}">
                <a16:creationId xmlns:a16="http://schemas.microsoft.com/office/drawing/2014/main" id="{93A52BB5-EBC1-4C54-9D1C-2CCABEDC6AF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94</a:t>
            </a:fld>
            <a:endParaRPr lang="fr-FR"/>
          </a:p>
        </p:txBody>
      </p:sp>
      <p:sp>
        <p:nvSpPr>
          <p:cNvPr id="7" name="Espace réservé du pied de page 7">
            <a:extLst>
              <a:ext uri="{FF2B5EF4-FFF2-40B4-BE49-F238E27FC236}">
                <a16:creationId xmlns:a16="http://schemas.microsoft.com/office/drawing/2014/main" id="{1042CD07-F0A8-483A-A4BE-5AFD3890C24E}"/>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a:extLst>
              <a:ext uri="{FF2B5EF4-FFF2-40B4-BE49-F238E27FC236}">
                <a16:creationId xmlns:a16="http://schemas.microsoft.com/office/drawing/2014/main" id="{CF08A084-37F2-4D8A-A8B2-07437E080F33}"/>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6501" name="Rectangle 3">
            <a:extLst>
              <a:ext uri="{FF2B5EF4-FFF2-40B4-BE49-F238E27FC236}">
                <a16:creationId xmlns:a16="http://schemas.microsoft.com/office/drawing/2014/main" id="{653F51E6-A254-4DA2-8642-C309450425C8}"/>
              </a:ext>
            </a:extLst>
          </p:cNvPr>
          <p:cNvSpPr>
            <a:spLocks noGrp="1" noChangeArrowheads="1"/>
          </p:cNvSpPr>
          <p:nvPr>
            <p:ph type="body" idx="1"/>
          </p:nvPr>
        </p:nvSpPr>
        <p:spPr>
          <a:xfrm>
            <a:off x="251520" y="1295987"/>
            <a:ext cx="8640960" cy="3147971"/>
          </a:xfrm>
        </p:spPr>
        <p:txBody>
          <a:bodyPr/>
          <a:lstStyle/>
          <a:p>
            <a:pPr eaLnBrk="1" hangingPunct="1"/>
            <a:r>
              <a:rPr lang="fr-FR" altLang="fr-FR" sz="1800"/>
              <a:t>Notion de Thomas McCabe introduite en 1976, indépendante du langage</a:t>
            </a:r>
          </a:p>
          <a:p>
            <a:pPr eaLnBrk="1" hangingPunct="1"/>
            <a:r>
              <a:rPr lang="fr-FR" altLang="fr-FR" sz="1800"/>
              <a:t>C’est le nombre de chemins linéaires indépendants dans un module de programme</a:t>
            </a:r>
            <a:endParaRPr lang="fr-FR" altLang="fr-FR" sz="1800">
              <a:cs typeface="Arial"/>
            </a:endParaRPr>
          </a:p>
          <a:p>
            <a:endParaRPr lang="fr-FR" altLang="fr-FR" sz="1800"/>
          </a:p>
          <a:p>
            <a:r>
              <a:rPr lang="fr-FR" altLang="fr-FR" sz="1800"/>
              <a:t>En java, c’est </a:t>
            </a:r>
            <a:r>
              <a:rPr lang="fr-FR" altLang="fr-FR" sz="1800" b="1"/>
              <a:t>le nombre de chemins d’exécution</a:t>
            </a:r>
            <a:r>
              <a:rPr lang="fr-FR" altLang="fr-FR" sz="1800"/>
              <a:t> d’une </a:t>
            </a:r>
            <a:r>
              <a:rPr lang="fr-FR" altLang="fr-FR" sz="1800" b="1"/>
              <a:t>méthode</a:t>
            </a:r>
            <a:endParaRPr lang="fr-FR"/>
          </a:p>
          <a:p>
            <a:pPr eaLnBrk="1" hangingPunct="1"/>
            <a:r>
              <a:rPr lang="fr-FR" altLang="fr-FR" sz="1800"/>
              <a:t>Ce nombre est un indicateur de </a:t>
            </a:r>
            <a:r>
              <a:rPr lang="fr-FR" altLang="fr-FR" sz="1800" b="1"/>
              <a:t>complexité</a:t>
            </a:r>
            <a:r>
              <a:rPr lang="fr-FR" altLang="fr-FR" sz="1800"/>
              <a:t> des traitements (il faudrait un nombre de cas de tests équivalent)</a:t>
            </a:r>
            <a:endParaRPr lang="fr-FR" altLang="fr-FR" sz="1800" b="1">
              <a:cs typeface="Arial"/>
            </a:endParaRPr>
          </a:p>
          <a:p>
            <a:pPr>
              <a:buFont typeface="Arial" pitchFamily="34" charset="0"/>
              <a:buNone/>
            </a:pPr>
            <a:endParaRPr lang="fr-FR" altLang="fr-FR" sz="1800">
              <a:cs typeface="Arial"/>
            </a:endParaRPr>
          </a:p>
          <a:p>
            <a:r>
              <a:rPr lang="fr-FR" altLang="fr-FR" sz="1800">
                <a:cs typeface="Arial"/>
              </a:rPr>
              <a:t>Des outils comme </a:t>
            </a:r>
            <a:r>
              <a:rPr lang="fr-FR" altLang="fr-FR" sz="1800" err="1">
                <a:cs typeface="Arial"/>
              </a:rPr>
              <a:t>SonarQube</a:t>
            </a:r>
            <a:r>
              <a:rPr lang="fr-FR" altLang="fr-FR" sz="1800">
                <a:cs typeface="Arial"/>
              </a:rPr>
              <a:t> ou CAST le calcul automatiquement</a:t>
            </a:r>
          </a:p>
          <a:p>
            <a:pPr marL="251460" lvl="1" indent="-71755">
              <a:buFont typeface="Symbol" panose="05050102010706020507" pitchFamily="18" charset="2"/>
              <a:buNone/>
            </a:pPr>
            <a:endParaRPr lang="fr-FR" altLang="fr-FR" sz="1800">
              <a:cs typeface="Arial"/>
            </a:endParaRPr>
          </a:p>
        </p:txBody>
      </p:sp>
      <p:sp>
        <p:nvSpPr>
          <p:cNvPr id="6" name="Espace réservé du numéro de diapositive 21">
            <a:extLst>
              <a:ext uri="{FF2B5EF4-FFF2-40B4-BE49-F238E27FC236}">
                <a16:creationId xmlns:a16="http://schemas.microsoft.com/office/drawing/2014/main" id="{4A114B29-58F5-450D-9751-D83DEBDAAC3D}"/>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95</a:t>
            </a:fld>
            <a:endParaRPr lang="fr-FR"/>
          </a:p>
        </p:txBody>
      </p:sp>
      <p:sp>
        <p:nvSpPr>
          <p:cNvPr id="7" name="Espace réservé du pied de page 7">
            <a:extLst>
              <a:ext uri="{FF2B5EF4-FFF2-40B4-BE49-F238E27FC236}">
                <a16:creationId xmlns:a16="http://schemas.microsoft.com/office/drawing/2014/main" id="{6563F792-7354-4987-AA15-D971675EA7AF}"/>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E65D85F4-9BE9-4217-B33A-19B22C17C69A}"/>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7525" name="Rectangle 3">
            <a:extLst>
              <a:ext uri="{FF2B5EF4-FFF2-40B4-BE49-F238E27FC236}">
                <a16:creationId xmlns:a16="http://schemas.microsoft.com/office/drawing/2014/main" id="{AB2748AB-4319-4F03-89FD-37F8BA8535C9}"/>
              </a:ext>
            </a:extLst>
          </p:cNvPr>
          <p:cNvSpPr>
            <a:spLocks noGrp="1" noChangeArrowheads="1"/>
          </p:cNvSpPr>
          <p:nvPr>
            <p:ph type="body" idx="1"/>
          </p:nvPr>
        </p:nvSpPr>
        <p:spPr>
          <a:xfrm>
            <a:off x="323528" y="972089"/>
            <a:ext cx="5829300" cy="1239440"/>
          </a:xfrm>
        </p:spPr>
        <p:txBody>
          <a:bodyPr/>
          <a:lstStyle/>
          <a:p>
            <a:pPr eaLnBrk="1" hangingPunct="1"/>
            <a:r>
              <a:rPr lang="en-US" altLang="fr-FR" sz="1800" b="1"/>
              <a:t>if</a:t>
            </a:r>
            <a:r>
              <a:rPr lang="en-US" altLang="fr-FR" sz="1800"/>
              <a:t> (...), </a:t>
            </a:r>
            <a:r>
              <a:rPr lang="en-US" altLang="fr-FR" sz="1800" b="1"/>
              <a:t>for</a:t>
            </a:r>
            <a:r>
              <a:rPr lang="en-US" altLang="fr-FR" sz="1800"/>
              <a:t>(...), </a:t>
            </a:r>
            <a:r>
              <a:rPr lang="en-US" altLang="fr-FR" sz="1800" b="1"/>
              <a:t>while</a:t>
            </a:r>
            <a:r>
              <a:rPr lang="en-US" altLang="fr-FR" sz="1800"/>
              <a:t> (...), </a:t>
            </a:r>
            <a:r>
              <a:rPr lang="en-US" altLang="fr-FR" sz="1800" b="1"/>
              <a:t>case</a:t>
            </a:r>
            <a:r>
              <a:rPr lang="en-US" altLang="fr-FR" sz="1800"/>
              <a:t> ...:, </a:t>
            </a:r>
            <a:r>
              <a:rPr lang="en-US" altLang="fr-FR" sz="1800" b="1"/>
              <a:t>catc</a:t>
            </a:r>
            <a:r>
              <a:rPr lang="en-US" altLang="fr-FR" sz="1800"/>
              <a:t>h (...), </a:t>
            </a:r>
            <a:r>
              <a:rPr lang="en-US" altLang="fr-FR" sz="1800" b="1"/>
              <a:t>&amp;&amp;, ||, ?</a:t>
            </a:r>
          </a:p>
          <a:p>
            <a:pPr lvl="1" eaLnBrk="1" hangingPunct="1"/>
            <a:r>
              <a:rPr lang="en-US" altLang="fr-FR" sz="1800"/>
              <a:t>Incrémente la </a:t>
            </a:r>
            <a:r>
              <a:rPr lang="fr-FR" altLang="fr-FR" sz="1800"/>
              <a:t>Complexité cyclomatique</a:t>
            </a:r>
          </a:p>
          <a:p>
            <a:pPr eaLnBrk="1" hangingPunct="1">
              <a:buFont typeface="Wingdings" panose="05000000000000000000" pitchFamily="2" charset="2"/>
              <a:buNone/>
            </a:pPr>
            <a:endParaRPr lang="fr-FR" altLang="fr-FR" sz="1800" b="1"/>
          </a:p>
          <a:p>
            <a:pPr lvl="1" eaLnBrk="1" hangingPunct="1">
              <a:buFont typeface="Symbol" panose="05050102010706020507" pitchFamily="18" charset="2"/>
              <a:buNone/>
            </a:pPr>
            <a:endParaRPr lang="fr-FR" altLang="fr-FR" sz="1800"/>
          </a:p>
        </p:txBody>
      </p:sp>
      <p:graphicFrame>
        <p:nvGraphicFramePr>
          <p:cNvPr id="6" name="Tableau 5">
            <a:extLst>
              <a:ext uri="{FF2B5EF4-FFF2-40B4-BE49-F238E27FC236}">
                <a16:creationId xmlns:a16="http://schemas.microsoft.com/office/drawing/2014/main" id="{D4B0F2DA-3F88-4619-BBBD-11A1637ED117}"/>
              </a:ext>
            </a:extLst>
          </p:cNvPr>
          <p:cNvGraphicFramePr>
            <a:graphicFrameLocks noGrp="1"/>
          </p:cNvGraphicFramePr>
          <p:nvPr>
            <p:extLst>
              <p:ext uri="{D42A27DB-BD31-4B8C-83A1-F6EECF244321}">
                <p14:modId xmlns:p14="http://schemas.microsoft.com/office/powerpoint/2010/main" val="2381176757"/>
              </p:ext>
            </p:extLst>
          </p:nvPr>
        </p:nvGraphicFramePr>
        <p:xfrm>
          <a:off x="342900" y="2430780"/>
          <a:ext cx="7737080" cy="1743077"/>
        </p:xfrm>
        <a:graphic>
          <a:graphicData uri="http://schemas.openxmlformats.org/drawingml/2006/table">
            <a:tbl>
              <a:tblPr/>
              <a:tblGrid>
                <a:gridCol w="3258200">
                  <a:extLst>
                    <a:ext uri="{9D8B030D-6E8A-4147-A177-3AD203B41FA5}">
                      <a16:colId xmlns:a16="http://schemas.microsoft.com/office/drawing/2014/main" val="20000"/>
                    </a:ext>
                  </a:extLst>
                </a:gridCol>
                <a:gridCol w="4478880">
                  <a:extLst>
                    <a:ext uri="{9D8B030D-6E8A-4147-A177-3AD203B41FA5}">
                      <a16:colId xmlns:a16="http://schemas.microsoft.com/office/drawing/2014/main" val="20001"/>
                    </a:ext>
                  </a:extLst>
                </a:gridCol>
              </a:tblGrid>
              <a:tr h="290513">
                <a:tc>
                  <a:txBody>
                    <a:bodyPr/>
                    <a:lstStyle/>
                    <a:p>
                      <a:pPr algn="ctr">
                        <a:spcBef>
                          <a:spcPts val="1200"/>
                        </a:spcBef>
                        <a:spcAft>
                          <a:spcPts val="0"/>
                        </a:spcAft>
                      </a:pPr>
                      <a:r>
                        <a:rPr lang="fr-FR" sz="1600" b="1">
                          <a:latin typeface="Arial"/>
                          <a:ea typeface="Times New Roman"/>
                          <a:cs typeface="Times New Roman"/>
                        </a:rPr>
                        <a:t>complexité </a:t>
                      </a:r>
                      <a:r>
                        <a:rPr lang="fr-FR" sz="1600" b="1" err="1">
                          <a:latin typeface="Arial"/>
                          <a:ea typeface="Times New Roman"/>
                          <a:cs typeface="Times New Roman"/>
                        </a:rPr>
                        <a:t>cyclomatique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0"/>
                        </a:spcBef>
                        <a:spcAft>
                          <a:spcPts val="0"/>
                        </a:spcAft>
                      </a:pPr>
                      <a:r>
                        <a:rPr lang="fr-FR" sz="1600" b="1">
                          <a:latin typeface="Arial"/>
                          <a:ea typeface="Times New Roman"/>
                          <a:cs typeface="Times New Roman"/>
                        </a:rPr>
                        <a:t>Risque</a:t>
                      </a:r>
                      <a:endParaRPr lang="fr-FR" sz="1600">
                        <a:latin typeface="Arial"/>
                        <a:ea typeface="Times New Roman"/>
                        <a:cs typeface="Times New Roman"/>
                      </a:endParaRP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513">
                <a:tc>
                  <a:txBody>
                    <a:bodyPr/>
                    <a:lstStyle/>
                    <a:p>
                      <a:pPr algn="just">
                        <a:spcBef>
                          <a:spcPts val="1200"/>
                        </a:spcBef>
                        <a:spcAft>
                          <a:spcPts val="0"/>
                        </a:spcAft>
                      </a:pPr>
                      <a:r>
                        <a:rPr lang="fr-FR" sz="1600">
                          <a:latin typeface="Arial"/>
                          <a:ea typeface="Times New Roman"/>
                          <a:cs typeface="Times New Roman"/>
                        </a:rPr>
                        <a:t>1-10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simple sans véritable risque</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0513">
                <a:tc>
                  <a:txBody>
                    <a:bodyPr/>
                    <a:lstStyle/>
                    <a:p>
                      <a:pPr algn="just">
                        <a:spcBef>
                          <a:spcPts val="1200"/>
                        </a:spcBef>
                        <a:spcAft>
                          <a:spcPts val="0"/>
                        </a:spcAft>
                      </a:pPr>
                      <a:r>
                        <a:rPr lang="fr-FR" sz="1600">
                          <a:latin typeface="Arial"/>
                          <a:ea typeface="Times New Roman"/>
                          <a:cs typeface="Times New Roman"/>
                        </a:rPr>
                        <a:t>11-20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modérément complexe et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0513">
                <a:tc>
                  <a:txBody>
                    <a:bodyPr/>
                    <a:lstStyle/>
                    <a:p>
                      <a:pPr algn="just">
                        <a:spcBef>
                          <a:spcPts val="1200"/>
                        </a:spcBef>
                        <a:spcAft>
                          <a:spcPts val="0"/>
                        </a:spcAft>
                      </a:pPr>
                      <a:r>
                        <a:rPr lang="fr-FR" sz="1600">
                          <a:latin typeface="Arial"/>
                          <a:ea typeface="Times New Roman"/>
                          <a:cs typeface="Times New Roman"/>
                        </a:rPr>
                        <a:t>21-50</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complexe et hautement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1025">
                <a:tc>
                  <a:txBody>
                    <a:bodyPr/>
                    <a:lstStyle/>
                    <a:p>
                      <a:pPr algn="just">
                        <a:spcBef>
                          <a:spcPts val="1200"/>
                        </a:spcBef>
                        <a:spcAft>
                          <a:spcPts val="0"/>
                        </a:spcAft>
                      </a:pPr>
                      <a:r>
                        <a:rPr lang="fr-FR" sz="1600">
                          <a:latin typeface="Arial"/>
                          <a:ea typeface="Times New Roman"/>
                          <a:cs typeface="Times New Roman"/>
                        </a:rPr>
                        <a:t>&gt;50 </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a:latin typeface="Arial"/>
                          <a:ea typeface="Times New Roman"/>
                          <a:cs typeface="Times New Roman"/>
                        </a:rPr>
                        <a:t>Programme non testable et extrêmement risqué</a:t>
                      </a:r>
                    </a:p>
                  </a:txBody>
                  <a:tcPr marL="31807" marR="318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Espace réservé du numéro de diapositive 21">
            <a:extLst>
              <a:ext uri="{FF2B5EF4-FFF2-40B4-BE49-F238E27FC236}">
                <a16:creationId xmlns:a16="http://schemas.microsoft.com/office/drawing/2014/main" id="{9B90C8D4-52FE-45BB-A6AA-8FA0C18A8FAB}"/>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96</a:t>
            </a:fld>
            <a:endParaRPr lang="fr-FR"/>
          </a:p>
        </p:txBody>
      </p:sp>
      <p:sp>
        <p:nvSpPr>
          <p:cNvPr id="8" name="Espace réservé du pied de page 7">
            <a:extLst>
              <a:ext uri="{FF2B5EF4-FFF2-40B4-BE49-F238E27FC236}">
                <a16:creationId xmlns:a16="http://schemas.microsoft.com/office/drawing/2014/main" id="{B6B33970-BD32-4269-AAA4-2E9DEDC145E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8" name="Rectangle 2">
            <a:extLst>
              <a:ext uri="{FF2B5EF4-FFF2-40B4-BE49-F238E27FC236}">
                <a16:creationId xmlns:a16="http://schemas.microsoft.com/office/drawing/2014/main" id="{0AFABF5E-527B-4146-B65E-7DAEFD58CEB2}"/>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8549" name="Rectangle 3">
            <a:extLst>
              <a:ext uri="{FF2B5EF4-FFF2-40B4-BE49-F238E27FC236}">
                <a16:creationId xmlns:a16="http://schemas.microsoft.com/office/drawing/2014/main" id="{14D0A533-1C92-4851-A82B-767E3FAFA742}"/>
              </a:ext>
            </a:extLst>
          </p:cNvPr>
          <p:cNvSpPr>
            <a:spLocks noGrp="1" noChangeArrowheads="1"/>
          </p:cNvSpPr>
          <p:nvPr>
            <p:ph type="body" idx="1"/>
          </p:nvPr>
        </p:nvSpPr>
        <p:spPr>
          <a:xfrm>
            <a:off x="323528" y="791766"/>
            <a:ext cx="7485782" cy="1941909"/>
          </a:xfrm>
        </p:spPr>
        <p:txBody>
          <a:bodyPr/>
          <a:lstStyle/>
          <a:p>
            <a:r>
              <a:rPr lang="fr-FR" altLang="fr-FR" sz="2400"/>
              <a:t>calcul = E - N + P</a:t>
            </a:r>
          </a:p>
          <a:p>
            <a:pPr lvl="1"/>
            <a:r>
              <a:rPr lang="fr-FR" altLang="fr-FR" sz="1800"/>
              <a:t> E = nombre d’arcs du graphe </a:t>
            </a:r>
          </a:p>
          <a:p>
            <a:pPr lvl="1"/>
            <a:r>
              <a:rPr lang="fr-FR" altLang="fr-FR" sz="1800"/>
              <a:t> N= nombre de nœuds du graphe </a:t>
            </a:r>
          </a:p>
          <a:p>
            <a:pPr lvl="1"/>
            <a:r>
              <a:rPr lang="fr-FR" altLang="fr-FR" sz="1800"/>
              <a:t> P = nombre de points d’entrée et de sortie du programme</a:t>
            </a:r>
          </a:p>
          <a:p>
            <a:pPr eaLnBrk="1" hangingPunct="1"/>
            <a:endParaRPr lang="fr-FR" altLang="fr-FR" sz="2400" b="1"/>
          </a:p>
          <a:p>
            <a:pPr lvl="1" eaLnBrk="1" hangingPunct="1">
              <a:buFont typeface="Symbol" panose="05050102010706020507" pitchFamily="18" charset="2"/>
              <a:buNone/>
            </a:pPr>
            <a:endParaRPr lang="fr-FR" altLang="fr-FR" sz="1800"/>
          </a:p>
        </p:txBody>
      </p:sp>
      <p:pic>
        <p:nvPicPr>
          <p:cNvPr id="108550" name="Picture 6">
            <a:extLst>
              <a:ext uri="{FF2B5EF4-FFF2-40B4-BE49-F238E27FC236}">
                <a16:creationId xmlns:a16="http://schemas.microsoft.com/office/drawing/2014/main" id="{701A9D7F-1082-46BF-8496-59472A674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771776"/>
            <a:ext cx="4698206" cy="197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ZoneTexte 7">
            <a:extLst>
              <a:ext uri="{FF2B5EF4-FFF2-40B4-BE49-F238E27FC236}">
                <a16:creationId xmlns:a16="http://schemas.microsoft.com/office/drawing/2014/main" id="{E58071AC-94C5-491F-B7EC-743FE1D5E86E}"/>
              </a:ext>
            </a:extLst>
          </p:cNvPr>
          <p:cNvSpPr txBox="1">
            <a:spLocks noChangeArrowheads="1"/>
          </p:cNvSpPr>
          <p:nvPr/>
        </p:nvSpPr>
        <p:spPr bwMode="auto">
          <a:xfrm>
            <a:off x="6407944" y="3381375"/>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4-5+3=2</a:t>
            </a:r>
          </a:p>
        </p:txBody>
      </p:sp>
      <p:sp>
        <p:nvSpPr>
          <p:cNvPr id="8" name="Espace réservé du numéro de diapositive 21">
            <a:extLst>
              <a:ext uri="{FF2B5EF4-FFF2-40B4-BE49-F238E27FC236}">
                <a16:creationId xmlns:a16="http://schemas.microsoft.com/office/drawing/2014/main" id="{7FE75E9C-1A39-412F-8D40-252725EC3C92}"/>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97</a:t>
            </a:fld>
            <a:endParaRPr lang="fr-FR"/>
          </a:p>
        </p:txBody>
      </p:sp>
      <p:sp>
        <p:nvSpPr>
          <p:cNvPr id="9" name="Espace réservé du pied de page 7">
            <a:extLst>
              <a:ext uri="{FF2B5EF4-FFF2-40B4-BE49-F238E27FC236}">
                <a16:creationId xmlns:a16="http://schemas.microsoft.com/office/drawing/2014/main" id="{A2A9A98B-96DF-458B-B8E7-26E8959D38B4}"/>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BE1719FE-7DA2-4C53-BC88-27448E453D5F}"/>
              </a:ext>
            </a:extLst>
          </p:cNvPr>
          <p:cNvSpPr>
            <a:spLocks noGrp="1" noChangeArrowheads="1"/>
          </p:cNvSpPr>
          <p:nvPr>
            <p:ph type="title"/>
          </p:nvPr>
        </p:nvSpPr>
        <p:spPr>
          <a:xfrm>
            <a:off x="1968104" y="269081"/>
            <a:ext cx="5844778" cy="438150"/>
          </a:xfrm>
        </p:spPr>
        <p:txBody>
          <a:bodyPr/>
          <a:lstStyle/>
          <a:p>
            <a:pPr eaLnBrk="1" hangingPunct="1"/>
            <a:r>
              <a:rPr lang="fr-FR" altLang="fr-FR"/>
              <a:t>Complexité cyclomatique</a:t>
            </a:r>
          </a:p>
        </p:txBody>
      </p:sp>
      <p:sp>
        <p:nvSpPr>
          <p:cNvPr id="109573" name="ZoneTexte 7">
            <a:extLst>
              <a:ext uri="{FF2B5EF4-FFF2-40B4-BE49-F238E27FC236}">
                <a16:creationId xmlns:a16="http://schemas.microsoft.com/office/drawing/2014/main" id="{1A552DA7-E41C-4EA3-AE8A-14A7421A055E}"/>
              </a:ext>
            </a:extLst>
          </p:cNvPr>
          <p:cNvSpPr txBox="1">
            <a:spLocks noChangeArrowheads="1"/>
          </p:cNvSpPr>
          <p:nvPr/>
        </p:nvSpPr>
        <p:spPr bwMode="auto">
          <a:xfrm>
            <a:off x="6192441" y="2672954"/>
            <a:ext cx="1418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E9B12E"/>
              </a:buClr>
              <a:buSzPct val="60000"/>
              <a:buFont typeface="Wingdings" panose="05000000000000000000" pitchFamily="2" charset="2"/>
              <a:buChar char="n"/>
              <a:defRPr sz="3200">
                <a:solidFill>
                  <a:srgbClr val="005C92"/>
                </a:solidFill>
                <a:latin typeface="Tahoma" panose="020B0604030504040204" pitchFamily="34" charset="0"/>
              </a:defRPr>
            </a:lvl1pPr>
            <a:lvl2pPr marL="742950" indent="-285750" eaLnBrk="0" hangingPunct="0">
              <a:spcBef>
                <a:spcPct val="20000"/>
              </a:spcBef>
              <a:buClr>
                <a:srgbClr val="E9B12E"/>
              </a:buClr>
              <a:buSzPct val="60000"/>
              <a:buFont typeface="Symbol" panose="05050102010706020507" pitchFamily="18" charset="2"/>
              <a:buChar char="-"/>
              <a:defRPr sz="2800">
                <a:solidFill>
                  <a:srgbClr val="005C92"/>
                </a:solidFill>
                <a:latin typeface="Tahoma" panose="020B0604030504040204" pitchFamily="34" charset="0"/>
              </a:defRPr>
            </a:lvl2pPr>
            <a:lvl3pPr marL="1143000" indent="-228600" eaLnBrk="0" hangingPunct="0">
              <a:spcBef>
                <a:spcPct val="20000"/>
              </a:spcBef>
              <a:buClr>
                <a:srgbClr val="E9B12E"/>
              </a:buClr>
              <a:buSzPct val="60000"/>
              <a:buFont typeface="Wingdings" panose="05000000000000000000" pitchFamily="2" charset="2"/>
              <a:buChar char="n"/>
              <a:defRPr sz="2400">
                <a:solidFill>
                  <a:srgbClr val="005C92"/>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rgbClr val="005C92"/>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rgbClr val="005C92"/>
                </a:solidFill>
                <a:latin typeface="Tahoma" panose="020B0604030504040204" pitchFamily="34" charset="0"/>
              </a:defRPr>
            </a:lvl9pPr>
          </a:lstStyle>
          <a:p>
            <a:pPr eaLnBrk="1" hangingPunct="1">
              <a:spcBef>
                <a:spcPct val="0"/>
              </a:spcBef>
              <a:buClrTx/>
              <a:buSzTx/>
              <a:buFontTx/>
              <a:buNone/>
            </a:pPr>
            <a:r>
              <a:rPr lang="fr-FR" altLang="fr-FR" sz="2400"/>
              <a:t>4-4+2=2</a:t>
            </a:r>
          </a:p>
        </p:txBody>
      </p:sp>
      <p:pic>
        <p:nvPicPr>
          <p:cNvPr id="109574" name="Picture 2">
            <a:extLst>
              <a:ext uri="{FF2B5EF4-FFF2-40B4-BE49-F238E27FC236}">
                <a16:creationId xmlns:a16="http://schemas.microsoft.com/office/drawing/2014/main" id="{51A06A03-E634-4353-84AA-00EDF7D1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 y="1131590"/>
            <a:ext cx="5946629" cy="284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numéro de diapositive 21">
            <a:extLst>
              <a:ext uri="{FF2B5EF4-FFF2-40B4-BE49-F238E27FC236}">
                <a16:creationId xmlns:a16="http://schemas.microsoft.com/office/drawing/2014/main" id="{68989B46-D33E-41C8-8C9D-C7CA64C39EB8}"/>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98</a:t>
            </a:fld>
            <a:endParaRPr lang="fr-FR"/>
          </a:p>
        </p:txBody>
      </p:sp>
      <p:sp>
        <p:nvSpPr>
          <p:cNvPr id="8" name="Espace réservé du pied de page 7">
            <a:extLst>
              <a:ext uri="{FF2B5EF4-FFF2-40B4-BE49-F238E27FC236}">
                <a16:creationId xmlns:a16="http://schemas.microsoft.com/office/drawing/2014/main" id="{8C028D19-DF8C-4FAC-89C5-DB9179F28DA9}"/>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6" name="Rectangle 2">
            <a:extLst>
              <a:ext uri="{FF2B5EF4-FFF2-40B4-BE49-F238E27FC236}">
                <a16:creationId xmlns:a16="http://schemas.microsoft.com/office/drawing/2014/main" id="{C1D301A2-66E1-4281-B53D-4371B6D7ACAE}"/>
              </a:ext>
            </a:extLst>
          </p:cNvPr>
          <p:cNvSpPr>
            <a:spLocks noGrp="1" noChangeArrowheads="1"/>
          </p:cNvSpPr>
          <p:nvPr>
            <p:ph type="title"/>
          </p:nvPr>
        </p:nvSpPr>
        <p:spPr>
          <a:xfrm>
            <a:off x="1968104" y="272654"/>
            <a:ext cx="5844778" cy="434578"/>
          </a:xfrm>
        </p:spPr>
        <p:txBody>
          <a:bodyPr/>
          <a:lstStyle/>
          <a:p>
            <a:pPr eaLnBrk="1" hangingPunct="1"/>
            <a:r>
              <a:rPr lang="fr-FR" altLang="fr-FR"/>
              <a:t>TP « Cyclo »</a:t>
            </a:r>
          </a:p>
        </p:txBody>
      </p:sp>
      <p:sp>
        <p:nvSpPr>
          <p:cNvPr id="110597" name="Rectangle 3">
            <a:extLst>
              <a:ext uri="{FF2B5EF4-FFF2-40B4-BE49-F238E27FC236}">
                <a16:creationId xmlns:a16="http://schemas.microsoft.com/office/drawing/2014/main" id="{94903B7F-1F08-4A23-A317-A698412299EE}"/>
              </a:ext>
            </a:extLst>
          </p:cNvPr>
          <p:cNvSpPr>
            <a:spLocks noGrp="1" noChangeArrowheads="1"/>
          </p:cNvSpPr>
          <p:nvPr>
            <p:ph type="body" idx="1"/>
          </p:nvPr>
        </p:nvSpPr>
        <p:spPr>
          <a:xfrm>
            <a:off x="827584" y="1419622"/>
            <a:ext cx="7128792" cy="808435"/>
          </a:xfrm>
        </p:spPr>
        <p:txBody>
          <a:bodyPr/>
          <a:lstStyle/>
          <a:p>
            <a:pPr eaLnBrk="1" hangingPunct="1"/>
            <a:r>
              <a:rPr lang="fr-FR" altLang="fr-FR" sz="1800">
                <a:solidFill>
                  <a:srgbClr val="1C4B9C"/>
                </a:solidFill>
              </a:rPr>
              <a:t>Calculer la complexité cyclomatique de la méthode du TP « Cyclo »</a:t>
            </a:r>
          </a:p>
        </p:txBody>
      </p:sp>
      <p:sp>
        <p:nvSpPr>
          <p:cNvPr id="6" name="Espace réservé du numéro de diapositive 21">
            <a:extLst>
              <a:ext uri="{FF2B5EF4-FFF2-40B4-BE49-F238E27FC236}">
                <a16:creationId xmlns:a16="http://schemas.microsoft.com/office/drawing/2014/main" id="{B4A6FA57-3331-45AC-A52A-A91C9FA026CE}"/>
              </a:ext>
            </a:extLst>
          </p:cNvPr>
          <p:cNvSpPr>
            <a:spLocks noGrp="1"/>
          </p:cNvSpPr>
          <p:nvPr>
            <p:ph type="sldNum" sz="quarter" idx="12"/>
          </p:nvPr>
        </p:nvSpPr>
        <p:spPr>
          <a:xfrm>
            <a:off x="7466936" y="4802470"/>
            <a:ext cx="1350000" cy="360000"/>
          </a:xfrm>
        </p:spPr>
        <p:txBody>
          <a:bodyPr/>
          <a:lstStyle/>
          <a:p>
            <a:fld id="{733122C9-A0B9-462F-8757-0847AD287B63}" type="slidenum">
              <a:rPr lang="fr-FR" smtClean="0"/>
              <a:pPr/>
              <a:t>99</a:t>
            </a:fld>
            <a:endParaRPr lang="fr-FR"/>
          </a:p>
        </p:txBody>
      </p:sp>
      <p:sp>
        <p:nvSpPr>
          <p:cNvPr id="7" name="Espace réservé du pied de page 7">
            <a:extLst>
              <a:ext uri="{FF2B5EF4-FFF2-40B4-BE49-F238E27FC236}">
                <a16:creationId xmlns:a16="http://schemas.microsoft.com/office/drawing/2014/main" id="{E336EF44-8B0E-4EE9-9A98-AB66064B6673}"/>
              </a:ext>
            </a:extLst>
          </p:cNvPr>
          <p:cNvSpPr>
            <a:spLocks noGrp="1"/>
          </p:cNvSpPr>
          <p:nvPr>
            <p:ph type="ftr" sz="quarter" idx="11"/>
          </p:nvPr>
        </p:nvSpPr>
        <p:spPr>
          <a:xfrm>
            <a:off x="323528" y="4802470"/>
            <a:ext cx="4428000" cy="360000"/>
          </a:xfrm>
        </p:spPr>
        <p:txBody>
          <a:bodyPr/>
          <a:lstStyle/>
          <a:p>
            <a:r>
              <a:rPr lang="fr-FR"/>
              <a:t>Institut de la Gestion publique et du Développement économique / Les bonnes pratiques Java</a:t>
            </a:r>
          </a:p>
        </p:txBody>
      </p:sp>
    </p:spTree>
  </p:cSld>
  <p:clrMapOvr>
    <a:masterClrMapping/>
  </p:clrMapOvr>
  <p:transition>
    <p:blinds/>
  </p:transition>
</p:sld>
</file>

<file path=ppt/theme/theme1.xml><?xml version="1.0" encoding="utf-8"?>
<a:theme xmlns:a="http://schemas.openxmlformats.org/drawingml/2006/main" name="GOUVERNEMENT">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gouvernement_marianne" id="{307D1C89-B296-4882-8ECC-2BD1C6821949}" vid="{B53EA17D-A77A-459E-979D-FA962BE90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225</Slides>
  <Notes>157</Notes>
  <HiddenSlides>72</HiddenSlides>
  <ScaleCrop>false</ScaleCrop>
  <HeadingPairs>
    <vt:vector size="4" baseType="variant">
      <vt:variant>
        <vt:lpstr>Theme</vt:lpstr>
      </vt:variant>
      <vt:variant>
        <vt:i4>1</vt:i4>
      </vt:variant>
      <vt:variant>
        <vt:lpstr>Slide Titles</vt:lpstr>
      </vt:variant>
      <vt:variant>
        <vt:i4>225</vt:i4>
      </vt:variant>
    </vt:vector>
  </HeadingPairs>
  <TitlesOfParts>
    <vt:vector size="226" baseType="lpstr">
      <vt:lpstr>GOUVERNEMENT</vt:lpstr>
      <vt:lpstr>PowerPoint Presentation</vt:lpstr>
      <vt:lpstr>IGPDE java</vt:lpstr>
      <vt:lpstr>PowerPoint Presentation</vt:lpstr>
      <vt:lpstr>PowerPoint Presentation</vt:lpstr>
      <vt:lpstr>Le programme</vt:lpstr>
      <vt:lpstr>Bonnes pratiques Java</vt:lpstr>
      <vt:lpstr>Java c'est quoi ?</vt:lpstr>
      <vt:lpstr>Evolution de Java</vt:lpstr>
      <vt:lpstr>EcoCode et Java</vt:lpstr>
      <vt:lpstr>Classement de Java</vt:lpstr>
      <vt:lpstr>Bonnes pratiques Java</vt:lpstr>
      <vt:lpstr>Le cycle de développement logiciel</vt:lpstr>
      <vt:lpstr>Le cycle en V</vt:lpstr>
      <vt:lpstr>Le cycle en V</vt:lpstr>
      <vt:lpstr>Le cycle en V</vt:lpstr>
      <vt:lpstr>L’agilité</vt:lpstr>
      <vt:lpstr>Cycle de développement avec Scrum</vt:lpstr>
      <vt:lpstr>eXtrem Programming</vt:lpstr>
      <vt:lpstr>Le noyau dur de l’agilité : les cycles et la priorisation par la valeur</vt:lpstr>
      <vt:lpstr>Important ! Tout est lié...</vt:lpstr>
      <vt:lpstr>Le cycle de vie d’un logiciel : conclusion</vt:lpstr>
      <vt:lpstr>Les pré requis</vt:lpstr>
      <vt:lpstr>Les pré requis</vt:lpstr>
      <vt:lpstr>Les pré requis</vt:lpstr>
      <vt:lpstr>Les pré requis</vt:lpstr>
      <vt:lpstr>Conclusion</vt:lpstr>
      <vt:lpstr>Le cycle de vie d’un logiciel</vt:lpstr>
      <vt:lpstr>Les pré requis</vt:lpstr>
      <vt:lpstr>Le cycle de vie d’un logiciel</vt:lpstr>
      <vt:lpstr>Bonnes pratiques Java</vt:lpstr>
      <vt:lpstr>Bien choisir sa JVM - cas d'utilisation des principales versions de Java </vt:lpstr>
      <vt:lpstr>Librairies et frameworks</vt:lpstr>
      <vt:lpstr>Loi DEMETER</vt:lpstr>
      <vt:lpstr>Les grands principes de conception objet</vt:lpstr>
      <vt:lpstr>Le S de SOLID</vt:lpstr>
      <vt:lpstr>Le O de SOLID (1/2)</vt:lpstr>
      <vt:lpstr>Le O de SOLID (2/2)</vt:lpstr>
      <vt:lpstr>Le L de SOLID</vt:lpstr>
      <vt:lpstr>Le I de SOLID (1/2)</vt:lpstr>
      <vt:lpstr>Le I de SOLID (2/2) </vt:lpstr>
      <vt:lpstr>Le D de SOLID</vt:lpstr>
      <vt:lpstr>WooClap (BPJ_JAVA_JOUR_1_DEBUT_APRES_MIDI)</vt:lpstr>
      <vt:lpstr>Les patterns</vt:lpstr>
      <vt:lpstr>Les patterns</vt:lpstr>
      <vt:lpstr>Les patterns</vt:lpstr>
      <vt:lpstr>Les patterns</vt:lpstr>
      <vt:lpstr>Couplage faible : Découpage en couche</vt:lpstr>
      <vt:lpstr>Découpage en couche</vt:lpstr>
      <vt:lpstr>Découpage en couche</vt:lpstr>
      <vt:lpstr>Découpage en couche avancé</vt:lpstr>
      <vt:lpstr>Découpage en couche avancé</vt:lpstr>
      <vt:lpstr>Découpage en couche avancé</vt:lpstr>
      <vt:lpstr>Découpage en couche avancé</vt:lpstr>
      <vt:lpstr>Découpage en couche</vt:lpstr>
      <vt:lpstr>TP « découpage »</vt:lpstr>
      <vt:lpstr>Couplage faible : le modèle MVC</vt:lpstr>
      <vt:lpstr>Couplage faible : le modèle MVC</vt:lpstr>
      <vt:lpstr>Couplage faible : : Utilisation d'interfaces </vt:lpstr>
      <vt:lpstr>Couplage faible : Utilisation d'interfaces</vt:lpstr>
      <vt:lpstr>Couplage faible : : Utilisation d'interfaces</vt:lpstr>
      <vt:lpstr>Couplage faible : : Utilisation d'interfaces</vt:lpstr>
      <vt:lpstr>TP : interface</vt:lpstr>
      <vt:lpstr>Couplage faible : : Casser l’héritage </vt:lpstr>
      <vt:lpstr>Couplage faible : : Casser l’héritage</vt:lpstr>
      <vt:lpstr>Couplage faible : : Casser l’héritage</vt:lpstr>
      <vt:lpstr>Bonnes pratiques Java</vt:lpstr>
      <vt:lpstr>Principes généraux</vt:lpstr>
      <vt:lpstr>Les énumérations</vt:lpstr>
      <vt:lpstr>Les énumérations</vt:lpstr>
      <vt:lpstr>Les énumérations</vt:lpstr>
      <vt:lpstr>TP « Enum »</vt:lpstr>
      <vt:lpstr>WooClap</vt:lpstr>
      <vt:lpstr>Zoom sur la classe String</vt:lpstr>
      <vt:lpstr>Zoom sur la classe String</vt:lpstr>
      <vt:lpstr>Zoom sur la classe String</vt:lpstr>
      <vt:lpstr>Zoom sur la classe String - concaténation</vt:lpstr>
      <vt:lpstr>Zoom sur la classe String - décompilation</vt:lpstr>
      <vt:lpstr>Zoom sur la classe String - décompilation</vt:lpstr>
      <vt:lpstr>Zoom sur la classe String - RegExp</vt:lpstr>
      <vt:lpstr>Zoom sur la classe String</vt:lpstr>
      <vt:lpstr>Le choix des collections</vt:lpstr>
      <vt:lpstr>Le choix des collections</vt:lpstr>
      <vt:lpstr>Le choix des collections</vt:lpstr>
      <vt:lpstr>Le choix des collections</vt:lpstr>
      <vt:lpstr>Redéfinition equals et Hashcode()</vt:lpstr>
      <vt:lpstr>Redéfinition equals et Hashcode()</vt:lpstr>
      <vt:lpstr>Redéfinition equals et Hashcode()</vt:lpstr>
      <vt:lpstr>TP « Collections »</vt:lpstr>
      <vt:lpstr>Bonnes pratiques Java</vt:lpstr>
      <vt:lpstr>Constructeurs, getter et setter</vt:lpstr>
      <vt:lpstr>Passage de paramètres</vt:lpstr>
      <vt:lpstr>Passage de paramètres</vt:lpstr>
      <vt:lpstr>Passage de paramètres</vt:lpstr>
      <vt:lpstr>Passage de paramètres</vt:lpstr>
      <vt:lpstr>Complexité cyclomatique</vt:lpstr>
      <vt:lpstr>Complexité cyclomatique</vt:lpstr>
      <vt:lpstr>Complexité cyclomatique</vt:lpstr>
      <vt:lpstr>Complexité cyclomatique</vt:lpstr>
      <vt:lpstr>TP « Cyclo »</vt:lpstr>
      <vt:lpstr>Quelques ordres de grandeurs (1/2)</vt:lpstr>
      <vt:lpstr>Quelques ordres de grandeurs (2/2)</vt:lpstr>
      <vt:lpstr>Une bonne gestion des erreurs</vt:lpstr>
      <vt:lpstr>Une bonne gestion des erreurs</vt:lpstr>
      <vt:lpstr>Une bonne gestion des erreurs</vt:lpstr>
      <vt:lpstr>Une bonne gestion des erreurs</vt:lpstr>
      <vt:lpstr>Si pas le temps de finir l’implem …</vt:lpstr>
      <vt:lpstr>TP « Exceptions »</vt:lpstr>
      <vt:lpstr>WooClap</vt:lpstr>
      <vt:lpstr>Bonnes pratiques Java</vt:lpstr>
      <vt:lpstr>Principe</vt:lpstr>
      <vt:lpstr>Principe</vt:lpstr>
      <vt:lpstr>Les outils</vt:lpstr>
      <vt:lpstr>Les outils</vt:lpstr>
      <vt:lpstr>Les outils</vt:lpstr>
      <vt:lpstr>Les outils</vt:lpstr>
      <vt:lpstr>Les outils</vt:lpstr>
      <vt:lpstr>Les outils</vt:lpstr>
      <vt:lpstr>Refactoring de bases de données</vt:lpstr>
      <vt:lpstr>Refactoring de bases de données</vt:lpstr>
      <vt:lpstr>Refactoring de bases de données</vt:lpstr>
      <vt:lpstr>TP « refactoring »</vt:lpstr>
      <vt:lpstr>Bonnes pratiques Java</vt:lpstr>
      <vt:lpstr>EcoDev ?</vt:lpstr>
      <vt:lpstr>Constats</vt:lpstr>
      <vt:lpstr>Ordres de grandeur</vt:lpstr>
      <vt:lpstr>Utiliser GraalVM</vt:lpstr>
      <vt:lpstr>Utiliser Creedengo (SonarQube)</vt:lpstr>
      <vt:lpstr>Contribuer sur Creedengo (SonarQube)</vt:lpstr>
      <vt:lpstr>Utiliser les caches</vt:lpstr>
      <vt:lpstr>Utiliser les caches</vt:lpstr>
      <vt:lpstr>Fermer les ressources Sans le try-with-rsc</vt:lpstr>
      <vt:lpstr>Fermer les ressources Avec le try-with-rsc</vt:lpstr>
      <vt:lpstr>Dimensionner correctement</vt:lpstr>
      <vt:lpstr>Faire des mesures dans le code source</vt:lpstr>
      <vt:lpstr>Utiliser Visual VM</vt:lpstr>
      <vt:lpstr>Visual VM dans votre IDE</vt:lpstr>
      <vt:lpstr>Visual VM dans Eclipse - Paramétrage</vt:lpstr>
      <vt:lpstr>Visual VM dans Eclipse - Lancement</vt:lpstr>
      <vt:lpstr>NumEcoDiag</vt:lpstr>
      <vt:lpstr>Vers plus de numérique responsable...</vt:lpstr>
      <vt:lpstr>Vers plus de numérique responsable...</vt:lpstr>
      <vt:lpstr>Vers plus de numérique responsable... Solutions ?</vt:lpstr>
      <vt:lpstr>Vers plus de numérique responsable...  Encore plus loin ?</vt:lpstr>
      <vt:lpstr>Sources de bonnes pratiques</vt:lpstr>
      <vt:lpstr>Bonnes pratiques Java</vt:lpstr>
      <vt:lpstr>Historique des lambdas expressions</vt:lpstr>
      <vt:lpstr>Rapide rappel : avec et sans lambda</vt:lpstr>
      <vt:lpstr>Constats et bonnes pratiques</vt:lpstr>
      <vt:lpstr>TP « Lambda »</vt:lpstr>
      <vt:lpstr>Bonnes pratiques Java</vt:lpstr>
      <vt:lpstr>Virtual Threads : un peu d’histoire...</vt:lpstr>
      <vt:lpstr>Le constat (programmation conccurente) </vt:lpstr>
      <vt:lpstr>Virtual Threads vs Threads classics</vt:lpstr>
      <vt:lpstr>Les solutions</vt:lpstr>
      <vt:lpstr>Example de code bloquant et non bloquant</vt:lpstr>
      <vt:lpstr>Illustration de la plus value</vt:lpstr>
      <vt:lpstr>Optimisation JVM pour le treading</vt:lpstr>
      <vt:lpstr>TP  « Threading »</vt:lpstr>
      <vt:lpstr>Benchmark...</vt:lpstr>
      <vt:lpstr>Compatibilité au niveau des moteurs de servlets et serveurs d'applications ainsi que les drivers</vt:lpstr>
      <vt:lpstr>Bonnes pratiques Java</vt:lpstr>
      <vt:lpstr>Gestion des packages</vt:lpstr>
      <vt:lpstr>Gestion des packages</vt:lpstr>
      <vt:lpstr>Gestion des packages</vt:lpstr>
      <vt:lpstr>Convention de nommage</vt:lpstr>
      <vt:lpstr>Convention de nommage</vt:lpstr>
      <vt:lpstr>Convention de nommage</vt:lpstr>
      <vt:lpstr>Convention de nommage</vt:lpstr>
      <vt:lpstr>Convention de nommage</vt:lpstr>
      <vt:lpstr>Convention de codage</vt:lpstr>
      <vt:lpstr>Convention de codage</vt:lpstr>
      <vt:lpstr>Convention de codage</vt:lpstr>
      <vt:lpstr>Convention de codage</vt:lpstr>
      <vt:lpstr>visibilité des attributs et méthodes</vt:lpstr>
      <vt:lpstr>Formatage du code</vt:lpstr>
      <vt:lpstr>Formatage du code</vt:lpstr>
      <vt:lpstr>Documenter son code</vt:lpstr>
      <vt:lpstr>Documenter son code</vt:lpstr>
      <vt:lpstr>Javadoc : principaux tags</vt:lpstr>
      <vt:lpstr>TP « 12 erreurs »</vt:lpstr>
      <vt:lpstr>Bonnes pratiques Java</vt:lpstr>
      <vt:lpstr>Introduction</vt:lpstr>
      <vt:lpstr>PMD</vt:lpstr>
      <vt:lpstr>PMD</vt:lpstr>
      <vt:lpstr>PMD</vt:lpstr>
      <vt:lpstr>PMD</vt:lpstr>
      <vt:lpstr>PMD</vt:lpstr>
      <vt:lpstr>PMD</vt:lpstr>
      <vt:lpstr>PMD</vt:lpstr>
      <vt:lpstr>TP « PMD »</vt:lpstr>
      <vt:lpstr>Checkstyle</vt:lpstr>
      <vt:lpstr>Checkstyle</vt:lpstr>
      <vt:lpstr>Checkstyle</vt:lpstr>
      <vt:lpstr>Checkstyle</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SONAR</vt:lpstr>
      <vt:lpstr>TP « SONAR »</vt:lpstr>
      <vt:lpstr>Bonnes pratiques Java</vt:lpstr>
      <vt:lpstr>Le packaging et les livrables</vt:lpstr>
      <vt:lpstr>Externaliser les paramètres</vt:lpstr>
      <vt:lpstr>Externaliser les paramètres</vt:lpstr>
      <vt:lpstr>Externaliser les paramètres</vt:lpstr>
      <vt:lpstr>Externaliser les paramètres</vt:lpstr>
      <vt:lpstr>Les traces applicatives et log4j</vt:lpstr>
      <vt:lpstr>Les traces applicatives et log4j</vt:lpstr>
      <vt:lpstr>Les traces applicatives et log4j</vt:lpstr>
      <vt:lpstr>Les traces applicatives et log4j</vt:lpstr>
      <vt:lpstr>Les traces applicatives et log4j</vt:lpstr>
      <vt:lpstr>TP « log4j »</vt:lpstr>
    </vt:vector>
  </TitlesOfParts>
  <Manager>Client</Manager>
  <Company>Secrétariat Général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Client</dc:subject>
  <dc:creator>GARZARO Laura</dc:creator>
  <cp:revision>911</cp:revision>
  <dcterms:created xsi:type="dcterms:W3CDTF">2020-03-06T09:47:41Z</dcterms:created>
  <dcterms:modified xsi:type="dcterms:W3CDTF">2025-12-15T15:44:11Z</dcterms:modified>
</cp:coreProperties>
</file>